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21575" cy="21948775"/>
  <p:notesSz cx="32461200" cy="21488400"/>
  <p:defaultTextStyle>
    <a:defPPr>
      <a:defRPr lang="en-CA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26578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53156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979734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06312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632890" algn="l" defTabSz="65315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1959468" algn="l" defTabSz="65315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286046" algn="l" defTabSz="65315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612624" algn="l" defTabSz="65315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3">
          <p15:clr>
            <a:srgbClr val="A4A3A4"/>
          </p15:clr>
        </p15:guide>
        <p15:guide id="2" pos="10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D6DCE5"/>
    <a:srgbClr val="FF3300"/>
    <a:srgbClr val="CC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459" autoAdjust="0"/>
  </p:normalViewPr>
  <p:slideViewPr>
    <p:cSldViewPr>
      <p:cViewPr>
        <p:scale>
          <a:sx n="34" d="100"/>
          <a:sy n="34" d="100"/>
        </p:scale>
        <p:origin x="974" y="19"/>
      </p:cViewPr>
      <p:guideLst>
        <p:guide orient="horz" pos="6913"/>
        <p:guide pos="103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9" y="3"/>
            <a:ext cx="14068735" cy="107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2464" tIns="151231" rIns="302464" bIns="151231" numCol="1" anchor="t" anchorCtr="0" compatLnSpc="1">
            <a:prstTxWarp prst="textNoShape">
              <a:avLst/>
            </a:prstTxWarp>
          </a:bodyPr>
          <a:lstStyle>
            <a:lvl1pPr algn="l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386927" y="3"/>
            <a:ext cx="14068735" cy="107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2464" tIns="151231" rIns="302464" bIns="151231" numCol="1" anchor="t" anchorCtr="0" compatLnSpc="1">
            <a:prstTxWarp prst="textNoShape">
              <a:avLst/>
            </a:prstTxWarp>
          </a:bodyPr>
          <a:lstStyle>
            <a:lvl1pPr algn="r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9" y="20408144"/>
            <a:ext cx="14068735" cy="107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2464" tIns="151231" rIns="302464" bIns="151231" numCol="1" anchor="b" anchorCtr="0" compatLnSpc="1">
            <a:prstTxWarp prst="textNoShape">
              <a:avLst/>
            </a:prstTxWarp>
          </a:bodyPr>
          <a:lstStyle>
            <a:lvl1pPr algn="l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8386927" y="20408144"/>
            <a:ext cx="14068735" cy="107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2464" tIns="151231" rIns="302464" bIns="151231" numCol="1" anchor="b" anchorCtr="0" compatLnSpc="1">
            <a:prstTxWarp prst="textNoShape">
              <a:avLst/>
            </a:prstTxWarp>
          </a:bodyPr>
          <a:lstStyle>
            <a:lvl1pPr algn="r">
              <a:defRPr sz="3800">
                <a:latin typeface="Arial" charset="0"/>
              </a:defRPr>
            </a:lvl1pPr>
          </a:lstStyle>
          <a:p>
            <a:pPr>
              <a:defRPr/>
            </a:pPr>
            <a:fld id="{CD71F6C5-55B6-441F-8BE6-6E2D43F41B9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1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9" y="3"/>
            <a:ext cx="14068735" cy="107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8154" tIns="154077" rIns="308154" bIns="154077" numCol="1" anchor="t" anchorCtr="0" compatLnSpc="1">
            <a:prstTxWarp prst="textNoShape">
              <a:avLst/>
            </a:prstTxWarp>
          </a:bodyPr>
          <a:lstStyle>
            <a:lvl1pPr algn="l" defTabSz="3082410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386927" y="3"/>
            <a:ext cx="14068735" cy="107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8154" tIns="154077" rIns="308154" bIns="154077" numCol="1" anchor="t" anchorCtr="0" compatLnSpc="1">
            <a:prstTxWarp prst="textNoShape">
              <a:avLst/>
            </a:prstTxWarp>
          </a:bodyPr>
          <a:lstStyle>
            <a:lvl1pPr algn="r" defTabSz="3082410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86988" y="1609725"/>
            <a:ext cx="12087225" cy="8058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48342" y="10208938"/>
            <a:ext cx="25964525" cy="966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8154" tIns="154077" rIns="308154" bIns="154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" y="20408144"/>
            <a:ext cx="14068735" cy="107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8154" tIns="154077" rIns="308154" bIns="154077" numCol="1" anchor="b" anchorCtr="0" compatLnSpc="1">
            <a:prstTxWarp prst="textNoShape">
              <a:avLst/>
            </a:prstTxWarp>
          </a:bodyPr>
          <a:lstStyle>
            <a:lvl1pPr algn="l" defTabSz="3082410">
              <a:defRPr sz="3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386927" y="20408144"/>
            <a:ext cx="14068735" cy="107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8154" tIns="154077" rIns="308154" bIns="154077" numCol="1" anchor="b" anchorCtr="0" compatLnSpc="1">
            <a:prstTxWarp prst="textNoShape">
              <a:avLst/>
            </a:prstTxWarp>
          </a:bodyPr>
          <a:lstStyle>
            <a:lvl1pPr algn="r" defTabSz="3082410">
              <a:defRPr sz="3800">
                <a:latin typeface="Arial" charset="0"/>
              </a:defRPr>
            </a:lvl1pPr>
          </a:lstStyle>
          <a:p>
            <a:pPr>
              <a:defRPr/>
            </a:pPr>
            <a:fld id="{FEB9BB14-A7C7-4BDF-9E02-445D3A565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40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2657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5315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97973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0631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632890" algn="l" defTabSz="65315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9468" algn="l" defTabSz="65315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86046" algn="l" defTabSz="65315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12624" algn="l" defTabSz="65315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08241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2457526" indent="-945200" defTabSz="308241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3780808" indent="-756163" defTabSz="308241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5293132" indent="-756163" defTabSz="308241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6805456" indent="-756163" defTabSz="308241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8317779" indent="-756163" algn="ctr" defTabSz="30824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830103" indent="-756163" algn="ctr" defTabSz="30824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1342424" indent="-756163" algn="ctr" defTabSz="30824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2854750" indent="-756163" algn="ctr" defTabSz="308241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BBD232-8238-4C19-933A-6C5C8AE456CE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86988" y="1609725"/>
            <a:ext cx="12087225" cy="80581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4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595" y="6818771"/>
            <a:ext cx="27982387" cy="47039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000" y="12437217"/>
            <a:ext cx="23045579" cy="5609978"/>
          </a:xfrm>
        </p:spPr>
        <p:txBody>
          <a:bodyPr/>
          <a:lstStyle>
            <a:lvl1pPr marL="0" indent="0" algn="ctr">
              <a:buNone/>
              <a:defRPr/>
            </a:lvl1pPr>
            <a:lvl2pPr marL="326578" indent="0" algn="ctr">
              <a:buNone/>
              <a:defRPr/>
            </a:lvl2pPr>
            <a:lvl3pPr marL="653156" indent="0" algn="ctr">
              <a:buNone/>
              <a:defRPr/>
            </a:lvl3pPr>
            <a:lvl4pPr marL="979734" indent="0" algn="ctr">
              <a:buNone/>
              <a:defRPr/>
            </a:lvl4pPr>
            <a:lvl5pPr marL="1306312" indent="0" algn="ctr">
              <a:buNone/>
              <a:defRPr/>
            </a:lvl5pPr>
            <a:lvl6pPr marL="1632890" indent="0" algn="ctr">
              <a:buNone/>
              <a:defRPr/>
            </a:lvl6pPr>
            <a:lvl7pPr marL="1959468" indent="0" algn="ctr">
              <a:buNone/>
              <a:defRPr/>
            </a:lvl7pPr>
            <a:lvl8pPr marL="2286046" indent="0" algn="ctr">
              <a:buNone/>
              <a:defRPr/>
            </a:lvl8pPr>
            <a:lvl9pPr marL="261262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B6863-5CFC-4D4F-BE4B-755CAF810F1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606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244DE-6F70-4820-B2B2-6DA115FF600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62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8381" y="878545"/>
            <a:ext cx="7407592" cy="18727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605" y="878545"/>
            <a:ext cx="22108467" cy="18727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7DB65-B0DC-4BCF-B055-230364379BD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76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45269-6BE2-4B9C-A9A1-FA1B00760A4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0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76" y="14104334"/>
            <a:ext cx="27983578" cy="435884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576" y="9303038"/>
            <a:ext cx="27983578" cy="4801295"/>
          </a:xfrm>
        </p:spPr>
        <p:txBody>
          <a:bodyPr anchor="b"/>
          <a:lstStyle>
            <a:lvl1pPr marL="0" indent="0">
              <a:buNone/>
              <a:defRPr sz="1400"/>
            </a:lvl1pPr>
            <a:lvl2pPr marL="326578" indent="0">
              <a:buNone/>
              <a:defRPr sz="1300"/>
            </a:lvl2pPr>
            <a:lvl3pPr marL="653156" indent="0">
              <a:buNone/>
              <a:defRPr sz="1100"/>
            </a:lvl3pPr>
            <a:lvl4pPr marL="979734" indent="0">
              <a:buNone/>
              <a:defRPr sz="1000"/>
            </a:lvl4pPr>
            <a:lvl5pPr marL="1306312" indent="0">
              <a:buNone/>
              <a:defRPr sz="1000"/>
            </a:lvl5pPr>
            <a:lvl6pPr marL="1632890" indent="0">
              <a:buNone/>
              <a:defRPr sz="1000"/>
            </a:lvl6pPr>
            <a:lvl7pPr marL="1959468" indent="0">
              <a:buNone/>
              <a:defRPr sz="1000"/>
            </a:lvl7pPr>
            <a:lvl8pPr marL="2286046" indent="0">
              <a:buNone/>
              <a:defRPr sz="1000"/>
            </a:lvl8pPr>
            <a:lvl9pPr marL="261262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D570A-41DF-4233-ABAE-2937C89EE99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40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604" y="5120959"/>
            <a:ext cx="14758030" cy="1448538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7944" y="5120959"/>
            <a:ext cx="14758030" cy="1448538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8CE90-155C-490E-A444-B848EA0CFF8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05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603" y="4913495"/>
            <a:ext cx="14546078" cy="2047113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78" indent="0">
              <a:buNone/>
              <a:defRPr sz="1400" b="1"/>
            </a:lvl2pPr>
            <a:lvl3pPr marL="653156" indent="0">
              <a:buNone/>
              <a:defRPr sz="1300" b="1"/>
            </a:lvl3pPr>
            <a:lvl4pPr marL="979734" indent="0">
              <a:buNone/>
              <a:defRPr sz="1100" b="1"/>
            </a:lvl4pPr>
            <a:lvl5pPr marL="1306312" indent="0">
              <a:buNone/>
              <a:defRPr sz="1100" b="1"/>
            </a:lvl5pPr>
            <a:lvl6pPr marL="1632890" indent="0">
              <a:buNone/>
              <a:defRPr sz="1100" b="1"/>
            </a:lvl6pPr>
            <a:lvl7pPr marL="1959468" indent="0">
              <a:buNone/>
              <a:defRPr sz="1100" b="1"/>
            </a:lvl7pPr>
            <a:lvl8pPr marL="2286046" indent="0">
              <a:buNone/>
              <a:defRPr sz="1100" b="1"/>
            </a:lvl8pPr>
            <a:lvl9pPr marL="2612624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603" y="6960607"/>
            <a:ext cx="14546078" cy="12645738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3943" y="4913495"/>
            <a:ext cx="14552031" cy="2047113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78" indent="0">
              <a:buNone/>
              <a:defRPr sz="1400" b="1"/>
            </a:lvl2pPr>
            <a:lvl3pPr marL="653156" indent="0">
              <a:buNone/>
              <a:defRPr sz="1300" b="1"/>
            </a:lvl3pPr>
            <a:lvl4pPr marL="979734" indent="0">
              <a:buNone/>
              <a:defRPr sz="1100" b="1"/>
            </a:lvl4pPr>
            <a:lvl5pPr marL="1306312" indent="0">
              <a:buNone/>
              <a:defRPr sz="1100" b="1"/>
            </a:lvl5pPr>
            <a:lvl6pPr marL="1632890" indent="0">
              <a:buNone/>
              <a:defRPr sz="1100" b="1"/>
            </a:lvl6pPr>
            <a:lvl7pPr marL="1959468" indent="0">
              <a:buNone/>
              <a:defRPr sz="1100" b="1"/>
            </a:lvl7pPr>
            <a:lvl8pPr marL="2286046" indent="0">
              <a:buNone/>
              <a:defRPr sz="1100" b="1"/>
            </a:lvl8pPr>
            <a:lvl9pPr marL="2612624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3943" y="6960607"/>
            <a:ext cx="14552031" cy="12645738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B5580-CDEC-409C-B725-BADA304BC3E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4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F8AE8-13E0-44E4-AED7-449DE1E60CE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07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75216-E8F9-485A-A82B-3A9503B2BDA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74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603" y="874310"/>
            <a:ext cx="10830970" cy="3718463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1899" y="874310"/>
            <a:ext cx="18404075" cy="1873203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03" y="4592773"/>
            <a:ext cx="10830970" cy="15013572"/>
          </a:xfrm>
        </p:spPr>
        <p:txBody>
          <a:bodyPr/>
          <a:lstStyle>
            <a:lvl1pPr marL="0" indent="0">
              <a:buNone/>
              <a:defRPr sz="1000"/>
            </a:lvl1pPr>
            <a:lvl2pPr marL="326578" indent="0">
              <a:buNone/>
              <a:defRPr sz="900"/>
            </a:lvl2pPr>
            <a:lvl3pPr marL="653156" indent="0">
              <a:buNone/>
              <a:defRPr sz="700"/>
            </a:lvl3pPr>
            <a:lvl4pPr marL="979734" indent="0">
              <a:buNone/>
              <a:defRPr sz="600"/>
            </a:lvl4pPr>
            <a:lvl5pPr marL="1306312" indent="0">
              <a:buNone/>
              <a:defRPr sz="600"/>
            </a:lvl5pPr>
            <a:lvl6pPr marL="1632890" indent="0">
              <a:buNone/>
              <a:defRPr sz="600"/>
            </a:lvl6pPr>
            <a:lvl7pPr marL="1959468" indent="0">
              <a:buNone/>
              <a:defRPr sz="600"/>
            </a:lvl7pPr>
            <a:lvl8pPr marL="2286046" indent="0">
              <a:buNone/>
              <a:defRPr sz="600"/>
            </a:lvl8pPr>
            <a:lvl9pPr marL="2612624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81F9C-A2CE-4D10-B936-C7E5CF655B3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48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620" y="15363931"/>
            <a:ext cx="19753183" cy="181424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620" y="1961376"/>
            <a:ext cx="19753183" cy="13168630"/>
          </a:xfrm>
        </p:spPr>
        <p:txBody>
          <a:bodyPr/>
          <a:lstStyle>
            <a:lvl1pPr marL="0" indent="0">
              <a:buNone/>
              <a:defRPr sz="2300"/>
            </a:lvl1pPr>
            <a:lvl2pPr marL="326578" indent="0">
              <a:buNone/>
              <a:defRPr sz="2000"/>
            </a:lvl2pPr>
            <a:lvl3pPr marL="653156" indent="0">
              <a:buNone/>
              <a:defRPr sz="1700"/>
            </a:lvl3pPr>
            <a:lvl4pPr marL="979734" indent="0">
              <a:buNone/>
              <a:defRPr sz="1400"/>
            </a:lvl4pPr>
            <a:lvl5pPr marL="1306312" indent="0">
              <a:buNone/>
              <a:defRPr sz="1400"/>
            </a:lvl5pPr>
            <a:lvl6pPr marL="1632890" indent="0">
              <a:buNone/>
              <a:defRPr sz="1400"/>
            </a:lvl6pPr>
            <a:lvl7pPr marL="1959468" indent="0">
              <a:buNone/>
              <a:defRPr sz="1400"/>
            </a:lvl7pPr>
            <a:lvl8pPr marL="2286046" indent="0">
              <a:buNone/>
              <a:defRPr sz="1400"/>
            </a:lvl8pPr>
            <a:lvl9pPr marL="2612624" indent="0">
              <a:buNone/>
              <a:defRPr sz="14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620" y="17178178"/>
            <a:ext cx="19753183" cy="2575297"/>
          </a:xfrm>
        </p:spPr>
        <p:txBody>
          <a:bodyPr/>
          <a:lstStyle>
            <a:lvl1pPr marL="0" indent="0">
              <a:buNone/>
              <a:defRPr sz="1000"/>
            </a:lvl1pPr>
            <a:lvl2pPr marL="326578" indent="0">
              <a:buNone/>
              <a:defRPr sz="900"/>
            </a:lvl2pPr>
            <a:lvl3pPr marL="653156" indent="0">
              <a:buNone/>
              <a:defRPr sz="700"/>
            </a:lvl3pPr>
            <a:lvl4pPr marL="979734" indent="0">
              <a:buNone/>
              <a:defRPr sz="600"/>
            </a:lvl4pPr>
            <a:lvl5pPr marL="1306312" indent="0">
              <a:buNone/>
              <a:defRPr sz="600"/>
            </a:lvl5pPr>
            <a:lvl6pPr marL="1632890" indent="0">
              <a:buNone/>
              <a:defRPr sz="600"/>
            </a:lvl6pPr>
            <a:lvl7pPr marL="1959468" indent="0">
              <a:buNone/>
              <a:defRPr sz="600"/>
            </a:lvl7pPr>
            <a:lvl8pPr marL="2286046" indent="0">
              <a:buNone/>
              <a:defRPr sz="600"/>
            </a:lvl8pPr>
            <a:lvl9pPr marL="2612624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A2B57-5C7C-4AB2-9BF4-8CE6A54EFAA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94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603" y="878545"/>
            <a:ext cx="29630371" cy="365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930" tIns="33961" rIns="67930" bIns="339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603" y="5120959"/>
            <a:ext cx="29630371" cy="14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930" tIns="33961" rIns="67930" bIns="339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603" y="19987400"/>
            <a:ext cx="7682654" cy="152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930" tIns="33961" rIns="67930" bIns="33961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729" y="19987400"/>
            <a:ext cx="10426119" cy="152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930" tIns="33961" rIns="67930" bIns="33961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3319" y="19987400"/>
            <a:ext cx="7682654" cy="152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930" tIns="33961" rIns="67930" bIns="33961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49CD07C5-8962-47DB-B164-6C8C33ADC3F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0371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0371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defTabSz="680371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defTabSz="680371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defTabSz="680371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26578" algn="ctr" defTabSz="680371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53156" algn="ctr" defTabSz="680371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979734" algn="ctr" defTabSz="680371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06312" algn="ctr" defTabSz="680371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5139" indent="-255139" algn="l" defTabSz="680371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ea typeface="+mn-ea"/>
          <a:cs typeface="+mn-cs"/>
        </a:defRPr>
      </a:lvl1pPr>
      <a:lvl2pPr marL="551100" indent="-213183" algn="l" defTabSz="680371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2pPr>
      <a:lvl3pPr marL="847062" indent="-166691" algn="l" defTabSz="680371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189515" indent="-171227" algn="l" defTabSz="680371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527433" indent="-166691" algn="l" defTabSz="680371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1854011" indent="-166691" algn="l" defTabSz="680371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180589" indent="-166691" algn="l" defTabSz="680371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507167" indent="-166691" algn="l" defTabSz="680371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2833745" indent="-166691" algn="l" defTabSz="680371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5315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13488987" y="10517187"/>
            <a:ext cx="5943600" cy="4572000"/>
          </a:xfrm>
          <a:prstGeom prst="rect">
            <a:avLst/>
          </a:prstGeom>
          <a:solidFill>
            <a:srgbClr val="E2F0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52500"/>
            <a:endParaRPr lang="en-US" sz="2400" b="1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088187" y="10517187"/>
            <a:ext cx="5943600" cy="4572000"/>
          </a:xfrm>
          <a:prstGeom prst="rect">
            <a:avLst/>
          </a:prstGeom>
          <a:solidFill>
            <a:srgbClr val="D6DC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52500"/>
            <a:endParaRPr lang="en-US"/>
          </a:p>
        </p:txBody>
      </p:sp>
      <p:sp>
        <p:nvSpPr>
          <p:cNvPr id="32" name="Rectangle 31"/>
          <p:cNvSpPr/>
          <p:nvPr/>
        </p:nvSpPr>
        <p:spPr bwMode="auto">
          <a:xfrm>
            <a:off x="687387" y="10517187"/>
            <a:ext cx="5943600" cy="4572000"/>
          </a:xfrm>
          <a:prstGeom prst="rect">
            <a:avLst/>
          </a:prstGeom>
          <a:solidFill>
            <a:srgbClr val="E2F0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52500"/>
            <a:endParaRPr lang="en-US" sz="2400" b="1">
              <a:solidFill>
                <a:srgbClr val="0070C0"/>
              </a:solidFill>
            </a:endParaRPr>
          </a:p>
        </p:txBody>
      </p:sp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1927721" y="1297573"/>
            <a:ext cx="23773120" cy="191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316" tIns="32658" rIns="65316" bIns="32658">
            <a:spAutoFit/>
          </a:bodyPr>
          <a:lstStyle>
            <a:lvl1pPr defTabSz="50149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50149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50149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50149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50149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5014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5014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5014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5014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CA" sz="6000" b="1" dirty="0">
                <a:latin typeface="Times New Roman" pitchFamily="18" charset="0"/>
                <a:cs typeface="Times New Roman" pitchFamily="18" charset="0"/>
              </a:rPr>
              <a:t>Seminar Conference 2023</a:t>
            </a:r>
          </a:p>
          <a:p>
            <a:pPr algn="l" eaLnBrk="1" hangingPunct="1"/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1965476" y="2584031"/>
            <a:ext cx="5566088" cy="162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5316" tIns="32658" rIns="65316" bIns="32658">
            <a:spAutoFit/>
          </a:bodyPr>
          <a:lstStyle>
            <a:lvl1pPr defTabSz="50149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50149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50149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50149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50149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5014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5014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5014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5014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1200"/>
              </a:spcAft>
            </a:pPr>
            <a:r>
              <a:rPr lang="en-CA" sz="45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Pavan Raj Seeramdas,  </a:t>
            </a:r>
            <a:endParaRPr lang="en-CA" sz="45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r>
              <a:rPr lang="en-CA" sz="23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MEng in Internetworking (</a:t>
            </a:r>
            <a:r>
              <a:rPr lang="en-CA" sz="1800" dirty="0">
                <a:effectLst/>
                <a:latin typeface="Calibri" panose="020F0502020204030204" pitchFamily="34" charset="0"/>
              </a:rPr>
              <a:t>pv649022@dal.ca</a:t>
            </a:r>
            <a:r>
              <a:rPr lang="en-CA" sz="23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eaLnBrk="1" hangingPunct="1"/>
            <a:r>
              <a:rPr lang="en-CA" sz="23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1333 South Park St. Halifax, NS. B3J 2K9</a:t>
            </a:r>
          </a:p>
        </p:txBody>
      </p:sp>
      <p:pic>
        <p:nvPicPr>
          <p:cNvPr id="2061" name="Picture 84" descr="C:\Users\Braden\Downloads\WindowsTwoColourTIFF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388" y="1373187"/>
            <a:ext cx="7554054" cy="2402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 flipH="1" flipV="1">
            <a:off x="1535188" y="4255939"/>
            <a:ext cx="316799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687387" y="5030787"/>
            <a:ext cx="5943600" cy="4572000"/>
          </a:xfrm>
          <a:prstGeom prst="rect">
            <a:avLst/>
          </a:prstGeom>
          <a:solidFill>
            <a:srgbClr val="D6DC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088187" y="5030787"/>
            <a:ext cx="5943600" cy="4572000"/>
          </a:xfrm>
          <a:prstGeom prst="rect">
            <a:avLst/>
          </a:prstGeom>
          <a:solidFill>
            <a:srgbClr val="E2F0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290587" y="5030787"/>
            <a:ext cx="5943600" cy="4572000"/>
          </a:xfrm>
          <a:prstGeom prst="rect">
            <a:avLst/>
          </a:prstGeom>
          <a:solidFill>
            <a:srgbClr val="D6DC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52500"/>
            <a:endParaRPr lang="en-US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13488987" y="5030787"/>
            <a:ext cx="5943600" cy="4572000"/>
          </a:xfrm>
          <a:prstGeom prst="rect">
            <a:avLst/>
          </a:prstGeom>
          <a:solidFill>
            <a:srgbClr val="D6DC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52500"/>
            <a:endParaRPr lang="en-US" dirty="0"/>
          </a:p>
          <a:p>
            <a:pPr defTabSz="952500"/>
            <a:endParaRPr lang="en-US" dirty="0"/>
          </a:p>
          <a:p>
            <a:pPr defTabSz="952500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2692" y="3006993"/>
            <a:ext cx="18508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6000" b="1" dirty="0">
                <a:latin typeface="Times New Roman" pitchFamily="18" charset="0"/>
                <a:cs typeface="Times New Roman" pitchFamily="18" charset="0"/>
              </a:rPr>
              <a:t>Protecting Network Structures by Deploying Honeypots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088187" y="16003587"/>
            <a:ext cx="5943600" cy="4572000"/>
          </a:xfrm>
          <a:prstGeom prst="rect">
            <a:avLst/>
          </a:prstGeom>
          <a:solidFill>
            <a:srgbClr val="E2F0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52500"/>
            <a:endParaRPr lang="en-US" sz="2400" b="1" dirty="0">
              <a:solidFill>
                <a:srgbClr val="0070C0"/>
              </a:solidFill>
            </a:endParaRPr>
          </a:p>
          <a:p>
            <a:pPr defTabSz="952500"/>
            <a:endParaRPr lang="en-US" sz="2400" b="1" dirty="0">
              <a:solidFill>
                <a:srgbClr val="0070C0"/>
              </a:solidFill>
            </a:endParaRPr>
          </a:p>
          <a:p>
            <a:pPr defTabSz="952500"/>
            <a:endParaRPr lang="en-US" sz="2400" b="1" dirty="0">
              <a:solidFill>
                <a:srgbClr val="0070C0"/>
              </a:solidFill>
            </a:endParaRPr>
          </a:p>
          <a:p>
            <a:pPr defTabSz="952500"/>
            <a:endParaRPr lang="en-US" sz="2400" b="1" dirty="0">
              <a:solidFill>
                <a:srgbClr val="0070C0"/>
              </a:solidFill>
            </a:endParaRPr>
          </a:p>
          <a:p>
            <a:pPr defTabSz="952500"/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915987" y="16003587"/>
            <a:ext cx="5943600" cy="4572000"/>
          </a:xfrm>
          <a:prstGeom prst="rect">
            <a:avLst/>
          </a:prstGeom>
          <a:solidFill>
            <a:srgbClr val="D6DC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52500"/>
            <a:endParaRPr lang="en-US" dirty="0"/>
          </a:p>
          <a:p>
            <a:pPr defTabSz="952500"/>
            <a:endParaRPr lang="en-US" dirty="0"/>
          </a:p>
          <a:p>
            <a:pPr defTabSz="952500"/>
            <a:endParaRPr lang="en-US" dirty="0"/>
          </a:p>
          <a:p>
            <a:pPr defTabSz="952500"/>
            <a:endParaRPr lang="en-US" dirty="0"/>
          </a:p>
          <a:p>
            <a:pPr defTabSz="952500"/>
            <a:endParaRPr lang="en-US" dirty="0"/>
          </a:p>
          <a:p>
            <a:pPr defTabSz="952500"/>
            <a:endParaRPr lang="en-US" dirty="0"/>
          </a:p>
        </p:txBody>
      </p:sp>
      <p:sp>
        <p:nvSpPr>
          <p:cNvPr id="56" name="Rectangle 55"/>
          <p:cNvSpPr/>
          <p:nvPr/>
        </p:nvSpPr>
        <p:spPr bwMode="auto">
          <a:xfrm>
            <a:off x="26440028" y="15968605"/>
            <a:ext cx="5943600" cy="4572000"/>
          </a:xfrm>
          <a:prstGeom prst="rect">
            <a:avLst/>
          </a:prstGeom>
          <a:solidFill>
            <a:srgbClr val="D6DC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52500"/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13504410" y="15968605"/>
            <a:ext cx="5943600" cy="4572000"/>
          </a:xfrm>
          <a:prstGeom prst="rect">
            <a:avLst/>
          </a:prstGeom>
          <a:solidFill>
            <a:srgbClr val="D6DC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52500"/>
            <a:endParaRPr lang="en-US" dirty="0"/>
          </a:p>
          <a:p>
            <a:pPr defTabSz="952500"/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19954799" y="15974624"/>
            <a:ext cx="5943600" cy="4572000"/>
          </a:xfrm>
          <a:prstGeom prst="rect">
            <a:avLst/>
          </a:prstGeom>
          <a:solidFill>
            <a:srgbClr val="E2F0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9889787" y="5030787"/>
            <a:ext cx="5943600" cy="4572000"/>
          </a:xfrm>
          <a:prstGeom prst="rect">
            <a:avLst/>
          </a:prstGeom>
          <a:solidFill>
            <a:srgbClr val="E2F0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52500"/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6290587" y="10517187"/>
            <a:ext cx="5943600" cy="4572000"/>
          </a:xfrm>
          <a:prstGeom prst="rect">
            <a:avLst/>
          </a:prstGeom>
          <a:solidFill>
            <a:srgbClr val="E2F0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52500"/>
            <a:endParaRPr 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19889787" y="10517187"/>
            <a:ext cx="5943600" cy="4572000"/>
          </a:xfrm>
          <a:prstGeom prst="rect">
            <a:avLst/>
          </a:prstGeom>
          <a:solidFill>
            <a:srgbClr val="D6DC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5250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1FA5BC-A6D6-ACE6-09BE-697EF15766C4}"/>
              </a:ext>
            </a:extLst>
          </p:cNvPr>
          <p:cNvSpPr txBox="1"/>
          <p:nvPr/>
        </p:nvSpPr>
        <p:spPr>
          <a:xfrm>
            <a:off x="2287587" y="5167750"/>
            <a:ext cx="385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07E74-55E5-B155-B9E9-67AA6F1133ED}"/>
              </a:ext>
            </a:extLst>
          </p:cNvPr>
          <p:cNvSpPr txBox="1"/>
          <p:nvPr/>
        </p:nvSpPr>
        <p:spPr>
          <a:xfrm>
            <a:off x="706194" y="6093426"/>
            <a:ext cx="5924246" cy="444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computer security mechanism used to detect and trap unauthorized access attempts by hackers or malicious software.</a:t>
            </a:r>
          </a:p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works by mimicking a vulnerable target  network, luring attackers to interact with it, and then monitoring and analyzing their behavior to gather intelligence.</a:t>
            </a:r>
          </a:p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endParaRPr lang="en-US" sz="81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A662-A6D6-16AC-6B64-AB75C88C48D0}"/>
              </a:ext>
            </a:extLst>
          </p:cNvPr>
          <p:cNvSpPr txBox="1"/>
          <p:nvPr/>
        </p:nvSpPr>
        <p:spPr>
          <a:xfrm>
            <a:off x="7814450" y="5176612"/>
            <a:ext cx="501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DO WE NEED HONEYPOT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DFFAB8-A6DE-49F1-4C73-6AEC2A0D6F9A}"/>
              </a:ext>
            </a:extLst>
          </p:cNvPr>
          <p:cNvSpPr txBox="1"/>
          <p:nvPr/>
        </p:nvSpPr>
        <p:spPr>
          <a:xfrm>
            <a:off x="7134446" y="5862782"/>
            <a:ext cx="5896794" cy="568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provide valuable insight into the tactics, techniques, and procedures (TTPs) used by attackers.</a:t>
            </a:r>
          </a:p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can identify vulnerabilities and weaknesses in a network that need to be addressed.</a:t>
            </a:r>
          </a:p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can help improve incident response and help security professionals develop better defenses against future attacks.</a:t>
            </a:r>
          </a:p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8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8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08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81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81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5AA62-247E-F819-5AFA-57F15DF90E8B}"/>
              </a:ext>
            </a:extLst>
          </p:cNvPr>
          <p:cNvSpPr txBox="1"/>
          <p:nvPr/>
        </p:nvSpPr>
        <p:spPr>
          <a:xfrm>
            <a:off x="13535246" y="5896122"/>
            <a:ext cx="5896794" cy="551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Low-interaction honeypots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Emulates a few services, low risk, basic data collection.</a:t>
            </a: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High-interaction honeypots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Emulates an entire system, highest risk, most realistic environment.</a:t>
            </a: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Pure honeypots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Dedicated solely to honeypot purposes, no legitimate use.</a:t>
            </a:r>
          </a:p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8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08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81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81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1E378-4DE8-4D92-4F61-66059592BE45}"/>
              </a:ext>
            </a:extLst>
          </p:cNvPr>
          <p:cNvSpPr txBox="1"/>
          <p:nvPr/>
        </p:nvSpPr>
        <p:spPr>
          <a:xfrm>
            <a:off x="14751645" y="5170730"/>
            <a:ext cx="501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HONEYPOTS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B4193-85A7-53DD-A021-4A1D7F4FBA03}"/>
              </a:ext>
            </a:extLst>
          </p:cNvPr>
          <p:cNvSpPr txBox="1"/>
          <p:nvPr/>
        </p:nvSpPr>
        <p:spPr>
          <a:xfrm>
            <a:off x="20695245" y="5187643"/>
            <a:ext cx="501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ATTACK VECTORS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3AD7ED-2A74-8A8D-03FB-4AAAB1319CDB}"/>
              </a:ext>
            </a:extLst>
          </p:cNvPr>
          <p:cNvSpPr txBox="1"/>
          <p:nvPr/>
        </p:nvSpPr>
        <p:spPr>
          <a:xfrm>
            <a:off x="19907531" y="5802855"/>
            <a:ext cx="5908111" cy="5987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Compromised Credentials: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Stolen login information used for unauthorized access.</a:t>
            </a: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Issues In Misconfigurations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: Security vulnerabilities due to improper setup.</a:t>
            </a:r>
            <a:endParaRPr lang="en-CA" sz="2000" dirty="0">
              <a:solidFill>
                <a:prstClr val="black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000" b="1" dirty="0">
              <a:solidFill>
                <a:prstClr val="black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SQL Injection Attacks: I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njecting malicious code into SQL statements to manipulate data.</a:t>
            </a:r>
            <a:endParaRPr lang="en-CA" sz="2000" b="1" dirty="0">
              <a:solidFill>
                <a:prstClr val="black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000" b="1" dirty="0">
              <a:solidFill>
                <a:prstClr val="black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Man in the Middle Attacks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: Intercepting and manipulating communication for unauthorized access.</a:t>
            </a:r>
            <a:endParaRPr lang="en-US" sz="1080" dirty="0">
              <a:solidFill>
                <a:prstClr val="black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80" b="1" dirty="0">
              <a:solidFill>
                <a:prstClr val="black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080" b="1" dirty="0">
              <a:solidFill>
                <a:prstClr val="black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81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81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072623-CFE4-4CD2-6C61-37D8FDB81355}"/>
              </a:ext>
            </a:extLst>
          </p:cNvPr>
          <p:cNvSpPr txBox="1"/>
          <p:nvPr/>
        </p:nvSpPr>
        <p:spPr>
          <a:xfrm>
            <a:off x="26483422" y="5197540"/>
            <a:ext cx="629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IN PREVENTION OF ATTACKS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690448-D8E8-5DBE-5A42-29AE1E70145F}"/>
              </a:ext>
            </a:extLst>
          </p:cNvPr>
          <p:cNvSpPr txBox="1"/>
          <p:nvPr/>
        </p:nvSpPr>
        <p:spPr>
          <a:xfrm>
            <a:off x="2231345" y="10639627"/>
            <a:ext cx="470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</a:p>
        </p:txBody>
      </p:sp>
      <p:pic>
        <p:nvPicPr>
          <p:cNvPr id="19" name="Picture 18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88E874D0-EC19-3BBC-3B16-E1D829A1A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719" y="11607428"/>
            <a:ext cx="3213332" cy="19208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3FCC59-74C1-D435-7F27-C11C071ECA8F}"/>
              </a:ext>
            </a:extLst>
          </p:cNvPr>
          <p:cNvSpPr txBox="1"/>
          <p:nvPr/>
        </p:nvSpPr>
        <p:spPr>
          <a:xfrm>
            <a:off x="801686" y="13982961"/>
            <a:ext cx="5829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this project I have used Raspberry Pi 4 to implement the Honeypot on my local network.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83944A-0AA3-1C3F-0756-A83CB857521E}"/>
              </a:ext>
            </a:extLst>
          </p:cNvPr>
          <p:cNvSpPr txBox="1"/>
          <p:nvPr/>
        </p:nvSpPr>
        <p:spPr>
          <a:xfrm>
            <a:off x="7115256" y="10656654"/>
            <a:ext cx="5866942" cy="6329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 I have downloaded the Kali Linux image on my local system.</a:t>
            </a:r>
          </a:p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the help of mounting tool (Etcher) I have flashed the image on the SD Card.</a:t>
            </a:r>
          </a:p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Loaded the SD card into my Raspberry Pi and powered on to start the Kali Linux.</a:t>
            </a:r>
          </a:p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used installed the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Pentbox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an open-source security tool for implementing honeypot on the micro board.</a:t>
            </a:r>
          </a:p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used SSH as connection type to connect to the device where I am accessing it using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terminal.</a:t>
            </a:r>
          </a:p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started the honeypot and performed various types of attacks.</a:t>
            </a:r>
          </a:p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8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1350" b="1" dirty="0">
                <a:solidFill>
                  <a:srgbClr val="D1D5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sz="81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85EE0F-218E-24A5-BC0C-A5CAB7021A07}"/>
              </a:ext>
            </a:extLst>
          </p:cNvPr>
          <p:cNvSpPr txBox="1"/>
          <p:nvPr/>
        </p:nvSpPr>
        <p:spPr>
          <a:xfrm>
            <a:off x="13800029" y="10635532"/>
            <a:ext cx="578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ATTACKS IMPLEMENTED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F73DF8-C8CE-6EF5-06FB-9A851FBF7449}"/>
              </a:ext>
            </a:extLst>
          </p:cNvPr>
          <p:cNvSpPr txBox="1"/>
          <p:nvPr/>
        </p:nvSpPr>
        <p:spPr>
          <a:xfrm>
            <a:off x="13606541" y="11242969"/>
            <a:ext cx="5786162" cy="484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Transmitting data over the internet, commonly used for websites and web applications.</a:t>
            </a: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Number – 80</a:t>
            </a: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TELNET: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Remote access to computer over a network.</a:t>
            </a: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Number – 23</a:t>
            </a: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RDP: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Remote access to a windows server.</a:t>
            </a: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Number - 3389</a:t>
            </a: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135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81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B6877D-2BF0-D759-36B9-EB58876F5823}"/>
              </a:ext>
            </a:extLst>
          </p:cNvPr>
          <p:cNvSpPr txBox="1"/>
          <p:nvPr/>
        </p:nvSpPr>
        <p:spPr>
          <a:xfrm>
            <a:off x="20083979" y="10634821"/>
            <a:ext cx="578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PENTBOX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87BC3F-9E60-EF42-6568-55FB3794CBB1}"/>
              </a:ext>
            </a:extLst>
          </p:cNvPr>
          <p:cNvSpPr txBox="1"/>
          <p:nvPr/>
        </p:nvSpPr>
        <p:spPr>
          <a:xfrm>
            <a:off x="19934623" y="11381609"/>
            <a:ext cx="5943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to the Kali Linux running on the device using SSH with the IP Address and Port Number (22).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C897122-0E8A-3143-E709-FA267D9B0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1861" y="12421024"/>
            <a:ext cx="1786382" cy="1960931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9E0B5393-10B9-C359-677A-B0C11B0C6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2580" y="12421024"/>
            <a:ext cx="2080305" cy="184387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8EA520-A076-5531-06F0-20FB7664DDBA}"/>
              </a:ext>
            </a:extLst>
          </p:cNvPr>
          <p:cNvSpPr txBox="1"/>
          <p:nvPr/>
        </p:nvSpPr>
        <p:spPr>
          <a:xfrm>
            <a:off x="26300841" y="5758989"/>
            <a:ext cx="59436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 Private Network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connection over a public network that allows remote users to access private resources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Firewalls: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system that monitors and controls incoming and outgoing network traffic based on predefined policies</a:t>
            </a: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Intrusion Detection &amp; Prevention Mechanisms: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designed to monitor and analyze network traffic for signs of malicious activity and take action to prevent incidents.</a:t>
            </a: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Text&#10;&#10;Description automatically generated">
            <a:extLst>
              <a:ext uri="{FF2B5EF4-FFF2-40B4-BE49-F238E27FC236}">
                <a16:creationId xmlns:a16="http://schemas.microsoft.com/office/drawing/2014/main" id="{2F08E2C2-832D-2AA0-31E1-E95FB6425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7725" y="10586705"/>
            <a:ext cx="2390703" cy="985155"/>
          </a:xfrm>
          <a:prstGeom prst="rect">
            <a:avLst/>
          </a:prstGeom>
        </p:spPr>
      </p:pic>
      <p:pic>
        <p:nvPicPr>
          <p:cNvPr id="42" name="Picture 41" descr="Text&#10;&#10;Description automatically generated">
            <a:extLst>
              <a:ext uri="{FF2B5EF4-FFF2-40B4-BE49-F238E27FC236}">
                <a16:creationId xmlns:a16="http://schemas.microsoft.com/office/drawing/2014/main" id="{56233124-7D1C-AFDA-EF5B-77AD9A598D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79979" y="11688967"/>
            <a:ext cx="2433380" cy="1001564"/>
          </a:xfrm>
          <a:prstGeom prst="rect">
            <a:avLst/>
          </a:prstGeom>
        </p:spPr>
      </p:pic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5C957B58-C8CF-613F-FDCD-12D6587587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97725" y="13151672"/>
            <a:ext cx="2398690" cy="144078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DA0923D-E93B-1CC4-D36B-237F116E2CDC}"/>
              </a:ext>
            </a:extLst>
          </p:cNvPr>
          <p:cNvSpPr txBox="1"/>
          <p:nvPr/>
        </p:nvSpPr>
        <p:spPr>
          <a:xfrm>
            <a:off x="29147214" y="10546309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Selecting Honeypot from the network tools.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210FB7-FE30-A9F9-5599-44F16486DAE0}"/>
              </a:ext>
            </a:extLst>
          </p:cNvPr>
          <p:cNvSpPr txBox="1"/>
          <p:nvPr/>
        </p:nvSpPr>
        <p:spPr>
          <a:xfrm>
            <a:off x="29136644" y="11604863"/>
            <a:ext cx="3080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ways of running the honeypot:</a:t>
            </a:r>
          </a:p>
          <a:p>
            <a:pPr marL="462966" indent="-462966" algn="l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Auto Configuration</a:t>
            </a:r>
          </a:p>
          <a:p>
            <a:pPr marL="342900" indent="-342900" algn="l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Manual Configuration</a:t>
            </a: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Auto Configuration performed HTTP.</a:t>
            </a: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F6D587-E094-CCB8-0303-DA0CF939EE2B}"/>
              </a:ext>
            </a:extLst>
          </p:cNvPr>
          <p:cNvSpPr txBox="1"/>
          <p:nvPr/>
        </p:nvSpPr>
        <p:spPr>
          <a:xfrm>
            <a:off x="29136644" y="13821366"/>
            <a:ext cx="31077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Configuration gives more options performed TELNET and RDP.</a:t>
            </a: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6A5C07-070A-B87B-48C6-554FC50B6A5A}"/>
              </a:ext>
            </a:extLst>
          </p:cNvPr>
          <p:cNvSpPr txBox="1"/>
          <p:nvPr/>
        </p:nvSpPr>
        <p:spPr>
          <a:xfrm>
            <a:off x="1257382" y="16118076"/>
            <a:ext cx="578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34577" lvl="1" algn="l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 ATTACK</a:t>
            </a:r>
          </a:p>
        </p:txBody>
      </p:sp>
      <p:pic>
        <p:nvPicPr>
          <p:cNvPr id="58" name="Picture 5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6BAC835-6790-ABCA-E405-FFDF776E57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7912" y="16909340"/>
            <a:ext cx="3992724" cy="1403747"/>
          </a:xfrm>
          <a:prstGeom prst="rect">
            <a:avLst/>
          </a:prstGeom>
        </p:spPr>
      </p:pic>
      <p:pic>
        <p:nvPicPr>
          <p:cNvPr id="59" name="Picture 58" descr="Text&#10;&#10;Description automatically generated">
            <a:extLst>
              <a:ext uri="{FF2B5EF4-FFF2-40B4-BE49-F238E27FC236}">
                <a16:creationId xmlns:a16="http://schemas.microsoft.com/office/drawing/2014/main" id="{C4BD5E6A-2CB1-522D-0A46-C3465007F0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1471" y="18411993"/>
            <a:ext cx="4013688" cy="173867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878BE92-9EB9-DC13-54ED-2EB23BBAA974}"/>
              </a:ext>
            </a:extLst>
          </p:cNvPr>
          <p:cNvSpPr txBox="1"/>
          <p:nvPr/>
        </p:nvSpPr>
        <p:spPr>
          <a:xfrm>
            <a:off x="7814450" y="16120101"/>
            <a:ext cx="578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34577" lvl="1" algn="l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TELNET  ATTACK</a:t>
            </a:r>
          </a:p>
        </p:txBody>
      </p:sp>
      <p:pic>
        <p:nvPicPr>
          <p:cNvPr id="61" name="Picture 60" descr="Graphical user interface&#10;&#10;Description automatically generated">
            <a:extLst>
              <a:ext uri="{FF2B5EF4-FFF2-40B4-BE49-F238E27FC236}">
                <a16:creationId xmlns:a16="http://schemas.microsoft.com/office/drawing/2014/main" id="{4647E453-5A23-E9AF-1584-463F3390C9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27341" y="16986079"/>
            <a:ext cx="1780676" cy="1386736"/>
          </a:xfrm>
          <a:prstGeom prst="rect">
            <a:avLst/>
          </a:prstGeom>
        </p:spPr>
      </p:pic>
      <p:pic>
        <p:nvPicPr>
          <p:cNvPr id="62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090BF5D5-4A41-E377-5B0C-79FA9DCA8E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31933" y="18631222"/>
            <a:ext cx="3971492" cy="142234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9DF4A49-3D77-BAF0-7FA2-FF5206E2634C}"/>
              </a:ext>
            </a:extLst>
          </p:cNvPr>
          <p:cNvSpPr txBox="1"/>
          <p:nvPr/>
        </p:nvSpPr>
        <p:spPr>
          <a:xfrm>
            <a:off x="14299805" y="16057709"/>
            <a:ext cx="578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34577" lvl="1" algn="l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RDP  ATTACK</a:t>
            </a:r>
          </a:p>
        </p:txBody>
      </p:sp>
      <p:pic>
        <p:nvPicPr>
          <p:cNvPr id="1024" name="Picture 102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19425B1-E2B1-A914-A351-05E4D0C02DF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967258" y="16971407"/>
            <a:ext cx="2987057" cy="1671950"/>
          </a:xfrm>
          <a:prstGeom prst="rect">
            <a:avLst/>
          </a:prstGeom>
        </p:spPr>
      </p:pic>
      <p:pic>
        <p:nvPicPr>
          <p:cNvPr id="1025" name="Picture 1024" descr="Text&#10;&#10;Description automatically generated">
            <a:extLst>
              <a:ext uri="{FF2B5EF4-FFF2-40B4-BE49-F238E27FC236}">
                <a16:creationId xmlns:a16="http://schemas.microsoft.com/office/drawing/2014/main" id="{30E2D6F4-D9EC-E484-6039-E180EF4EE0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243007" y="18746787"/>
            <a:ext cx="4770345" cy="1403879"/>
          </a:xfrm>
          <a:prstGeom prst="rect">
            <a:avLst/>
          </a:prstGeom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FE26C987-7805-91AD-168C-6E91016E051E}"/>
              </a:ext>
            </a:extLst>
          </p:cNvPr>
          <p:cNvSpPr txBox="1"/>
          <p:nvPr/>
        </p:nvSpPr>
        <p:spPr>
          <a:xfrm>
            <a:off x="19989639" y="16592706"/>
            <a:ext cx="59087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Honeypots provide a safe and controlled environment for studying attackers behavior and methods without compromising legitimate systems.</a:t>
            </a: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Honeypots can help organizations stay ahead of attackers by providing early warning signs of new attack vectors.</a:t>
            </a: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Helps in improving organizations incident response capabilities by providing an opportunity to practice responding to attacks.</a:t>
            </a:r>
          </a:p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2966" indent="-462966"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C5D3B1AC-6744-EA5F-D456-C3754D9C26FE}"/>
              </a:ext>
            </a:extLst>
          </p:cNvPr>
          <p:cNvSpPr txBox="1"/>
          <p:nvPr/>
        </p:nvSpPr>
        <p:spPr>
          <a:xfrm>
            <a:off x="27893076" y="16057709"/>
            <a:ext cx="385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2A6BB01-761C-605D-BCAB-3973EF1B1C06}"/>
              </a:ext>
            </a:extLst>
          </p:cNvPr>
          <p:cNvSpPr txBox="1"/>
          <p:nvPr/>
        </p:nvSpPr>
        <p:spPr>
          <a:xfrm>
            <a:off x="26469285" y="16340822"/>
            <a:ext cx="58850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shall be using more advanced methods and protocols in designing the honeypot system.</a:t>
            </a: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a combination of different types of honeypots to create a more comprehensive and diverse network defense strategy.</a:t>
            </a: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Deploy honeypots strategically around critical assets, keep them up to date, and monitor the data collected to improve overall security posture.</a:t>
            </a: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42396445-994C-18AE-8A8A-B543B0C7CB92}"/>
              </a:ext>
            </a:extLst>
          </p:cNvPr>
          <p:cNvSpPr txBox="1"/>
          <p:nvPr/>
        </p:nvSpPr>
        <p:spPr>
          <a:xfrm>
            <a:off x="21872660" y="16091989"/>
            <a:ext cx="385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469154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525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525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4590</TotalTime>
  <Words>672</Words>
  <Application>Microsoft Office PowerPoint</Application>
  <PresentationFormat>Custom</PresentationFormat>
  <Paragraphs>149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Company>Dalhousie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ZKhan</dc:creator>
  <cp:lastModifiedBy>Pavan Raj Seeramdas</cp:lastModifiedBy>
  <cp:revision>183</cp:revision>
  <dcterms:created xsi:type="dcterms:W3CDTF">2007-05-16T18:48:47Z</dcterms:created>
  <dcterms:modified xsi:type="dcterms:W3CDTF">2023-04-19T13:41:09Z</dcterms:modified>
</cp:coreProperties>
</file>