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257" r:id="rId3"/>
    <p:sldId id="258" r:id="rId4"/>
    <p:sldId id="259" r:id="rId5"/>
    <p:sldId id="261" r:id="rId6"/>
    <p:sldId id="262" r:id="rId7"/>
    <p:sldId id="263" r:id="rId8"/>
    <p:sldId id="267" r:id="rId9"/>
    <p:sldId id="264" r:id="rId10"/>
    <p:sldId id="265" r:id="rId11"/>
    <p:sldId id="266"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29" autoAdjust="0"/>
    <p:restoredTop sz="94660"/>
  </p:normalViewPr>
  <p:slideViewPr>
    <p:cSldViewPr snapToGrid="0">
      <p:cViewPr varScale="1">
        <p:scale>
          <a:sx n="79" d="100"/>
          <a:sy n="79" d="100"/>
        </p:scale>
        <p:origin x="3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DC6A22-F8EA-422F-B1C6-DAF6E2F5A9EE}" type="datetimeFigureOut">
              <a:rPr lang="en-IN" smtClean="0"/>
              <a:t>31-01-2025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D51B-9E70-43A1-BF1A-7793C80C174E}" type="slidenum">
              <a:rPr lang="en-IN" smtClean="0"/>
              <a:t>‹#›</a:t>
            </a:fld>
            <a:endParaRPr lang="en-IN"/>
          </a:p>
        </p:txBody>
      </p:sp>
    </p:spTree>
    <p:extLst>
      <p:ext uri="{BB962C8B-B14F-4D97-AF65-F5344CB8AC3E}">
        <p14:creationId xmlns:p14="http://schemas.microsoft.com/office/powerpoint/2010/main" val="405596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spc="3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Date Placeholder 7"/>
          <p:cNvSpPr>
            <a:spLocks noGrp="1"/>
          </p:cNvSpPr>
          <p:nvPr>
            <p:ph type="dt" sz="half" idx="10"/>
          </p:nvPr>
        </p:nvSpPr>
        <p:spPr/>
        <p:txBody>
          <a:bodyPr/>
          <a:lstStyle/>
          <a:p>
            <a:fld id="{EB9E989A-8AEA-4183-B01A-3E606333173D}" type="datetime1">
              <a:rPr lang="en-IN" smtClean="0"/>
              <a:t>31-01-2025</a:t>
            </a:fld>
            <a:endParaRPr lang="en-IN"/>
          </a:p>
        </p:txBody>
      </p:sp>
      <p:sp>
        <p:nvSpPr>
          <p:cNvPr id="9" name="Footer Placeholder 8"/>
          <p:cNvSpPr>
            <a:spLocks noGrp="1"/>
          </p:cNvSpPr>
          <p:nvPr>
            <p:ph type="ftr" sz="quarter" idx="11"/>
          </p:nvPr>
        </p:nvSpPr>
        <p:spPr/>
        <p:txBody>
          <a:bodyPr/>
          <a:lstStyle/>
          <a:p>
            <a:r>
              <a:rPr lang="en-IN"/>
              <a:t>title of the project</a:t>
            </a:r>
          </a:p>
        </p:txBody>
      </p:sp>
      <p:sp>
        <p:nvSpPr>
          <p:cNvPr id="10" name="Slide Number Placeholder 9"/>
          <p:cNvSpPr>
            <a:spLocks noGrp="1"/>
          </p:cNvSpPr>
          <p:nvPr>
            <p:ph type="sldNum" sz="quarter" idx="12"/>
          </p:nvPr>
        </p:nvSpPr>
        <p:spPr/>
        <p:txBody>
          <a:bodyPr/>
          <a:lstStyle/>
          <a:p>
            <a:fld id="{99A98606-10CC-4876-811F-5AF59FAFB594}" type="slidenum">
              <a:rPr lang="en-IN" smtClean="0"/>
              <a:t>‹#›</a:t>
            </a:fld>
            <a:endParaRPr lang="en-IN"/>
          </a:p>
        </p:txBody>
      </p:sp>
      <p:sp>
        <p:nvSpPr>
          <p:cNvPr id="11" name="Rectangle 10"/>
          <p:cNvSpPr/>
          <p:nvPr/>
        </p:nvSpPr>
        <p:spPr>
          <a:xfrm>
            <a:off x="11292840" y="0"/>
            <a:ext cx="91440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62024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F22532-1E29-4DA2-BC42-54098843A28B}" type="datetime1">
              <a:rPr lang="en-IN" smtClean="0"/>
              <a:t>31-01-2025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224453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EEF065-09BE-4E9E-A518-778116831D4D}" type="datetime1">
              <a:rPr lang="en-IN" smtClean="0"/>
              <a:t>31-01-2025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476689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53BB41-75E7-43DC-875E-58362584A46A}" type="datetime1">
              <a:rPr lang="en-IN" smtClean="0"/>
              <a:t>31-01-2025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944897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spc="30" baseline="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FAB905-BDFE-43A9-9B39-674EF253AFA2}" type="datetime1">
              <a:rPr lang="en-IN" smtClean="0"/>
              <a:t>31-01-2025</a:t>
            </a:fld>
            <a:endParaRPr lang="en-IN"/>
          </a:p>
        </p:txBody>
      </p:sp>
      <p:sp>
        <p:nvSpPr>
          <p:cNvPr id="5" name="Footer Placeholder 4"/>
          <p:cNvSpPr>
            <a:spLocks noGrp="1"/>
          </p:cNvSpPr>
          <p:nvPr>
            <p:ph type="ftr" sz="quarter" idx="11"/>
          </p:nvPr>
        </p:nvSpPr>
        <p:spPr/>
        <p:txBody>
          <a:bodyPr/>
          <a:lstStyle/>
          <a:p>
            <a:r>
              <a:rPr lang="en-IN"/>
              <a:t>title of the project</a:t>
            </a:r>
          </a:p>
        </p:txBody>
      </p:sp>
      <p:sp>
        <p:nvSpPr>
          <p:cNvPr id="6" name="Slide Number Placeholder 5"/>
          <p:cNvSpPr>
            <a:spLocks noGrp="1"/>
          </p:cNvSpPr>
          <p:nvPr>
            <p:ph type="sldNum" sz="quarter" idx="12"/>
          </p:nvPr>
        </p:nvSpPr>
        <p:spPr/>
        <p:txBody>
          <a:bodyPr/>
          <a:lstStyle/>
          <a:p>
            <a:fld id="{99A98606-10CC-4876-811F-5AF59FAFB594}" type="slidenum">
              <a:rPr lang="en-IN" smtClean="0"/>
              <a:t>‹#›</a:t>
            </a:fld>
            <a:endParaRPr lang="en-IN"/>
          </a:p>
        </p:txBody>
      </p:sp>
      <p:sp>
        <p:nvSpPr>
          <p:cNvPr id="8" name="Rectangle 7"/>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879004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02A0EF-40D0-46FF-921B-643BDD0DAD1E}" type="datetime1">
              <a:rPr lang="en-IN" smtClean="0"/>
              <a:t>31-01-2025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943781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21606"/>
            <a:ext cx="4480560" cy="731520"/>
          </a:xfrm>
        </p:spPr>
        <p:txBody>
          <a:bodyPr anchor="b">
            <a:normAutofit/>
          </a:bodyPr>
          <a:lstStyle>
            <a:lvl1pPr marL="0" indent="0">
              <a:spcBef>
                <a:spcPts val="0"/>
              </a:spcBef>
              <a:buNone/>
              <a:defRPr sz="2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3"/>
          </p:nvPr>
        </p:nvSpPr>
        <p:spPr>
          <a:xfrm>
            <a:off x="6126480" y="1721606"/>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5DDA37-C85B-4E06-B1AA-7F077924EB16}" type="datetime1">
              <a:rPr lang="en-IN" smtClean="0"/>
              <a:t>31-01-2025</a:t>
            </a:fld>
            <a:endParaRPr lang="en-IN"/>
          </a:p>
        </p:txBody>
      </p:sp>
      <p:sp>
        <p:nvSpPr>
          <p:cNvPr id="8" name="Footer Placeholder 7"/>
          <p:cNvSpPr>
            <a:spLocks noGrp="1"/>
          </p:cNvSpPr>
          <p:nvPr>
            <p:ph type="ftr" sz="quarter" idx="11"/>
          </p:nvPr>
        </p:nvSpPr>
        <p:spPr/>
        <p:txBody>
          <a:bodyPr/>
          <a:lstStyle/>
          <a:p>
            <a:r>
              <a:rPr lang="en-IN"/>
              <a:t>title of the project</a:t>
            </a:r>
          </a:p>
        </p:txBody>
      </p:sp>
      <p:sp>
        <p:nvSpPr>
          <p:cNvPr id="9" name="Slide Number Placeholder 8"/>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456949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C81FA9-9802-46A7-88E5-3382291AFD68}" type="datetime1">
              <a:rPr lang="en-IN" smtClean="0"/>
              <a:t>31-01-2025</a:t>
            </a:fld>
            <a:endParaRPr lang="en-IN"/>
          </a:p>
        </p:txBody>
      </p:sp>
      <p:sp>
        <p:nvSpPr>
          <p:cNvPr id="4" name="Footer Placeholder 3"/>
          <p:cNvSpPr>
            <a:spLocks noGrp="1"/>
          </p:cNvSpPr>
          <p:nvPr>
            <p:ph type="ftr" sz="quarter" idx="11"/>
          </p:nvPr>
        </p:nvSpPr>
        <p:spPr/>
        <p:txBody>
          <a:bodyPr/>
          <a:lstStyle/>
          <a:p>
            <a:r>
              <a:rPr lang="en-IN"/>
              <a:t>title of the project</a:t>
            </a:r>
          </a:p>
        </p:txBody>
      </p:sp>
      <p:sp>
        <p:nvSpPr>
          <p:cNvPr id="5" name="Slide Number Placeholder 4"/>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0127744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302774-A97A-4DF0-BC84-1183BE7EF482}" type="datetime1">
              <a:rPr lang="en-IN" smtClean="0"/>
              <a:t>31-01-2025</a:t>
            </a:fld>
            <a:endParaRPr lang="en-IN"/>
          </a:p>
        </p:txBody>
      </p:sp>
      <p:sp>
        <p:nvSpPr>
          <p:cNvPr id="3" name="Footer Placeholder 2"/>
          <p:cNvSpPr>
            <a:spLocks noGrp="1"/>
          </p:cNvSpPr>
          <p:nvPr>
            <p:ph type="ftr" sz="quarter" idx="11"/>
          </p:nvPr>
        </p:nvSpPr>
        <p:spPr/>
        <p:txBody>
          <a:bodyPr/>
          <a:lstStyle/>
          <a:p>
            <a:r>
              <a:rPr lang="en-IN"/>
              <a:t>title of the project</a:t>
            </a:r>
          </a:p>
        </p:txBody>
      </p:sp>
      <p:sp>
        <p:nvSpPr>
          <p:cNvPr id="4" name="Slide Number Placeholder 3"/>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31986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1"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9213D07-4860-4BD9-9409-D3CE0993496F}" type="datetime1">
              <a:rPr lang="en-IN" smtClean="0"/>
              <a:t>31-01-2025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330033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1">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400">
                <a:solidFill>
                  <a:schemeClr val="accent1">
                    <a:lumMod val="20000"/>
                    <a:lumOff val="8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77F15DB-9CE5-4DEE-A107-3DF6FC66F9E8}" type="datetime1">
              <a:rPr lang="en-IN" smtClean="0"/>
              <a:t>31-01-2025</a:t>
            </a:fld>
            <a:endParaRPr lang="en-IN"/>
          </a:p>
        </p:txBody>
      </p:sp>
      <p:sp>
        <p:nvSpPr>
          <p:cNvPr id="6" name="Footer Placeholder 5"/>
          <p:cNvSpPr>
            <a:spLocks noGrp="1"/>
          </p:cNvSpPr>
          <p:nvPr>
            <p:ph type="ftr" sz="quarter" idx="11"/>
          </p:nvPr>
        </p:nvSpPr>
        <p:spPr/>
        <p:txBody>
          <a:bodyPr/>
          <a:lstStyle/>
          <a:p>
            <a:r>
              <a:rPr lang="en-IN"/>
              <a:t>title of the project</a:t>
            </a:r>
          </a:p>
        </p:txBody>
      </p:sp>
      <p:sp>
        <p:nvSpPr>
          <p:cNvPr id="7" name="Slide Number Placeholder 6"/>
          <p:cNvSpPr>
            <a:spLocks noGrp="1"/>
          </p:cNvSpPr>
          <p:nvPr>
            <p:ph type="sldNum" sz="quarter" idx="12"/>
          </p:nvPr>
        </p:nvSpPr>
        <p:spPr/>
        <p:txBody>
          <a:bodyPr/>
          <a:lstStyle/>
          <a:p>
            <a:fld id="{99A98606-10CC-4876-811F-5AF59FAFB594}" type="slidenum">
              <a:rPr lang="en-IN" smtClean="0"/>
              <a:t>‹#›</a:t>
            </a:fld>
            <a:endParaRPr lang="en-IN"/>
          </a:p>
        </p:txBody>
      </p:sp>
    </p:spTree>
    <p:extLst>
      <p:ext uri="{BB962C8B-B14F-4D97-AF65-F5344CB8AC3E}">
        <p14:creationId xmlns:p14="http://schemas.microsoft.com/office/powerpoint/2010/main" val="13512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262393"/>
            <a:ext cx="9692640" cy="1428929"/>
          </a:xfrm>
          <a:prstGeom prst="rect">
            <a:avLst/>
          </a:prstGeom>
        </p:spPr>
        <p:txBody>
          <a:bodyPr vert="horz" lIns="91440" tIns="27432"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100" b="0">
                <a:solidFill>
                  <a:schemeClr val="tx2">
                    <a:lumMod val="40000"/>
                    <a:lumOff val="60000"/>
                  </a:schemeClr>
                </a:solidFill>
              </a:defRPr>
            </a:lvl1pPr>
          </a:lstStyle>
          <a:p>
            <a:fld id="{3936D3A3-34B3-40F7-9038-4162103F8008}" type="datetime1">
              <a:rPr lang="en-IN" smtClean="0"/>
              <a:t>31-01-2025</a:t>
            </a:fld>
            <a:endParaRPr lang="en-IN"/>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100">
                <a:solidFill>
                  <a:schemeClr val="tx2">
                    <a:lumMod val="40000"/>
                    <a:lumOff val="60000"/>
                  </a:schemeClr>
                </a:solidFill>
              </a:defRPr>
            </a:lvl1pPr>
          </a:lstStyle>
          <a:p>
            <a:r>
              <a:rPr lang="en-IN"/>
              <a:t>title of the project</a:t>
            </a:r>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mj-lt"/>
              </a:defRPr>
            </a:lvl1pPr>
          </a:lstStyle>
          <a:p>
            <a:fld id="{99A98606-10CC-4876-811F-5AF59FAFB594}" type="slidenum">
              <a:rPr lang="en-IN" smtClean="0"/>
              <a:t>‹#›</a:t>
            </a:fld>
            <a:endParaRPr lang="en-IN"/>
          </a:p>
        </p:txBody>
      </p:sp>
    </p:spTree>
    <p:extLst>
      <p:ext uri="{BB962C8B-B14F-4D97-AF65-F5344CB8AC3E}">
        <p14:creationId xmlns:p14="http://schemas.microsoft.com/office/powerpoint/2010/main" val="421623628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b="1" kern="1200" spc="-50" baseline="0">
          <a:solidFill>
            <a:schemeClr val="accent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2000" kern="1200" spc="10" baseline="0">
          <a:solidFill>
            <a:schemeClr val="tx1">
              <a:lumMod val="65000"/>
              <a:lumOff val="35000"/>
            </a:schemeClr>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rive.google.com/file/d/1nQj1Ix7auBLcn62paM5diINFPIcEDVSf/view?usp=sharing"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D91B-17A9-0B09-0D3E-1FBCB5D4E7C1}"/>
              </a:ext>
            </a:extLst>
          </p:cNvPr>
          <p:cNvSpPr>
            <a:spLocks noGrp="1"/>
          </p:cNvSpPr>
          <p:nvPr>
            <p:ph type="ctrTitle"/>
          </p:nvPr>
        </p:nvSpPr>
        <p:spPr>
          <a:xfrm>
            <a:off x="914400" y="0"/>
            <a:ext cx="10984992" cy="1189943"/>
          </a:xfrm>
        </p:spPr>
        <p:txBody>
          <a:bodyPr>
            <a:normAutofit fontScale="90000"/>
          </a:bodyPr>
          <a:lstStyle/>
          <a:p>
            <a:pPr>
              <a:lnSpc>
                <a:spcPct val="115000"/>
              </a:lnSpc>
              <a:spcBef>
                <a:spcPts val="295"/>
              </a:spcBef>
            </a:pP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br>
              <a:rPr lang="en-US" sz="2200" dirty="0">
                <a:solidFill>
                  <a:schemeClr val="accent1"/>
                </a:solidFill>
                <a:latin typeface="Times New Roman" panose="02020603050405020304" pitchFamily="18" charset="0"/>
                <a:cs typeface="Times New Roman" panose="02020603050405020304" pitchFamily="18" charset="0"/>
              </a:rPr>
            </a:br>
            <a:r>
              <a:rPr lang="en-US" sz="2200" dirty="0">
                <a:solidFill>
                  <a:schemeClr val="accent1"/>
                </a:solidFill>
                <a:latin typeface="Times New Roman" panose="02020603050405020304" pitchFamily="18" charset="0"/>
                <a:cs typeface="Times New Roman" panose="02020603050405020304" pitchFamily="18" charset="0"/>
              </a:rPr>
              <a:t>  </a:t>
            </a:r>
            <a:br>
              <a:rPr lang="en-US" sz="2200" dirty="0">
                <a:solidFill>
                  <a:schemeClr val="accent1"/>
                </a:solidFill>
                <a:latin typeface="Times New Roman" panose="02020603050405020304" pitchFamily="18" charset="0"/>
                <a:cs typeface="Times New Roman" panose="02020603050405020304" pitchFamily="18" charset="0"/>
              </a:rPr>
            </a:br>
            <a:r>
              <a:rPr lang="en-US" sz="2200" dirty="0">
                <a:solidFill>
                  <a:schemeClr val="accent1"/>
                </a:solidFill>
                <a:latin typeface="Times New Roman" panose="02020603050405020304" pitchFamily="18" charset="0"/>
                <a:cs typeface="Times New Roman" panose="02020603050405020304" pitchFamily="18" charset="0"/>
              </a:rPr>
              <a:t>  </a:t>
            </a:r>
            <a:r>
              <a:rPr lang="en-US" sz="2700" dirty="0">
                <a:solidFill>
                  <a:schemeClr val="accent1"/>
                </a:solidFill>
                <a:latin typeface="Times New Roman" panose="02020603050405020304" pitchFamily="18" charset="0"/>
                <a:cs typeface="Times New Roman" panose="02020603050405020304" pitchFamily="18" charset="0"/>
              </a:rPr>
              <a:t>Transforming Career Development with AI and NLP: A Smart Placement Platform</a:t>
            </a:r>
            <a:br>
              <a:rPr lang="en-US" sz="2700" dirty="0">
                <a:solidFill>
                  <a:schemeClr val="accent1"/>
                </a:solidFill>
                <a:latin typeface="Times New Roman" panose="02020603050405020304" pitchFamily="18" charset="0"/>
                <a:cs typeface="Times New Roman" panose="02020603050405020304" pitchFamily="18" charset="0"/>
              </a:rPr>
            </a:br>
            <a:endParaRPr lang="en-IN" sz="2700" dirty="0">
              <a:solidFill>
                <a:schemeClr val="accent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840DA4C9-D60D-3438-A60D-D0950EABD52D}"/>
              </a:ext>
            </a:extLst>
          </p:cNvPr>
          <p:cNvSpPr>
            <a:spLocks noGrp="1"/>
          </p:cNvSpPr>
          <p:nvPr>
            <p:ph type="subTitle" idx="1"/>
          </p:nvPr>
        </p:nvSpPr>
        <p:spPr>
          <a:xfrm>
            <a:off x="3419856" y="1172630"/>
            <a:ext cx="5352288" cy="614680"/>
          </a:xfrm>
        </p:spPr>
        <p:txBody>
          <a:bodyPr>
            <a:normAutofit/>
          </a:bodyPr>
          <a:lstStyle/>
          <a:p>
            <a:pPr algn="ctr"/>
            <a:r>
              <a:rPr lang="en-US" sz="2000" dirty="0">
                <a:solidFill>
                  <a:schemeClr val="tx2">
                    <a:lumMod val="25000"/>
                  </a:schemeClr>
                </a:solidFill>
              </a:rPr>
              <a:t>Project Review Batch No :12</a:t>
            </a:r>
          </a:p>
        </p:txBody>
      </p:sp>
      <p:pic>
        <p:nvPicPr>
          <p:cNvPr id="1028" name="Picture 4">
            <a:extLst>
              <a:ext uri="{FF2B5EF4-FFF2-40B4-BE49-F238E27FC236}">
                <a16:creationId xmlns:a16="http://schemas.microsoft.com/office/drawing/2014/main" id="{961F9E52-98AE-FFEC-0C65-CC384DAEAD7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132" t="4386" r="88726" b="11261"/>
          <a:stretch/>
        </p:blipFill>
        <p:spPr bwMode="auto">
          <a:xfrm>
            <a:off x="1416859" y="5466142"/>
            <a:ext cx="1116029" cy="12616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5FBCB8-0FB8-B4D0-FBB7-DC354B374E19}"/>
              </a:ext>
            </a:extLst>
          </p:cNvPr>
          <p:cNvSpPr txBox="1"/>
          <p:nvPr/>
        </p:nvSpPr>
        <p:spPr>
          <a:xfrm>
            <a:off x="1524000" y="5466142"/>
            <a:ext cx="9770872" cy="1077218"/>
          </a:xfrm>
          <a:prstGeom prst="rect">
            <a:avLst/>
          </a:prstGeom>
          <a:noFill/>
        </p:spPr>
        <p:txBody>
          <a:bodyPr wrap="square">
            <a:spAutoFit/>
          </a:bodyPr>
          <a:lstStyle/>
          <a:p>
            <a:pPr algn="ctr"/>
            <a:r>
              <a:rPr lang="en-US" sz="1800" b="1" dirty="0">
                <a:solidFill>
                  <a:schemeClr val="tx2">
                    <a:lumMod val="25000"/>
                  </a:schemeClr>
                </a:solidFill>
                <a:effectLst/>
                <a:highlight>
                  <a:srgbClr val="C0C0C0"/>
                </a:highlight>
                <a:latin typeface="Times New Roman" panose="02020603050405020304" pitchFamily="18" charset="0"/>
                <a:ea typeface="Calibri" panose="020F0502020204030204" pitchFamily="34" charset="0"/>
                <a:cs typeface="Gautami" panose="020B0502040204020203" pitchFamily="34" charset="0"/>
              </a:rPr>
              <a:t>DEPARTMENT OF COMPUTER SCIENCE &amp; ENGINEERING (AI&amp;ML)</a:t>
            </a:r>
            <a:endParaRPr lang="en-US" sz="18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endParaRPr>
          </a:p>
          <a:p>
            <a:pPr algn="ctr"/>
            <a:r>
              <a:rPr lang="en-US" sz="18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LAKIREDDY BALI REDDY COLLEGE OF ENGINEERING</a:t>
            </a:r>
            <a:endParaRPr lang="en-IN" sz="16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a:p>
            <a:pPr algn="ctr"/>
            <a:r>
              <a:rPr lang="en-US" sz="1400" b="1"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(AUTONOMOUS)</a:t>
            </a:r>
            <a:endParaRPr lang="en-IN" sz="14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a:p>
            <a:pPr algn="ctr"/>
            <a:r>
              <a:rPr lang="en-US" sz="1400" dirty="0" err="1">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L.B.Reddy</a:t>
            </a:r>
            <a:r>
              <a:rPr lang="en-US" sz="1400"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 Nagar :: </a:t>
            </a:r>
            <a:r>
              <a:rPr lang="en-US" sz="1400" dirty="0" err="1">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Mylavaram</a:t>
            </a:r>
            <a:r>
              <a:rPr lang="en-US" sz="1400" dirty="0">
                <a:solidFill>
                  <a:schemeClr val="bg2">
                    <a:lumMod val="50000"/>
                  </a:schemeClr>
                </a:solidFill>
                <a:effectLst/>
                <a:latin typeface="Bookman Old Style" panose="02050604050505020204" pitchFamily="18" charset="0"/>
                <a:ea typeface="Calibri" panose="020F0502020204030204" pitchFamily="34" charset="0"/>
                <a:cs typeface="Times New Roman" panose="02020603050405020304" pitchFamily="18" charset="0"/>
              </a:rPr>
              <a:t> – 521 230 :: NTR Dist.:: A.P.</a:t>
            </a:r>
            <a:endParaRPr lang="en-IN" sz="1400" dirty="0">
              <a:solidFill>
                <a:schemeClr val="bg2">
                  <a:lumMod val="50000"/>
                </a:schemeClr>
              </a:solidFill>
              <a:effectLst/>
              <a:latin typeface="Calibri" panose="020F0502020204030204" pitchFamily="34" charset="0"/>
              <a:ea typeface="Calibri" panose="020F0502020204030204" pitchFamily="34" charset="0"/>
              <a:cs typeface="Gautami" panose="020B0502040204020203" pitchFamily="34" charset="0"/>
            </a:endParaRPr>
          </a:p>
        </p:txBody>
      </p:sp>
      <p:cxnSp>
        <p:nvCxnSpPr>
          <p:cNvPr id="7" name="Straight Connector 6">
            <a:extLst>
              <a:ext uri="{FF2B5EF4-FFF2-40B4-BE49-F238E27FC236}">
                <a16:creationId xmlns:a16="http://schemas.microsoft.com/office/drawing/2014/main" id="{E6D50B52-E080-FC43-9621-344C298A8235}"/>
              </a:ext>
            </a:extLst>
          </p:cNvPr>
          <p:cNvCxnSpPr/>
          <p:nvPr/>
        </p:nvCxnSpPr>
        <p:spPr>
          <a:xfrm>
            <a:off x="453667" y="538733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3F45098-6EF9-8416-076D-3C48F7283726}"/>
              </a:ext>
            </a:extLst>
          </p:cNvPr>
          <p:cNvSpPr txBox="1">
            <a:spLocks/>
          </p:cNvSpPr>
          <p:nvPr/>
        </p:nvSpPr>
        <p:spPr>
          <a:xfrm>
            <a:off x="3375152" y="1996913"/>
            <a:ext cx="5352288" cy="2019459"/>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r>
              <a:rPr lang="en-US" sz="2600" b="1" dirty="0">
                <a:solidFill>
                  <a:schemeClr val="accent3">
                    <a:lumMod val="50000"/>
                  </a:schemeClr>
                </a:solidFill>
                <a:latin typeface="Times New Roman" panose="02020603050405020304" pitchFamily="18" charset="0"/>
                <a:cs typeface="Times New Roman" panose="02020603050405020304" pitchFamily="18" charset="0"/>
              </a:rPr>
              <a:t>Presented By:</a:t>
            </a:r>
          </a:p>
          <a:p>
            <a:r>
              <a:rPr lang="pt-BR" sz="2600" b="1" dirty="0">
                <a:solidFill>
                  <a:schemeClr val="accent1"/>
                </a:solidFill>
                <a:latin typeface="Times New Roman" panose="02020603050405020304" pitchFamily="18" charset="0"/>
                <a:cs typeface="Times New Roman" panose="02020603050405020304" pitchFamily="18" charset="0"/>
              </a:rPr>
              <a:t>B. Kavya Samitha Reddy               21761A4207 </a:t>
            </a:r>
          </a:p>
          <a:p>
            <a:r>
              <a:rPr lang="pt-BR" sz="2600" b="1" dirty="0">
                <a:solidFill>
                  <a:schemeClr val="accent1"/>
                </a:solidFill>
                <a:latin typeface="Times New Roman" panose="02020603050405020304" pitchFamily="18" charset="0"/>
                <a:cs typeface="Times New Roman" panose="02020603050405020304" pitchFamily="18" charset="0"/>
              </a:rPr>
              <a:t>B. Pavan Kumar                             21761A4209</a:t>
            </a:r>
          </a:p>
          <a:p>
            <a:r>
              <a:rPr lang="pt-BR" sz="2600" b="1" dirty="0">
                <a:solidFill>
                  <a:schemeClr val="accent1"/>
                </a:solidFill>
                <a:latin typeface="Times New Roman" panose="02020603050405020304" pitchFamily="18" charset="0"/>
                <a:cs typeface="Times New Roman" panose="02020603050405020304" pitchFamily="18" charset="0"/>
              </a:rPr>
              <a:t>Sk. Sirajuddin                                21761A4255 </a:t>
            </a:r>
          </a:p>
          <a:p>
            <a:r>
              <a:rPr lang="pt-BR" sz="2600" b="1" dirty="0">
                <a:solidFill>
                  <a:schemeClr val="accent1"/>
                </a:solidFill>
                <a:latin typeface="Times New Roman" panose="02020603050405020304" pitchFamily="18" charset="0"/>
                <a:cs typeface="Times New Roman" panose="02020603050405020304" pitchFamily="18" charset="0"/>
              </a:rPr>
              <a:t>S. Manasa                                       21761A4256 </a:t>
            </a:r>
            <a:endParaRPr lang="en-US" sz="2600" b="1" dirty="0">
              <a:solidFill>
                <a:schemeClr val="accent1"/>
              </a:solidFill>
              <a:latin typeface="Times New Roman" panose="02020603050405020304" pitchFamily="18" charset="0"/>
              <a:cs typeface="Times New Roman" panose="02020603050405020304" pitchFamily="18" charset="0"/>
            </a:endParaRPr>
          </a:p>
          <a:p>
            <a:pPr algn="ctr"/>
            <a:endParaRPr lang="en-US" sz="2000"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11" name="Subtitle 2">
            <a:extLst>
              <a:ext uri="{FF2B5EF4-FFF2-40B4-BE49-F238E27FC236}">
                <a16:creationId xmlns:a16="http://schemas.microsoft.com/office/drawing/2014/main" id="{4ED177D8-CB40-44C4-9624-9051A1EB0E97}"/>
              </a:ext>
            </a:extLst>
          </p:cNvPr>
          <p:cNvSpPr txBox="1">
            <a:spLocks/>
          </p:cNvSpPr>
          <p:nvPr/>
        </p:nvSpPr>
        <p:spPr>
          <a:xfrm>
            <a:off x="3541776" y="4046836"/>
            <a:ext cx="5352288" cy="1488955"/>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95000"/>
              </a:lnSpc>
              <a:spcBef>
                <a:spcPts val="1400"/>
              </a:spcBef>
              <a:spcAft>
                <a:spcPts val="200"/>
              </a:spcAft>
              <a:buClr>
                <a:schemeClr val="accent1"/>
              </a:buClr>
              <a:buSzPct val="80000"/>
              <a:buFont typeface="Arial" pitchFamily="34" charset="0"/>
              <a:buNone/>
              <a:defRPr sz="2200" kern="1200" spc="30" baseline="0">
                <a:solidFill>
                  <a:schemeClr val="tx1">
                    <a:lumMod val="75000"/>
                  </a:schemeClr>
                </a:solidFill>
                <a:latin typeface="+mn-lt"/>
                <a:ea typeface="+mn-ea"/>
                <a:cs typeface="+mn-cs"/>
              </a:defRPr>
            </a:lvl1pPr>
            <a:lvl2pPr marL="4572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300"/>
              </a:spcBef>
              <a:spcAft>
                <a:spcPts val="30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300"/>
              </a:spcBef>
              <a:spcAft>
                <a:spcPts val="30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pPr algn="ctr">
              <a:lnSpc>
                <a:spcPct val="150000"/>
              </a:lnSpc>
              <a:spcBef>
                <a:spcPts val="0"/>
              </a:spcBef>
              <a:spcAft>
                <a:spcPts val="0"/>
              </a:spcAft>
            </a:pPr>
            <a:r>
              <a:rPr lang="en-US" sz="2000" b="1" dirty="0">
                <a:solidFill>
                  <a:schemeClr val="accent3">
                    <a:lumMod val="50000"/>
                  </a:schemeClr>
                </a:solidFill>
                <a:latin typeface="Times New Roman" panose="02020603050405020304" pitchFamily="18" charset="0"/>
                <a:cs typeface="Times New Roman" panose="02020603050405020304" pitchFamily="18" charset="0"/>
              </a:rPr>
              <a:t>Under Guidance of :</a:t>
            </a:r>
          </a:p>
          <a:p>
            <a:pPr algn="ctr">
              <a:lnSpc>
                <a:spcPct val="150000"/>
              </a:lnSpc>
              <a:spcBef>
                <a:spcPts val="0"/>
              </a:spcBef>
              <a:spcAft>
                <a:spcPts val="0"/>
              </a:spcAft>
            </a:pPr>
            <a:r>
              <a:rPr lang="en-US" sz="1800" b="1" dirty="0" err="1">
                <a:solidFill>
                  <a:srgbClr val="FF0000"/>
                </a:solidFill>
                <a:effectLst/>
                <a:latin typeface="Times New Roman" panose="02020603050405020304" pitchFamily="18" charset="0"/>
              </a:rPr>
              <a:t>Mrs.K.V.SaiLavanya</a:t>
            </a:r>
            <a:endParaRPr lang="en-US" sz="1800" b="1" dirty="0">
              <a:solidFill>
                <a:srgbClr val="FF0000"/>
              </a:solidFill>
              <a:effectLst/>
              <a:latin typeface="Times New Roman" panose="02020603050405020304" pitchFamily="18" charset="0"/>
            </a:endParaRPr>
          </a:p>
          <a:p>
            <a:pPr algn="ctr">
              <a:lnSpc>
                <a:spcPct val="150000"/>
              </a:lnSpc>
              <a:spcBef>
                <a:spcPts val="0"/>
              </a:spcBef>
              <a:spcAft>
                <a:spcPts val="0"/>
              </a:spcAft>
            </a:pPr>
            <a:r>
              <a:rPr lang="en-IN" sz="1400" b="1" i="0" dirty="0">
                <a:solidFill>
                  <a:srgbClr val="800000"/>
                </a:solidFill>
                <a:effectLst/>
                <a:latin typeface="Montserrat" panose="00000500000000000000" pitchFamily="2" charset="0"/>
              </a:rPr>
              <a:t>Assistant Professor</a:t>
            </a:r>
            <a:br>
              <a:rPr lang="en-IN" sz="1400" dirty="0"/>
            </a:br>
            <a:endParaRPr lang="en-US" sz="1800" b="1" dirty="0">
              <a:solidFill>
                <a:srgbClr val="FF0000"/>
              </a:solidFill>
              <a:effectLst/>
              <a:latin typeface="Times New Roman" panose="02020603050405020304" pitchFamily="18" charset="0"/>
            </a:endParaRPr>
          </a:p>
          <a:p>
            <a:pPr algn="ctr">
              <a:lnSpc>
                <a:spcPct val="150000"/>
              </a:lnSpc>
              <a:spcBef>
                <a:spcPts val="0"/>
              </a:spcBef>
              <a:spcAft>
                <a:spcPts val="0"/>
              </a:spcAft>
            </a:pPr>
            <a:endParaRPr lang="en-IN" sz="1800" b="1" dirty="0">
              <a:effectLst/>
              <a:latin typeface="Times New Roman" panose="02020603050405020304" pitchFamily="18" charset="0"/>
            </a:endParaRPr>
          </a:p>
          <a:p>
            <a:pPr algn="ctr">
              <a:lnSpc>
                <a:spcPct val="150000"/>
              </a:lnSpc>
              <a:spcBef>
                <a:spcPts val="0"/>
              </a:spcBef>
              <a:spcAft>
                <a:spcPts val="0"/>
              </a:spcAft>
            </a:pPr>
            <a:endParaRPr lang="en-US" sz="2000" dirty="0">
              <a:solidFill>
                <a:schemeClr val="accent3">
                  <a:lumMod val="50000"/>
                </a:schemeClr>
              </a:solidFill>
              <a:latin typeface="Times New Roman" panose="02020603050405020304" pitchFamily="18" charset="0"/>
              <a:cs typeface="Times New Roman" panose="02020603050405020304" pitchFamily="18" charset="0"/>
            </a:endParaRPr>
          </a:p>
          <a:p>
            <a:pPr algn="ctr"/>
            <a:endParaRPr lang="en-US" sz="2000" dirty="0">
              <a:solidFill>
                <a:schemeClr val="tx2">
                  <a:lumMod val="25000"/>
                </a:schemeClr>
              </a:solidFill>
              <a:latin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9B7A6D3D-B78F-D85E-97E1-29DD71EFCDA2}"/>
              </a:ext>
            </a:extLst>
          </p:cNvPr>
          <p:cNvSpPr>
            <a:spLocks noGrp="1"/>
          </p:cNvSpPr>
          <p:nvPr>
            <p:ph type="sldNum" sz="quarter" idx="12"/>
          </p:nvPr>
        </p:nvSpPr>
        <p:spPr/>
        <p:txBody>
          <a:bodyPr>
            <a:normAutofit lnSpcReduction="10000"/>
          </a:bodyPr>
          <a:lstStyle/>
          <a:p>
            <a:fld id="{99A98606-10CC-4876-811F-5AF59FAFB594}" type="slidenum">
              <a:rPr lang="en-IN" smtClean="0"/>
              <a:t>1</a:t>
            </a:fld>
            <a:endParaRPr lang="en-IN"/>
          </a:p>
        </p:txBody>
      </p:sp>
      <p:cxnSp>
        <p:nvCxnSpPr>
          <p:cNvPr id="4" name="Straight Connector 3">
            <a:extLst>
              <a:ext uri="{FF2B5EF4-FFF2-40B4-BE49-F238E27FC236}">
                <a16:creationId xmlns:a16="http://schemas.microsoft.com/office/drawing/2014/main" id="{8CF86724-97CD-E091-F699-45AD1E13910B}"/>
              </a:ext>
            </a:extLst>
          </p:cNvPr>
          <p:cNvCxnSpPr/>
          <p:nvPr/>
        </p:nvCxnSpPr>
        <p:spPr>
          <a:xfrm>
            <a:off x="463827" y="6758304"/>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12586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526AE3C-8F72-3CB5-C37A-E183BAC4C320}"/>
              </a:ext>
            </a:extLst>
          </p:cNvPr>
          <p:cNvSpPr>
            <a:spLocks noGrp="1"/>
          </p:cNvSpPr>
          <p:nvPr>
            <p:ph idx="1"/>
          </p:nvPr>
        </p:nvSpPr>
        <p:spPr>
          <a:xfrm>
            <a:off x="524787" y="1828800"/>
            <a:ext cx="9332445" cy="4351337"/>
          </a:xfrm>
        </p:spPr>
        <p:txBody>
          <a:bodyPr/>
          <a:lstStyle/>
          <a:p>
            <a:pPr marL="342900" lvl="0" indent="-342900" algn="just">
              <a:lnSpc>
                <a:spcPct val="115000"/>
              </a:lnSpc>
              <a:buFont typeface="+mj-lt"/>
              <a:buAutoNum type="arabicPeriod"/>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Operating System:		</a:t>
            </a:r>
            <a:r>
              <a:rPr lang="en-US" sz="1800" dirty="0">
                <a:solidFill>
                  <a:schemeClr val="tx1"/>
                </a:solidFill>
                <a:effectLst/>
                <a:latin typeface="Times New Roman" panose="02020603050405020304" pitchFamily="18" charset="0"/>
                <a:ea typeface="Times New Roman" panose="02020603050405020304" pitchFamily="18" charset="0"/>
              </a:rPr>
              <a:t>Windows 10</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Programming:			</a:t>
            </a:r>
            <a:r>
              <a:rPr lang="en-US" sz="1800" dirty="0">
                <a:solidFill>
                  <a:schemeClr val="tx1"/>
                </a:solidFill>
                <a:effectLst/>
                <a:latin typeface="Times New Roman" panose="02020603050405020304" pitchFamily="18" charset="0"/>
                <a:ea typeface="Times New Roman" panose="02020603050405020304" pitchFamily="18" charset="0"/>
              </a:rPr>
              <a:t>Python</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IDE:				</a:t>
            </a:r>
            <a:r>
              <a:rPr lang="en-US" sz="1800" dirty="0">
                <a:solidFill>
                  <a:schemeClr val="tx1"/>
                </a:solidFill>
                <a:effectLst/>
                <a:latin typeface="Times New Roman" panose="02020603050405020304" pitchFamily="18" charset="0"/>
                <a:ea typeface="Times New Roman" panose="02020603050405020304" pitchFamily="18" charset="0"/>
              </a:rPr>
              <a:t>Visual Studio Code</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Dataset: 		</a:t>
            </a:r>
            <a:r>
              <a:rPr lang="en-US" sz="1800" b="1" dirty="0">
                <a:solidFill>
                  <a:schemeClr val="tx1"/>
                </a:solidFill>
                <a:latin typeface="Times New Roman" panose="02020603050405020304" pitchFamily="18" charset="0"/>
                <a:ea typeface="Times New Roman" panose="02020603050405020304" pitchFamily="18" charset="0"/>
              </a:rPr>
              <a:t>                </a:t>
            </a:r>
            <a:r>
              <a:rPr lang="en-US" sz="1800" dirty="0">
                <a:solidFill>
                  <a:schemeClr val="tx1"/>
                </a:solidFill>
                <a:effectLst/>
                <a:latin typeface="Times New Roman" panose="02020603050405020304" pitchFamily="18" charset="0"/>
                <a:ea typeface="Times New Roman" panose="02020603050405020304" pitchFamily="18" charset="0"/>
              </a:rPr>
              <a:t>Kaggle</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mj-lt"/>
              <a:buAutoNum type="arabicPeriod"/>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Libraries: 			</a:t>
            </a:r>
            <a:r>
              <a:rPr lang="en-US" sz="1800" dirty="0" err="1">
                <a:solidFill>
                  <a:schemeClr val="tx1"/>
                </a:solidFill>
                <a:effectLst/>
                <a:latin typeface="Times New Roman" panose="02020603050405020304" pitchFamily="18" charset="0"/>
                <a:ea typeface="Times New Roman" panose="02020603050405020304" pitchFamily="18" charset="0"/>
              </a:rPr>
              <a:t>Numpy</a:t>
            </a:r>
            <a:r>
              <a:rPr lang="en-US" sz="1800" dirty="0">
                <a:solidFill>
                  <a:schemeClr val="tx1"/>
                </a:solidFill>
                <a:effectLst/>
                <a:latin typeface="Times New Roman" panose="02020603050405020304" pitchFamily="18" charset="0"/>
                <a:ea typeface="Times New Roman" panose="02020603050405020304" pitchFamily="18" charset="0"/>
              </a:rPr>
              <a:t>, Pandas, Matplotlib, </a:t>
            </a:r>
            <a:r>
              <a:rPr lang="en-US" sz="1800" dirty="0" err="1">
                <a:solidFill>
                  <a:schemeClr val="tx1"/>
                </a:solidFill>
                <a:effectLst/>
                <a:latin typeface="Times New Roman" panose="02020603050405020304" pitchFamily="18" charset="0"/>
                <a:ea typeface="Times New Roman" panose="02020603050405020304" pitchFamily="18" charset="0"/>
              </a:rPr>
              <a:t>Sklearn</a:t>
            </a:r>
            <a:r>
              <a:rPr lang="en-US" sz="1800" dirty="0">
                <a:solidFill>
                  <a:schemeClr val="tx1"/>
                </a:solidFill>
                <a:effectLst/>
                <a:latin typeface="Times New Roman" panose="02020603050405020304" pitchFamily="18" charset="0"/>
                <a:ea typeface="Times New Roman" panose="02020603050405020304" pitchFamily="18" charset="0"/>
              </a:rPr>
              <a:t>, </a:t>
            </a:r>
            <a:r>
              <a:rPr lang="en-US" sz="1800" dirty="0" err="1">
                <a:solidFill>
                  <a:schemeClr val="tx1"/>
                </a:solidFill>
                <a:effectLst/>
                <a:latin typeface="Times New Roman" panose="02020603050405020304" pitchFamily="18" charset="0"/>
                <a:ea typeface="Times New Roman" panose="02020603050405020304" pitchFamily="18" charset="0"/>
              </a:rPr>
              <a:t>Keras</a:t>
            </a:r>
            <a:r>
              <a:rPr lang="en-US" sz="1800" dirty="0">
                <a:solidFill>
                  <a:schemeClr val="tx1"/>
                </a:solidFill>
                <a:effectLst/>
                <a:latin typeface="Times New Roman" panose="02020603050405020304" pitchFamily="18" charset="0"/>
                <a:ea typeface="Times New Roman" panose="02020603050405020304" pitchFamily="18" charset="0"/>
              </a:rPr>
              <a:t>, etc.,</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indent="-342900">
              <a:buFont typeface="+mj-lt"/>
              <a:buAutoNum type="arabicPeriod"/>
            </a:pPr>
            <a:r>
              <a:rPr lang="en-US" sz="1800" b="1" dirty="0">
                <a:solidFill>
                  <a:schemeClr val="tx1"/>
                </a:solidFill>
                <a:effectLst/>
                <a:latin typeface="Times New Roman" panose="02020603050405020304" pitchFamily="18" charset="0"/>
                <a:ea typeface="Times New Roman" panose="02020603050405020304" pitchFamily="18" charset="0"/>
              </a:rPr>
              <a:t>Front End:			</a:t>
            </a:r>
            <a:r>
              <a:rPr lang="en-US" sz="1800" dirty="0" err="1">
                <a:solidFill>
                  <a:schemeClr val="tx1"/>
                </a:solidFill>
                <a:effectLst/>
                <a:latin typeface="Times New Roman" panose="02020603050405020304" pitchFamily="18" charset="0"/>
                <a:ea typeface="Times New Roman" panose="02020603050405020304" pitchFamily="18" charset="0"/>
              </a:rPr>
              <a:t>Streamlit</a:t>
            </a:r>
            <a:endParaRPr lang="en-IN" dirty="0">
              <a:solidFill>
                <a:schemeClr val="tx1"/>
              </a:solidFill>
            </a:endParaRPr>
          </a:p>
        </p:txBody>
      </p:sp>
      <p:sp>
        <p:nvSpPr>
          <p:cNvPr id="4" name="Slide Number Placeholder 3">
            <a:extLst>
              <a:ext uri="{FF2B5EF4-FFF2-40B4-BE49-F238E27FC236}">
                <a16:creationId xmlns:a16="http://schemas.microsoft.com/office/drawing/2014/main" id="{19DA509C-0AE2-43BD-BE15-EB05D2ABA2C7}"/>
              </a:ext>
            </a:extLst>
          </p:cNvPr>
          <p:cNvSpPr>
            <a:spLocks noGrp="1"/>
          </p:cNvSpPr>
          <p:nvPr>
            <p:ph type="sldNum" sz="quarter" idx="12"/>
          </p:nvPr>
        </p:nvSpPr>
        <p:spPr/>
        <p:txBody>
          <a:bodyPr>
            <a:normAutofit lnSpcReduction="10000"/>
          </a:bodyPr>
          <a:lstStyle/>
          <a:p>
            <a:fld id="{99A98606-10CC-4876-811F-5AF59FAFB594}" type="slidenum">
              <a:rPr lang="en-IN" smtClean="0"/>
              <a:t>10</a:t>
            </a:fld>
            <a:endParaRPr lang="en-IN"/>
          </a:p>
        </p:txBody>
      </p:sp>
      <p:sp>
        <p:nvSpPr>
          <p:cNvPr id="5" name="Title 1">
            <a:extLst>
              <a:ext uri="{FF2B5EF4-FFF2-40B4-BE49-F238E27FC236}">
                <a16:creationId xmlns:a16="http://schemas.microsoft.com/office/drawing/2014/main" id="{AEDD35B1-7DE8-2C3E-4F43-79CEA49DA131}"/>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Software Requirements</a:t>
            </a:r>
          </a:p>
        </p:txBody>
      </p:sp>
      <p:cxnSp>
        <p:nvCxnSpPr>
          <p:cNvPr id="6" name="Straight Connector 5">
            <a:extLst>
              <a:ext uri="{FF2B5EF4-FFF2-40B4-BE49-F238E27FC236}">
                <a16:creationId xmlns:a16="http://schemas.microsoft.com/office/drawing/2014/main" id="{D20F0905-81BA-856D-C0E8-D96D42579B0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53892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4B2F8F-EC3E-BF58-3F87-47925CE80548}"/>
              </a:ext>
            </a:extLst>
          </p:cNvPr>
          <p:cNvSpPr>
            <a:spLocks noGrp="1"/>
          </p:cNvSpPr>
          <p:nvPr>
            <p:ph idx="1"/>
          </p:nvPr>
        </p:nvSpPr>
        <p:spPr>
          <a:xfrm>
            <a:off x="524787" y="1828800"/>
            <a:ext cx="9332445" cy="4351337"/>
          </a:xfrm>
        </p:spPr>
        <p:txBody>
          <a:bodyPr/>
          <a:lstStyle/>
          <a:p>
            <a:pPr marL="342900" lvl="0" indent="-342900" algn="just">
              <a:lnSpc>
                <a:spcPct val="115000"/>
              </a:lnSpc>
              <a:buFont typeface="Wingdings" panose="05000000000000000000" pitchFamily="2" charset="2"/>
              <a:buChar char=""/>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Processor:		</a:t>
            </a:r>
            <a:r>
              <a:rPr lang="en-US" sz="1800" dirty="0">
                <a:solidFill>
                  <a:schemeClr val="tx1"/>
                </a:solidFill>
                <a:effectLst/>
                <a:latin typeface="Times New Roman" panose="02020603050405020304" pitchFamily="18" charset="0"/>
                <a:ea typeface="Times New Roman" panose="02020603050405020304" pitchFamily="18" charset="0"/>
              </a:rPr>
              <a:t>I5/ Intel Processor</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RAM:		</a:t>
            </a:r>
            <a:r>
              <a:rPr lang="en-US" sz="1800" dirty="0">
                <a:solidFill>
                  <a:schemeClr val="tx1"/>
                </a:solidFill>
                <a:effectLst/>
                <a:latin typeface="Times New Roman" panose="02020603050405020304" pitchFamily="18" charset="0"/>
                <a:ea typeface="Times New Roman" panose="02020603050405020304" pitchFamily="18" charset="0"/>
              </a:rPr>
              <a:t>8GB</a:t>
            </a:r>
            <a:endParaRPr lang="en-IN" sz="1800" dirty="0">
              <a:solidFill>
                <a:schemeClr val="tx1"/>
              </a:solidFill>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Wingdings" panose="05000000000000000000" pitchFamily="2" charset="2"/>
              <a:buChar char=""/>
              <a:tabLst>
                <a:tab pos="710565" algn="l"/>
              </a:tabLst>
            </a:pPr>
            <a:r>
              <a:rPr lang="en-US" sz="1800" b="1" dirty="0">
                <a:solidFill>
                  <a:schemeClr val="tx1"/>
                </a:solidFill>
                <a:effectLst/>
                <a:latin typeface="Times New Roman" panose="02020603050405020304" pitchFamily="18" charset="0"/>
                <a:ea typeface="Times New Roman" panose="02020603050405020304" pitchFamily="18" charset="0"/>
              </a:rPr>
              <a:t>Hard Disk:		</a:t>
            </a:r>
            <a:r>
              <a:rPr lang="en-US" sz="1800" dirty="0">
                <a:solidFill>
                  <a:schemeClr val="tx1"/>
                </a:solidFill>
                <a:effectLst/>
                <a:latin typeface="Times New Roman" panose="02020603050405020304" pitchFamily="18" charset="0"/>
                <a:ea typeface="Times New Roman" panose="02020603050405020304" pitchFamily="18" charset="0"/>
              </a:rPr>
              <a:t>1TB</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Slide Number Placeholder 3">
            <a:extLst>
              <a:ext uri="{FF2B5EF4-FFF2-40B4-BE49-F238E27FC236}">
                <a16:creationId xmlns:a16="http://schemas.microsoft.com/office/drawing/2014/main" id="{D6440654-C987-0F09-E2F8-4D629EDE1378}"/>
              </a:ext>
            </a:extLst>
          </p:cNvPr>
          <p:cNvSpPr>
            <a:spLocks noGrp="1"/>
          </p:cNvSpPr>
          <p:nvPr>
            <p:ph type="sldNum" sz="quarter" idx="12"/>
          </p:nvPr>
        </p:nvSpPr>
        <p:spPr/>
        <p:txBody>
          <a:bodyPr>
            <a:normAutofit lnSpcReduction="10000"/>
          </a:bodyPr>
          <a:lstStyle/>
          <a:p>
            <a:fld id="{99A98606-10CC-4876-811F-5AF59FAFB594}" type="slidenum">
              <a:rPr lang="en-IN" smtClean="0"/>
              <a:t>11</a:t>
            </a:fld>
            <a:endParaRPr lang="en-IN"/>
          </a:p>
        </p:txBody>
      </p:sp>
      <p:sp>
        <p:nvSpPr>
          <p:cNvPr id="5" name="Title 1">
            <a:extLst>
              <a:ext uri="{FF2B5EF4-FFF2-40B4-BE49-F238E27FC236}">
                <a16:creationId xmlns:a16="http://schemas.microsoft.com/office/drawing/2014/main" id="{1BCCEF69-658B-C142-ED2E-5EDC52934790}"/>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Hardware Requirements</a:t>
            </a:r>
          </a:p>
        </p:txBody>
      </p:sp>
      <p:cxnSp>
        <p:nvCxnSpPr>
          <p:cNvPr id="6" name="Straight Connector 5">
            <a:extLst>
              <a:ext uri="{FF2B5EF4-FFF2-40B4-BE49-F238E27FC236}">
                <a16:creationId xmlns:a16="http://schemas.microsoft.com/office/drawing/2014/main" id="{D1A30A79-6360-E02D-1C38-1F73D18291AF}"/>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0161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5CDC5-FDCE-76B3-5AB3-EC6482A554F5}"/>
              </a:ext>
            </a:extLst>
          </p:cNvPr>
          <p:cNvSpPr>
            <a:spLocks noGrp="1"/>
          </p:cNvSpPr>
          <p:nvPr>
            <p:ph idx="1"/>
          </p:nvPr>
        </p:nvSpPr>
        <p:spPr>
          <a:xfrm>
            <a:off x="524787" y="1828800"/>
            <a:ext cx="9332445" cy="4351337"/>
          </a:xfrm>
        </p:spPr>
        <p:txBody>
          <a:bodyPr/>
          <a:lstStyle/>
          <a:p>
            <a:pPr marL="0" indent="0">
              <a:buNone/>
            </a:pPr>
            <a:r>
              <a:rPr lang="en-IN" dirty="0"/>
              <a:t>https://drive.</a:t>
            </a:r>
            <a:r>
              <a:rPr lang="en-IN" dirty="0">
                <a:hlinkClick r:id="rId2"/>
              </a:rPr>
              <a:t>google</a:t>
            </a:r>
            <a:r>
              <a:rPr lang="en-IN" dirty="0"/>
              <a:t>.com/file/d/1nQj1Ix7auBLcn62paM5diINFPIcEDVSf/view?usp=sharing</a:t>
            </a:r>
          </a:p>
        </p:txBody>
      </p:sp>
      <p:sp>
        <p:nvSpPr>
          <p:cNvPr id="4" name="Slide Number Placeholder 3">
            <a:extLst>
              <a:ext uri="{FF2B5EF4-FFF2-40B4-BE49-F238E27FC236}">
                <a16:creationId xmlns:a16="http://schemas.microsoft.com/office/drawing/2014/main" id="{5DC5D6DB-2255-3252-5F0E-3ECD890ED797}"/>
              </a:ext>
            </a:extLst>
          </p:cNvPr>
          <p:cNvSpPr>
            <a:spLocks noGrp="1"/>
          </p:cNvSpPr>
          <p:nvPr>
            <p:ph type="sldNum" sz="quarter" idx="12"/>
          </p:nvPr>
        </p:nvSpPr>
        <p:spPr/>
        <p:txBody>
          <a:bodyPr>
            <a:normAutofit lnSpcReduction="10000"/>
          </a:bodyPr>
          <a:lstStyle/>
          <a:p>
            <a:fld id="{99A98606-10CC-4876-811F-5AF59FAFB594}" type="slidenum">
              <a:rPr lang="en-IN" smtClean="0"/>
              <a:t>12</a:t>
            </a:fld>
            <a:endParaRPr lang="en-IN"/>
          </a:p>
        </p:txBody>
      </p:sp>
      <p:sp>
        <p:nvSpPr>
          <p:cNvPr id="5" name="Title 1">
            <a:extLst>
              <a:ext uri="{FF2B5EF4-FFF2-40B4-BE49-F238E27FC236}">
                <a16:creationId xmlns:a16="http://schemas.microsoft.com/office/drawing/2014/main" id="{70F16169-C2AD-C3DB-8B26-1A63DA236F1E}"/>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References</a:t>
            </a:r>
          </a:p>
        </p:txBody>
      </p:sp>
      <p:cxnSp>
        <p:nvCxnSpPr>
          <p:cNvPr id="6" name="Straight Connector 5">
            <a:extLst>
              <a:ext uri="{FF2B5EF4-FFF2-40B4-BE49-F238E27FC236}">
                <a16:creationId xmlns:a16="http://schemas.microsoft.com/office/drawing/2014/main" id="{B233E337-D952-A5C2-816A-A43AA26B548C}"/>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7227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48DE59B-3DCF-E620-D8D6-5EED6EE8042B}"/>
              </a:ext>
            </a:extLst>
          </p:cNvPr>
          <p:cNvSpPr>
            <a:spLocks noGrp="1"/>
          </p:cNvSpPr>
          <p:nvPr>
            <p:ph type="sldNum" sz="quarter" idx="12"/>
          </p:nvPr>
        </p:nvSpPr>
        <p:spPr/>
        <p:txBody>
          <a:bodyPr>
            <a:normAutofit lnSpcReduction="10000"/>
          </a:bodyPr>
          <a:lstStyle/>
          <a:p>
            <a:fld id="{99A98606-10CC-4876-811F-5AF59FAFB594}" type="slidenum">
              <a:rPr lang="en-IN" smtClean="0"/>
              <a:t>13</a:t>
            </a:fld>
            <a:endParaRPr lang="en-IN"/>
          </a:p>
        </p:txBody>
      </p:sp>
      <p:sp>
        <p:nvSpPr>
          <p:cNvPr id="5" name="Rectangle 4">
            <a:extLst>
              <a:ext uri="{FF2B5EF4-FFF2-40B4-BE49-F238E27FC236}">
                <a16:creationId xmlns:a16="http://schemas.microsoft.com/office/drawing/2014/main" id="{8A3A2B94-4725-CDE4-71A2-EB8F6E42FFCC}"/>
              </a:ext>
            </a:extLst>
          </p:cNvPr>
          <p:cNvSpPr/>
          <p:nvPr/>
        </p:nvSpPr>
        <p:spPr>
          <a:xfrm>
            <a:off x="3901065" y="2788920"/>
            <a:ext cx="3501280" cy="1107996"/>
          </a:xfrm>
          <a:prstGeom prst="rect">
            <a:avLst/>
          </a:prstGeom>
          <a:noFill/>
        </p:spPr>
        <p:txBody>
          <a:bodyPr wrap="none">
            <a:spAutoFit/>
          </a:bodyPr>
          <a:lstStyle/>
          <a:p>
            <a:pPr algn="ctr" eaLnBrk="1" fontAlgn="auto" hangingPunct="1">
              <a:spcBef>
                <a:spcPts val="0"/>
              </a:spcBef>
              <a:spcAft>
                <a:spcPts val="0"/>
              </a:spcAft>
              <a:defRPr/>
            </a:pPr>
            <a:r>
              <a:rPr lang="en-US" sz="6600" b="1" spc="50" dirty="0">
                <a:ln w="12700" cmpd="sng">
                  <a:solidFill>
                    <a:schemeClr val="accent6">
                      <a:satMod val="120000"/>
                      <a:shade val="80000"/>
                    </a:schemeClr>
                  </a:solidFill>
                  <a:prstDash val="solid"/>
                </a:ln>
                <a:solidFill>
                  <a:schemeClr val="tx2">
                    <a:lumMod val="25000"/>
                  </a:schemeClr>
                </a:solidFill>
                <a:effectLst>
                  <a:glow rad="53100">
                    <a:schemeClr val="accent6">
                      <a:satMod val="180000"/>
                      <a:alpha val="30000"/>
                    </a:schemeClr>
                  </a:glow>
                </a:effectLst>
                <a:latin typeface="Times New Roman" panose="02020603050405020304" pitchFamily="18" charset="0"/>
                <a:cs typeface="Times New Roman" panose="02020603050405020304" pitchFamily="18" charset="0"/>
              </a:rPr>
              <a:t>Thank Q</a:t>
            </a:r>
          </a:p>
        </p:txBody>
      </p:sp>
      <p:sp>
        <p:nvSpPr>
          <p:cNvPr id="9" name="Content Placeholder 8">
            <a:extLst>
              <a:ext uri="{FF2B5EF4-FFF2-40B4-BE49-F238E27FC236}">
                <a16:creationId xmlns:a16="http://schemas.microsoft.com/office/drawing/2014/main" id="{B660BC5C-8F84-114F-B731-E615A67F5177}"/>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339878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CCCC2-0320-EFD4-6CF7-D89020CF2D74}"/>
              </a:ext>
            </a:extLst>
          </p:cNvPr>
          <p:cNvSpPr>
            <a:spLocks noGrp="1"/>
          </p:cNvSpPr>
          <p:nvPr>
            <p:ph type="title"/>
          </p:nvPr>
        </p:nvSpPr>
        <p:spPr>
          <a:xfrm>
            <a:off x="524787" y="346212"/>
            <a:ext cx="9692640" cy="845047"/>
          </a:xfrm>
        </p:spPr>
        <p:txBody>
          <a:bodyPr>
            <a:normAutofit/>
          </a:bodyPr>
          <a:lstStyle/>
          <a:p>
            <a:r>
              <a:rPr lang="en-IN" sz="3600"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E0B89D17-B91E-F2F7-A9C6-FB2DF023352D}"/>
              </a:ext>
            </a:extLst>
          </p:cNvPr>
          <p:cNvSpPr>
            <a:spLocks noGrp="1"/>
          </p:cNvSpPr>
          <p:nvPr>
            <p:ph idx="1"/>
          </p:nvPr>
        </p:nvSpPr>
        <p:spPr>
          <a:xfrm>
            <a:off x="457731" y="1318100"/>
            <a:ext cx="10381488" cy="4727257"/>
          </a:xfrm>
        </p:spPr>
        <p:txBody>
          <a:bodyPr>
            <a:normAutofit/>
          </a:bodyPr>
          <a:lstStyle/>
          <a:p>
            <a:r>
              <a:rPr lang="en-IN" sz="2000" dirty="0">
                <a:solidFill>
                  <a:schemeClr val="tx1"/>
                </a:solidFill>
                <a:latin typeface="Times New Roman" panose="02020603050405020304" pitchFamily="18" charset="0"/>
                <a:cs typeface="Times New Roman" panose="02020603050405020304" pitchFamily="18" charset="0"/>
              </a:rPr>
              <a:t>Abstract</a:t>
            </a:r>
          </a:p>
          <a:p>
            <a:r>
              <a:rPr lang="en-IN" sz="2000" dirty="0">
                <a:solidFill>
                  <a:schemeClr val="tx1"/>
                </a:solidFill>
                <a:latin typeface="Times New Roman" panose="02020603050405020304" pitchFamily="18" charset="0"/>
                <a:cs typeface="Times New Roman" panose="02020603050405020304" pitchFamily="18" charset="0"/>
              </a:rPr>
              <a:t>Introduction</a:t>
            </a:r>
          </a:p>
          <a:p>
            <a:r>
              <a:rPr lang="en-IN" sz="2000" dirty="0">
                <a:solidFill>
                  <a:schemeClr val="tx1"/>
                </a:solidFill>
                <a:latin typeface="Times New Roman" panose="02020603050405020304" pitchFamily="18" charset="0"/>
                <a:cs typeface="Times New Roman" panose="02020603050405020304" pitchFamily="18" charset="0"/>
              </a:rPr>
              <a:t>Existing System</a:t>
            </a:r>
          </a:p>
          <a:p>
            <a:r>
              <a:rPr lang="en-IN" sz="2000" dirty="0">
                <a:solidFill>
                  <a:schemeClr val="tx1"/>
                </a:solidFill>
                <a:latin typeface="Times New Roman" panose="02020603050405020304" pitchFamily="18" charset="0"/>
                <a:cs typeface="Times New Roman" panose="02020603050405020304" pitchFamily="18" charset="0"/>
              </a:rPr>
              <a:t>Proposed System</a:t>
            </a:r>
          </a:p>
          <a:p>
            <a:r>
              <a:rPr lang="en-IN" sz="2000" dirty="0">
                <a:solidFill>
                  <a:schemeClr val="tx1"/>
                </a:solidFill>
                <a:latin typeface="Times New Roman" panose="02020603050405020304" pitchFamily="18" charset="0"/>
                <a:cs typeface="Times New Roman" panose="02020603050405020304" pitchFamily="18" charset="0"/>
              </a:rPr>
              <a:t>Modules Of Project</a:t>
            </a:r>
          </a:p>
          <a:p>
            <a:r>
              <a:rPr lang="en-IN" sz="2000" dirty="0">
                <a:solidFill>
                  <a:schemeClr val="tx1"/>
                </a:solidFill>
                <a:latin typeface="Times New Roman" panose="02020603050405020304" pitchFamily="18" charset="0"/>
                <a:cs typeface="Times New Roman" panose="02020603050405020304" pitchFamily="18" charset="0"/>
              </a:rPr>
              <a:t>Software Requirements</a:t>
            </a:r>
          </a:p>
          <a:p>
            <a:r>
              <a:rPr lang="en-IN" sz="2000" dirty="0">
                <a:solidFill>
                  <a:schemeClr val="tx1"/>
                </a:solidFill>
                <a:latin typeface="Times New Roman" panose="02020603050405020304" pitchFamily="18" charset="0"/>
                <a:cs typeface="Times New Roman" panose="02020603050405020304" pitchFamily="18" charset="0"/>
              </a:rPr>
              <a:t>Hardware Requirements</a:t>
            </a:r>
          </a:p>
          <a:p>
            <a:r>
              <a:rPr lang="en-IN" sz="2000" dirty="0">
                <a:solidFill>
                  <a:schemeClr val="tx1"/>
                </a:solidFill>
                <a:latin typeface="Times New Roman" panose="02020603050405020304" pitchFamily="18" charset="0"/>
                <a:cs typeface="Times New Roman" panose="02020603050405020304" pitchFamily="18" charset="0"/>
              </a:rPr>
              <a:t>References</a:t>
            </a:r>
            <a:endParaRPr lang="en-IN"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p>
        </p:txBody>
      </p:sp>
      <p:cxnSp>
        <p:nvCxnSpPr>
          <p:cNvPr id="4" name="Straight Connector 3">
            <a:extLst>
              <a:ext uri="{FF2B5EF4-FFF2-40B4-BE49-F238E27FC236}">
                <a16:creationId xmlns:a16="http://schemas.microsoft.com/office/drawing/2014/main" id="{B3B06153-DF13-118D-C6B2-50E431186592}"/>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Slide Number Placeholder 6">
            <a:extLst>
              <a:ext uri="{FF2B5EF4-FFF2-40B4-BE49-F238E27FC236}">
                <a16:creationId xmlns:a16="http://schemas.microsoft.com/office/drawing/2014/main" id="{86A8B72F-FD5A-B268-FF90-79F35A169374}"/>
              </a:ext>
            </a:extLst>
          </p:cNvPr>
          <p:cNvSpPr>
            <a:spLocks noGrp="1"/>
          </p:cNvSpPr>
          <p:nvPr>
            <p:ph type="sldNum" sz="quarter" idx="12"/>
          </p:nvPr>
        </p:nvSpPr>
        <p:spPr/>
        <p:txBody>
          <a:bodyPr>
            <a:normAutofit lnSpcReduction="10000"/>
          </a:bodyPr>
          <a:lstStyle/>
          <a:p>
            <a:fld id="{99A98606-10CC-4876-811F-5AF59FAFB594}" type="slidenum">
              <a:rPr lang="en-IN" smtClean="0"/>
              <a:t>2</a:t>
            </a:fld>
            <a:endParaRPr lang="en-IN"/>
          </a:p>
        </p:txBody>
      </p:sp>
    </p:spTree>
    <p:extLst>
      <p:ext uri="{BB962C8B-B14F-4D97-AF65-F5344CB8AC3E}">
        <p14:creationId xmlns:p14="http://schemas.microsoft.com/office/powerpoint/2010/main" val="4189939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7AD7BC-CD9C-4307-F4FC-F85515FF9BF5}"/>
              </a:ext>
            </a:extLst>
          </p:cNvPr>
          <p:cNvSpPr>
            <a:spLocks noGrp="1"/>
          </p:cNvSpPr>
          <p:nvPr>
            <p:ph idx="1"/>
          </p:nvPr>
        </p:nvSpPr>
        <p:spPr>
          <a:xfrm>
            <a:off x="524787" y="1534160"/>
            <a:ext cx="10387053" cy="4645977"/>
          </a:xfrm>
        </p:spPr>
        <p:txBody>
          <a:bodyPr>
            <a:normAutofit fontScale="92500" lnSpcReduction="10000"/>
          </a:bodyPr>
          <a:lstStyle/>
          <a:p>
            <a:pPr marL="0" indent="0" algn="just">
              <a:buNone/>
            </a:pPr>
            <a:r>
              <a:rPr lang="en-US" sz="1800" dirty="0">
                <a:solidFill>
                  <a:schemeClr val="tx1"/>
                </a:solidFill>
                <a:effectLst/>
                <a:latin typeface="Times New Roman" panose="02020603050405020304" pitchFamily="18" charset="0"/>
                <a:ea typeface="Times New Roman" panose="02020603050405020304" pitchFamily="18" charset="0"/>
              </a:rPr>
              <a:t>In today's competitive job market finding the right opportunities and preparing for them remains a significant challenge for students and professionals. Traditional placement and career development methods often lack personalization, leading to inefficiencies in candidate recruitment and preparation. The absence of tailored insights, automated resume screening, and targeted interview preparation strategies can hinder both recruiters and job seekers. Additionally, the growing demand for domain-specific expertise, coupled with the rapid evolution of job requirements, necessitates a system that leverages advanced technologies to bridge the gap between candidate potential and industry expectations. With the increasing complexity of recruitment processes, there is a pressing need for intelligent platforms that can analyze resumes, match candidates to job descriptions, provide comprehensive interview preparation strategies, and guide candidates in improving their skills effectively. To address these challenges, we propose an Intelligent Placement and Career Development Platform that integrates Artificial Intelligence (AI) and Natural Language Processing (NLP) for enhanced recruitment insights and personalized recommendations. This platform features a robust resume screening system using Logistic Regression and K-Nearest Neighbors (KNN), achieving accuracy levels of 95% and 89%, respectively. Candidate-job matching is powered by the BERT model, which identifies skill gaps and offers actionable feedback. The platform also includes a comprehensive interview preparation module that uses TF-IDF and cosine similarity to suggest preparation strategies and fetch relevant resources, including YouTube videos categorized by difficulty levels (Easy, Medium, High). Additionally, the system provides detailed insights into company-specific interview processes, ensuring candidates are well-prepared for each stage. By combining advanced machine learning techniques with user-friendly functionalities, this platform empowers students and professionals to navigate their career paths confidently and efficiently.</a:t>
            </a:r>
            <a:endParaRPr lang="en-IN" sz="1800" dirty="0">
              <a:solidFill>
                <a:schemeClr val="tx1"/>
              </a:solidFill>
              <a:effectLst/>
              <a:latin typeface="Times New Roman" panose="02020603050405020304" pitchFamily="18" charset="0"/>
              <a:ea typeface="Times New Roman" panose="02020603050405020304" pitchFamily="18" charset="0"/>
            </a:endParaRPr>
          </a:p>
          <a:p>
            <a:endParaRPr lang="en-IN" dirty="0"/>
          </a:p>
        </p:txBody>
      </p:sp>
      <p:sp>
        <p:nvSpPr>
          <p:cNvPr id="4" name="Title 1">
            <a:extLst>
              <a:ext uri="{FF2B5EF4-FFF2-40B4-BE49-F238E27FC236}">
                <a16:creationId xmlns:a16="http://schemas.microsoft.com/office/drawing/2014/main" id="{A40FD01B-D4B2-D671-CAE2-B8FEF0B455A6}"/>
              </a:ext>
            </a:extLst>
          </p:cNvPr>
          <p:cNvSpPr>
            <a:spLocks noGrp="1"/>
          </p:cNvSpPr>
          <p:nvPr>
            <p:ph type="title"/>
          </p:nvPr>
        </p:nvSpPr>
        <p:spPr>
          <a:xfrm>
            <a:off x="601472" y="424953"/>
            <a:ext cx="9692640" cy="845047"/>
          </a:xfrm>
        </p:spPr>
        <p:txBody>
          <a:bodyPr>
            <a:normAutofit/>
          </a:bodyPr>
          <a:lstStyle/>
          <a:p>
            <a:r>
              <a:rPr lang="en-IN" sz="3600" dirty="0">
                <a:latin typeface="Times New Roman" panose="02020603050405020304" pitchFamily="18" charset="0"/>
                <a:cs typeface="Times New Roman" panose="02020603050405020304" pitchFamily="18" charset="0"/>
              </a:rPr>
              <a:t>Abstract</a:t>
            </a:r>
          </a:p>
        </p:txBody>
      </p:sp>
      <p:cxnSp>
        <p:nvCxnSpPr>
          <p:cNvPr id="5" name="Straight Connector 4">
            <a:extLst>
              <a:ext uri="{FF2B5EF4-FFF2-40B4-BE49-F238E27FC236}">
                <a16:creationId xmlns:a16="http://schemas.microsoft.com/office/drawing/2014/main" id="{08712C1D-4210-5560-59C8-6A7C5BE2E871}"/>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9E3E14FC-7C7E-76A4-F972-AA5F69777984}"/>
              </a:ext>
            </a:extLst>
          </p:cNvPr>
          <p:cNvSpPr>
            <a:spLocks noGrp="1"/>
          </p:cNvSpPr>
          <p:nvPr>
            <p:ph type="sldNum" sz="quarter" idx="12"/>
          </p:nvPr>
        </p:nvSpPr>
        <p:spPr/>
        <p:txBody>
          <a:bodyPr>
            <a:normAutofit lnSpcReduction="10000"/>
          </a:bodyPr>
          <a:lstStyle/>
          <a:p>
            <a:fld id="{99A98606-10CC-4876-811F-5AF59FAFB594}" type="slidenum">
              <a:rPr lang="en-IN" smtClean="0"/>
              <a:t>3</a:t>
            </a:fld>
            <a:endParaRPr lang="en-IN"/>
          </a:p>
        </p:txBody>
      </p:sp>
    </p:spTree>
    <p:extLst>
      <p:ext uri="{BB962C8B-B14F-4D97-AF65-F5344CB8AC3E}">
        <p14:creationId xmlns:p14="http://schemas.microsoft.com/office/powerpoint/2010/main" val="69127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B2FF37-DD97-5B87-F17B-3E5D0FAF2B75}"/>
              </a:ext>
            </a:extLst>
          </p:cNvPr>
          <p:cNvSpPr>
            <a:spLocks noGrp="1"/>
          </p:cNvSpPr>
          <p:nvPr>
            <p:ph idx="1"/>
          </p:nvPr>
        </p:nvSpPr>
        <p:spPr>
          <a:xfrm>
            <a:off x="524787" y="1191260"/>
            <a:ext cx="9332445" cy="4988878"/>
          </a:xfrm>
        </p:spPr>
        <p:txBody>
          <a:bodyPr>
            <a:normAutofit/>
          </a:bodyPr>
          <a:lstStyle/>
          <a:p>
            <a:pPr marL="0" indent="0">
              <a:buNone/>
            </a:pPr>
            <a:endParaRPr lang="en-US" dirty="0"/>
          </a:p>
          <a:p>
            <a:r>
              <a:rPr lang="en-US" dirty="0">
                <a:solidFill>
                  <a:schemeClr val="tx1"/>
                </a:solidFill>
                <a:latin typeface="Times New Roman" panose="02020603050405020304" pitchFamily="18" charset="0"/>
                <a:cs typeface="Times New Roman" panose="02020603050405020304" pitchFamily="18" charset="0"/>
              </a:rPr>
              <a:t>Securing meaningful employment and career advancement is increasingly complex in today's job market. Traditional recruitment methods often lack personalization, making it difficult for candidates to identify strengths, address skill gaps, and navigate the hiring process. Employers seek technically proficient candidates who also understand domain-specific requirements, yet inefficiencies persist due to outdated placement systems.</a:t>
            </a:r>
          </a:p>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AI and NLP technologies offer a transformative solution by analyzing resumes, job descriptions, and candidate-job compatibility. These intelligent systems can provide personalized insights, predict performance, and streamline recruitment. This project aims to develop an AI-driven career development platform to enhance job matching, optimize hiring, and empower job seekers and recruiters alike.</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4" name="Title 1">
            <a:extLst>
              <a:ext uri="{FF2B5EF4-FFF2-40B4-BE49-F238E27FC236}">
                <a16:creationId xmlns:a16="http://schemas.microsoft.com/office/drawing/2014/main" id="{1A79CE87-F665-D262-87FE-2C432D430DF9}"/>
              </a:ext>
            </a:extLst>
          </p:cNvPr>
          <p:cNvSpPr>
            <a:spLocks noGrp="1"/>
          </p:cNvSpPr>
          <p:nvPr>
            <p:ph type="title"/>
          </p:nvPr>
        </p:nvSpPr>
        <p:spPr>
          <a:xfrm>
            <a:off x="524787" y="346212"/>
            <a:ext cx="9692640" cy="845047"/>
          </a:xfrm>
        </p:spPr>
        <p:txBody>
          <a:bodyPr>
            <a:normAutofit/>
          </a:bodyPr>
          <a:lstStyle/>
          <a:p>
            <a:r>
              <a:rPr lang="en-IN" sz="3600" dirty="0">
                <a:latin typeface="Times New Roman" panose="02020603050405020304" pitchFamily="18" charset="0"/>
                <a:cs typeface="Times New Roman" panose="02020603050405020304" pitchFamily="18" charset="0"/>
              </a:rPr>
              <a:t>Introduction</a:t>
            </a:r>
          </a:p>
        </p:txBody>
      </p:sp>
      <p:cxnSp>
        <p:nvCxnSpPr>
          <p:cNvPr id="5" name="Straight Connector 4">
            <a:extLst>
              <a:ext uri="{FF2B5EF4-FFF2-40B4-BE49-F238E27FC236}">
                <a16:creationId xmlns:a16="http://schemas.microsoft.com/office/drawing/2014/main" id="{7D741771-6159-CFBE-AA1D-984B1D8FF841}"/>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2A90DCCA-E584-F027-35EE-ABED0CC712A8}"/>
              </a:ext>
            </a:extLst>
          </p:cNvPr>
          <p:cNvSpPr>
            <a:spLocks noGrp="1"/>
          </p:cNvSpPr>
          <p:nvPr>
            <p:ph type="sldNum" sz="quarter" idx="12"/>
          </p:nvPr>
        </p:nvSpPr>
        <p:spPr/>
        <p:txBody>
          <a:bodyPr>
            <a:normAutofit lnSpcReduction="10000"/>
          </a:bodyPr>
          <a:lstStyle/>
          <a:p>
            <a:fld id="{99A98606-10CC-4876-811F-5AF59FAFB594}" type="slidenum">
              <a:rPr lang="en-IN" smtClean="0"/>
              <a:t>4</a:t>
            </a:fld>
            <a:endParaRPr lang="en-IN"/>
          </a:p>
        </p:txBody>
      </p:sp>
    </p:spTree>
    <p:extLst>
      <p:ext uri="{BB962C8B-B14F-4D97-AF65-F5344CB8AC3E}">
        <p14:creationId xmlns:p14="http://schemas.microsoft.com/office/powerpoint/2010/main" val="777557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47F460-C48E-A27B-6548-3585FF7A88B4}"/>
              </a:ext>
            </a:extLst>
          </p:cNvPr>
          <p:cNvSpPr>
            <a:spLocks noGrp="1"/>
          </p:cNvSpPr>
          <p:nvPr>
            <p:ph type="sldNum" sz="quarter" idx="12"/>
          </p:nvPr>
        </p:nvSpPr>
        <p:spPr/>
        <p:txBody>
          <a:bodyPr>
            <a:normAutofit lnSpcReduction="10000"/>
          </a:bodyPr>
          <a:lstStyle/>
          <a:p>
            <a:fld id="{99A98606-10CC-4876-811F-5AF59FAFB594}" type="slidenum">
              <a:rPr lang="en-IN" smtClean="0"/>
              <a:t>5</a:t>
            </a:fld>
            <a:endParaRPr lang="en-IN"/>
          </a:p>
        </p:txBody>
      </p:sp>
      <p:sp>
        <p:nvSpPr>
          <p:cNvPr id="5" name="Title 1">
            <a:extLst>
              <a:ext uri="{FF2B5EF4-FFF2-40B4-BE49-F238E27FC236}">
                <a16:creationId xmlns:a16="http://schemas.microsoft.com/office/drawing/2014/main" id="{70BB9F35-A5AF-5ACC-7CBA-F7AB0676D9D9}"/>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Existing System</a:t>
            </a:r>
          </a:p>
        </p:txBody>
      </p:sp>
      <p:cxnSp>
        <p:nvCxnSpPr>
          <p:cNvPr id="6" name="Straight Connector 5">
            <a:extLst>
              <a:ext uri="{FF2B5EF4-FFF2-40B4-BE49-F238E27FC236}">
                <a16:creationId xmlns:a16="http://schemas.microsoft.com/office/drawing/2014/main" id="{FD7CE3B9-88B3-C027-9E3A-015647DABE4F}"/>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Application of Machine Learning Algorithms to an online Recruitment System  | Semantic Scholar">
            <a:extLst>
              <a:ext uri="{FF2B5EF4-FFF2-40B4-BE49-F238E27FC236}">
                <a16:creationId xmlns:a16="http://schemas.microsoft.com/office/drawing/2014/main" id="{1F41B0E8-F4F8-AF7E-E5ED-4F9B88C3B9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b="8200"/>
          <a:stretch>
            <a:fillRect/>
          </a:stretch>
        </p:blipFill>
        <p:spPr bwMode="auto">
          <a:xfrm>
            <a:off x="1926336" y="1402083"/>
            <a:ext cx="7254240" cy="51097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93872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9DACE9-BFF6-62AA-93A0-88D25B3E14A0}"/>
              </a:ext>
            </a:extLst>
          </p:cNvPr>
          <p:cNvSpPr>
            <a:spLocks noGrp="1"/>
          </p:cNvSpPr>
          <p:nvPr>
            <p:ph idx="1"/>
          </p:nvPr>
        </p:nvSpPr>
        <p:spPr>
          <a:xfrm>
            <a:off x="701040" y="1828800"/>
            <a:ext cx="9771888" cy="4351337"/>
          </a:xfrm>
        </p:spPr>
        <p:txBody>
          <a:bodyPr>
            <a:normAutofit fontScale="92500" lnSpcReduction="20000"/>
          </a:bodyPr>
          <a:lstStyle/>
          <a:p>
            <a:pPr marL="342900" lvl="0" indent="-342900" algn="just">
              <a:buFont typeface="Arial" panose="020B0604020202020204" pitchFamily="34" charset="0"/>
              <a:buChar char="●"/>
            </a:pPr>
            <a:r>
              <a:rPr lang="en-US" sz="2000" b="1" dirty="0">
                <a:solidFill>
                  <a:schemeClr val="tx1"/>
                </a:solidFill>
                <a:effectLst/>
                <a:latin typeface="Noto Sans Symbols"/>
                <a:ea typeface="Noto Sans Symbols"/>
                <a:cs typeface="Noto Sans Symbols"/>
              </a:rPr>
              <a:t>Lack of Personalization</a:t>
            </a:r>
            <a:r>
              <a:rPr lang="en-US" sz="2000" dirty="0">
                <a:solidFill>
                  <a:schemeClr val="tx1"/>
                </a:solidFill>
                <a:effectLst/>
                <a:latin typeface="Noto Sans Symbols"/>
                <a:ea typeface="Noto Sans Symbols"/>
                <a:cs typeface="Noto Sans Symbols"/>
              </a:rPr>
              <a:t>: Existing systems often provide generic recommendations and do not tailor their suggestions or feedback to individual candidates based on their unique skills, experience, or job preferences. </a:t>
            </a:r>
            <a:endParaRPr lang="en-IN" sz="20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2000" b="1" dirty="0">
                <a:solidFill>
                  <a:schemeClr val="tx1"/>
                </a:solidFill>
                <a:effectLst/>
                <a:latin typeface="Noto Sans Symbols"/>
                <a:ea typeface="Noto Sans Symbols"/>
                <a:cs typeface="Noto Sans Symbols"/>
              </a:rPr>
              <a:t>Inefficient Resume Screening</a:t>
            </a:r>
            <a:r>
              <a:rPr lang="en-US" sz="2000" dirty="0">
                <a:solidFill>
                  <a:schemeClr val="tx1"/>
                </a:solidFill>
                <a:effectLst/>
                <a:latin typeface="Noto Sans Symbols"/>
                <a:ea typeface="Noto Sans Symbols"/>
                <a:cs typeface="Noto Sans Symbols"/>
              </a:rPr>
              <a:t>: Traditional resume screening systems rely on keyword matching, which overlooks the contextual relevance of a candidate’s skills and experience, leading to inaccurate shortlisting. </a:t>
            </a:r>
            <a:endParaRPr lang="en-IN" sz="20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2000" b="1" dirty="0">
                <a:solidFill>
                  <a:schemeClr val="tx1"/>
                </a:solidFill>
                <a:effectLst/>
                <a:latin typeface="Noto Sans Symbols"/>
                <a:ea typeface="Noto Sans Symbols"/>
                <a:cs typeface="Noto Sans Symbols"/>
              </a:rPr>
              <a:t>Limited Job Matching Accuracy</a:t>
            </a:r>
            <a:r>
              <a:rPr lang="en-US" sz="2000" dirty="0">
                <a:solidFill>
                  <a:schemeClr val="tx1"/>
                </a:solidFill>
                <a:effectLst/>
                <a:latin typeface="Noto Sans Symbols"/>
                <a:ea typeface="Noto Sans Symbols"/>
                <a:cs typeface="Noto Sans Symbols"/>
              </a:rPr>
              <a:t>: Many platforms use simple matching algorithms that fail to account for the complex nuances of job requirements, resulting in mismatches between candidates and job roles. </a:t>
            </a:r>
            <a:endParaRPr lang="en-IN" sz="20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2000" b="1" dirty="0">
                <a:solidFill>
                  <a:schemeClr val="tx1"/>
                </a:solidFill>
                <a:effectLst/>
                <a:latin typeface="Noto Sans Symbols"/>
                <a:ea typeface="Noto Sans Symbols"/>
                <a:cs typeface="Noto Sans Symbols"/>
              </a:rPr>
              <a:t>Fragmented Interview Preparation</a:t>
            </a:r>
            <a:r>
              <a:rPr lang="en-US" sz="2000" dirty="0">
                <a:solidFill>
                  <a:schemeClr val="tx1"/>
                </a:solidFill>
                <a:effectLst/>
                <a:latin typeface="Noto Sans Symbols"/>
                <a:ea typeface="Noto Sans Symbols"/>
                <a:cs typeface="Noto Sans Symbols"/>
              </a:rPr>
              <a:t>: Interview preparation resources are typically generalized and not customized to the candidate's skill level or the specific job role, reducing their effectiveness. </a:t>
            </a:r>
            <a:endParaRPr lang="en-IN" sz="20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2000" b="1" dirty="0">
                <a:solidFill>
                  <a:schemeClr val="tx1"/>
                </a:solidFill>
                <a:effectLst/>
                <a:latin typeface="Noto Sans Symbols"/>
                <a:ea typeface="Noto Sans Symbols"/>
                <a:cs typeface="Noto Sans Symbols"/>
              </a:rPr>
              <a:t>Outdated Technology</a:t>
            </a:r>
            <a:r>
              <a:rPr lang="en-US" sz="2000" dirty="0">
                <a:solidFill>
                  <a:schemeClr val="tx1"/>
                </a:solidFill>
                <a:effectLst/>
                <a:latin typeface="Noto Sans Symbols"/>
                <a:ea typeface="Noto Sans Symbols"/>
                <a:cs typeface="Noto Sans Symbols"/>
              </a:rPr>
              <a:t>: Most existing systems do not utilize advanced AI or machine learning techniques, such as deep learning or NLP, which are essential for accurate analysis, intelligent recommendations, and improving candidate-recruiter matching.</a:t>
            </a:r>
            <a:endParaRPr lang="en-IN" sz="2000" dirty="0">
              <a:solidFill>
                <a:schemeClr val="tx1"/>
              </a:solidFill>
              <a:effectLst/>
              <a:latin typeface="Noto Sans Symbols"/>
              <a:ea typeface="Noto Sans Symbols"/>
              <a:cs typeface="Noto Sans Symbols"/>
            </a:endParaRPr>
          </a:p>
          <a:p>
            <a:endParaRPr lang="en-IN" dirty="0"/>
          </a:p>
        </p:txBody>
      </p:sp>
      <p:sp>
        <p:nvSpPr>
          <p:cNvPr id="4" name="Slide Number Placeholder 3">
            <a:extLst>
              <a:ext uri="{FF2B5EF4-FFF2-40B4-BE49-F238E27FC236}">
                <a16:creationId xmlns:a16="http://schemas.microsoft.com/office/drawing/2014/main" id="{84ABD1DD-BEE2-8001-32C2-30739487725A}"/>
              </a:ext>
            </a:extLst>
          </p:cNvPr>
          <p:cNvSpPr>
            <a:spLocks noGrp="1"/>
          </p:cNvSpPr>
          <p:nvPr>
            <p:ph type="sldNum" sz="quarter" idx="12"/>
          </p:nvPr>
        </p:nvSpPr>
        <p:spPr/>
        <p:txBody>
          <a:bodyPr>
            <a:normAutofit lnSpcReduction="10000"/>
          </a:bodyPr>
          <a:lstStyle/>
          <a:p>
            <a:fld id="{99A98606-10CC-4876-811F-5AF59FAFB594}" type="slidenum">
              <a:rPr lang="en-IN" smtClean="0"/>
              <a:t>6</a:t>
            </a:fld>
            <a:endParaRPr lang="en-IN"/>
          </a:p>
        </p:txBody>
      </p:sp>
      <p:sp>
        <p:nvSpPr>
          <p:cNvPr id="5" name="Title 1">
            <a:extLst>
              <a:ext uri="{FF2B5EF4-FFF2-40B4-BE49-F238E27FC236}">
                <a16:creationId xmlns:a16="http://schemas.microsoft.com/office/drawing/2014/main" id="{D1CD1713-CB0D-27FF-BD58-605A7521779E}"/>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Disadvantages / Limitations</a:t>
            </a:r>
          </a:p>
        </p:txBody>
      </p:sp>
      <p:cxnSp>
        <p:nvCxnSpPr>
          <p:cNvPr id="6" name="Straight Connector 5">
            <a:extLst>
              <a:ext uri="{FF2B5EF4-FFF2-40B4-BE49-F238E27FC236}">
                <a16:creationId xmlns:a16="http://schemas.microsoft.com/office/drawing/2014/main" id="{0ED24C56-6730-3927-F6EE-C4BBE4B54685}"/>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8909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2A4385-0CC1-7055-5446-0A0BFBA3D9F6}"/>
              </a:ext>
            </a:extLst>
          </p:cNvPr>
          <p:cNvSpPr>
            <a:spLocks noGrp="1"/>
          </p:cNvSpPr>
          <p:nvPr>
            <p:ph idx="1"/>
          </p:nvPr>
        </p:nvSpPr>
        <p:spPr>
          <a:xfrm>
            <a:off x="6187440" y="1292701"/>
            <a:ext cx="4273296" cy="4778057"/>
          </a:xfrm>
        </p:spPr>
        <p:txBody>
          <a:bodyPr>
            <a:normAutofit/>
          </a:bodyPr>
          <a:lstStyle/>
          <a:p>
            <a:endParaRPr lang="en-IN" dirty="0"/>
          </a:p>
        </p:txBody>
      </p:sp>
      <p:sp>
        <p:nvSpPr>
          <p:cNvPr id="4" name="Slide Number Placeholder 3">
            <a:extLst>
              <a:ext uri="{FF2B5EF4-FFF2-40B4-BE49-F238E27FC236}">
                <a16:creationId xmlns:a16="http://schemas.microsoft.com/office/drawing/2014/main" id="{4C929785-1F02-8B21-5E00-6797D32D4C2F}"/>
              </a:ext>
            </a:extLst>
          </p:cNvPr>
          <p:cNvSpPr>
            <a:spLocks noGrp="1"/>
          </p:cNvSpPr>
          <p:nvPr>
            <p:ph type="sldNum" sz="quarter" idx="12"/>
          </p:nvPr>
        </p:nvSpPr>
        <p:spPr/>
        <p:txBody>
          <a:bodyPr>
            <a:normAutofit lnSpcReduction="10000"/>
          </a:bodyPr>
          <a:lstStyle/>
          <a:p>
            <a:fld id="{99A98606-10CC-4876-811F-5AF59FAFB594}" type="slidenum">
              <a:rPr lang="en-IN" smtClean="0"/>
              <a:t>7</a:t>
            </a:fld>
            <a:endParaRPr lang="en-IN"/>
          </a:p>
        </p:txBody>
      </p:sp>
      <p:sp>
        <p:nvSpPr>
          <p:cNvPr id="5" name="Title 1">
            <a:extLst>
              <a:ext uri="{FF2B5EF4-FFF2-40B4-BE49-F238E27FC236}">
                <a16:creationId xmlns:a16="http://schemas.microsoft.com/office/drawing/2014/main" id="{C2C83C64-41B0-F65E-81C8-21640CCA39E5}"/>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Proposed System</a:t>
            </a:r>
          </a:p>
        </p:txBody>
      </p:sp>
      <p:cxnSp>
        <p:nvCxnSpPr>
          <p:cNvPr id="6" name="Straight Connector 5">
            <a:extLst>
              <a:ext uri="{FF2B5EF4-FFF2-40B4-BE49-F238E27FC236}">
                <a16:creationId xmlns:a16="http://schemas.microsoft.com/office/drawing/2014/main" id="{99A6264D-46D2-82CA-7C69-A7A802DAF927}"/>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pic>
        <p:nvPicPr>
          <p:cNvPr id="3074" name="Picture 2">
            <a:extLst>
              <a:ext uri="{FF2B5EF4-FFF2-40B4-BE49-F238E27FC236}">
                <a16:creationId xmlns:a16="http://schemas.microsoft.com/office/drawing/2014/main" id="{CA76EE69-F2C2-5FAB-6EC5-94DF7FA0FE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6644" y="1292701"/>
            <a:ext cx="9905468" cy="52190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84174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E275C1-EC0E-D406-3C5A-E5577169EA08}"/>
              </a:ext>
            </a:extLst>
          </p:cNvPr>
          <p:cNvSpPr>
            <a:spLocks noGrp="1"/>
          </p:cNvSpPr>
          <p:nvPr>
            <p:ph idx="1"/>
          </p:nvPr>
        </p:nvSpPr>
        <p:spPr>
          <a:xfrm>
            <a:off x="609600" y="1316742"/>
            <a:ext cx="10107168" cy="5291322"/>
          </a:xfrm>
        </p:spPr>
        <p:txBody>
          <a:bodyPr>
            <a:normAutofit fontScale="85000" lnSpcReduction="10000"/>
          </a:bodyPr>
          <a:lstStyle/>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Personalized Resume Screening and Evaluation </a:t>
            </a:r>
            <a:r>
              <a:rPr lang="en-US" sz="1800" dirty="0">
                <a:solidFill>
                  <a:schemeClr val="tx1"/>
                </a:solidFill>
                <a:effectLst/>
                <a:latin typeface="Noto Sans Symbols"/>
                <a:ea typeface="Noto Sans Symbols"/>
                <a:cs typeface="Noto Sans Symbols"/>
              </a:rPr>
              <a:t>By utilizing machine learning algorithms like Logistic Regression and K-Nearest Neighbors (KNN), the platform analyzes resumes beyond mere keyword matching. It assesses the contextual relevance of skills and experiences to specific job descriptions, enabling a more accurate and comprehensive evaluation of candidate profiles. </a:t>
            </a:r>
            <a:endParaRPr lang="en-IN" sz="18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Advanced Candidate-Job Matching </a:t>
            </a:r>
            <a:r>
              <a:rPr lang="en-US" sz="1800" dirty="0">
                <a:solidFill>
                  <a:schemeClr val="tx1"/>
                </a:solidFill>
                <a:effectLst/>
                <a:latin typeface="Noto Sans Symbols"/>
                <a:ea typeface="Noto Sans Symbols"/>
                <a:cs typeface="Noto Sans Symbols"/>
              </a:rPr>
              <a:t>Employing pre-trained models such as BERT, the system understands and matches resumes with job descriptions based on semantic meaning. This approach ensures higher accuracy and relevance in candidate selection, aligning candidates' profiles with suitable job opportunities more effectively. </a:t>
            </a:r>
            <a:endParaRPr lang="en-IN" sz="18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Domain-Specific Skill Assessment and Development </a:t>
            </a:r>
            <a:r>
              <a:rPr lang="en-US" sz="1800" dirty="0">
                <a:solidFill>
                  <a:schemeClr val="tx1"/>
                </a:solidFill>
                <a:effectLst/>
                <a:latin typeface="Noto Sans Symbols"/>
                <a:ea typeface="Noto Sans Symbols"/>
                <a:cs typeface="Noto Sans Symbols"/>
              </a:rPr>
              <a:t>The platform offers insights into areas where candidates excel and identifies areas requiring improvement. This feature provides personalized recommendations for skill development, aiding candidates in enhancing their competencies and increasing their employability.</a:t>
            </a:r>
            <a:endParaRPr lang="en-IN" sz="18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Tailored Interview Preparation Tools</a:t>
            </a:r>
            <a:r>
              <a:rPr lang="en-US" sz="1800" dirty="0">
                <a:solidFill>
                  <a:schemeClr val="tx1"/>
                </a:solidFill>
                <a:effectLst/>
                <a:latin typeface="Noto Sans Symbols"/>
                <a:ea typeface="Noto Sans Symbols"/>
                <a:cs typeface="Noto Sans Symbols"/>
              </a:rPr>
              <a:t> By utilizing techniques like TF-IDF and cosine similarity, the system matches interview questions with a candidate's experience and job requirements, categorizing them into difficulty levels. This tailored approach ensures that candidates are well-prepared for the specific demands of their desired positions.</a:t>
            </a:r>
            <a:endParaRPr lang="en-IN" sz="18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Integration of Multimedia Learning Resources</a:t>
            </a:r>
            <a:r>
              <a:rPr lang="en-US" sz="1800" dirty="0">
                <a:solidFill>
                  <a:schemeClr val="tx1"/>
                </a:solidFill>
                <a:effectLst/>
                <a:latin typeface="Noto Sans Symbols"/>
                <a:ea typeface="Noto Sans Symbols"/>
                <a:cs typeface="Noto Sans Symbols"/>
              </a:rPr>
              <a:t> The platform integrates the YouTube API to fetch video tutorials, mock interviews, and interview strategies based on the user's specified skill level and needs. This integration provides candidates with diverse learning materials, enhancing their preparation experience.</a:t>
            </a:r>
            <a:endParaRPr lang="en-IN" sz="1800" dirty="0">
              <a:solidFill>
                <a:schemeClr val="tx1"/>
              </a:solidFill>
              <a:effectLst/>
              <a:latin typeface="Noto Sans Symbols"/>
              <a:ea typeface="Noto Sans Symbols"/>
              <a:cs typeface="Noto Sans Symbols"/>
            </a:endParaRPr>
          </a:p>
          <a:p>
            <a:pPr marL="342900" lvl="0" indent="-342900" algn="just">
              <a:buFont typeface="Arial" panose="020B0604020202020204" pitchFamily="34" charset="0"/>
              <a:buChar char="●"/>
            </a:pPr>
            <a:r>
              <a:rPr lang="en-US" sz="1800" b="1" dirty="0">
                <a:solidFill>
                  <a:schemeClr val="tx1"/>
                </a:solidFill>
                <a:effectLst/>
                <a:latin typeface="Noto Sans Symbols"/>
                <a:ea typeface="Noto Sans Symbols"/>
                <a:cs typeface="Noto Sans Symbols"/>
              </a:rPr>
              <a:t>Comprehensive Interview Process Insights</a:t>
            </a:r>
            <a:r>
              <a:rPr lang="en-US" sz="1800" dirty="0">
                <a:solidFill>
                  <a:schemeClr val="tx1"/>
                </a:solidFill>
                <a:effectLst/>
                <a:latin typeface="Noto Sans Symbols"/>
                <a:ea typeface="Noto Sans Symbols"/>
                <a:cs typeface="Noto Sans Symbols"/>
              </a:rPr>
              <a:t> The system includes detailed information about common stages of the interview process for various companies, along with tips for each stage. This holistic approach ensures that candidates are well-prepared, with personalized feedback and resources throughout the recruitment journey.</a:t>
            </a:r>
            <a:endParaRPr lang="en-IN" sz="1800" dirty="0">
              <a:solidFill>
                <a:schemeClr val="tx1"/>
              </a:solidFill>
              <a:effectLst/>
              <a:latin typeface="Noto Sans Symbols"/>
              <a:ea typeface="Noto Sans Symbols"/>
              <a:cs typeface="Noto Sans Symbols"/>
            </a:endParaRPr>
          </a:p>
          <a:p>
            <a:endParaRPr lang="en-IN" dirty="0"/>
          </a:p>
        </p:txBody>
      </p:sp>
      <p:sp>
        <p:nvSpPr>
          <p:cNvPr id="4" name="Slide Number Placeholder 3">
            <a:extLst>
              <a:ext uri="{FF2B5EF4-FFF2-40B4-BE49-F238E27FC236}">
                <a16:creationId xmlns:a16="http://schemas.microsoft.com/office/drawing/2014/main" id="{5E6B2FB0-A5BD-BD48-F619-8A474CCD759C}"/>
              </a:ext>
            </a:extLst>
          </p:cNvPr>
          <p:cNvSpPr>
            <a:spLocks noGrp="1"/>
          </p:cNvSpPr>
          <p:nvPr>
            <p:ph type="sldNum" sz="quarter" idx="12"/>
          </p:nvPr>
        </p:nvSpPr>
        <p:spPr/>
        <p:txBody>
          <a:bodyPr>
            <a:normAutofit lnSpcReduction="10000"/>
          </a:bodyPr>
          <a:lstStyle/>
          <a:p>
            <a:fld id="{99A98606-10CC-4876-811F-5AF59FAFB594}" type="slidenum">
              <a:rPr lang="en-IN" smtClean="0"/>
              <a:t>8</a:t>
            </a:fld>
            <a:endParaRPr lang="en-IN"/>
          </a:p>
        </p:txBody>
      </p:sp>
      <p:sp>
        <p:nvSpPr>
          <p:cNvPr id="5" name="Title 1">
            <a:extLst>
              <a:ext uri="{FF2B5EF4-FFF2-40B4-BE49-F238E27FC236}">
                <a16:creationId xmlns:a16="http://schemas.microsoft.com/office/drawing/2014/main" id="{48C0FD9B-8357-8627-D6F2-4B80C72F8BBE}"/>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Advantages </a:t>
            </a:r>
          </a:p>
        </p:txBody>
      </p:sp>
      <p:cxnSp>
        <p:nvCxnSpPr>
          <p:cNvPr id="6" name="Straight Connector 5">
            <a:extLst>
              <a:ext uri="{FF2B5EF4-FFF2-40B4-BE49-F238E27FC236}">
                <a16:creationId xmlns:a16="http://schemas.microsoft.com/office/drawing/2014/main" id="{06FF1FE4-3A52-E3AE-69CA-4B534D7D9153}"/>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134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66253B1-8B82-7A3E-7E6F-B195F6DF6AF2}"/>
              </a:ext>
            </a:extLst>
          </p:cNvPr>
          <p:cNvSpPr>
            <a:spLocks noGrp="1"/>
          </p:cNvSpPr>
          <p:nvPr>
            <p:ph type="sldNum" sz="quarter" idx="12"/>
          </p:nvPr>
        </p:nvSpPr>
        <p:spPr/>
        <p:txBody>
          <a:bodyPr>
            <a:normAutofit lnSpcReduction="10000"/>
          </a:bodyPr>
          <a:lstStyle/>
          <a:p>
            <a:fld id="{99A98606-10CC-4876-811F-5AF59FAFB594}" type="slidenum">
              <a:rPr lang="en-IN" smtClean="0"/>
              <a:t>9</a:t>
            </a:fld>
            <a:endParaRPr lang="en-IN"/>
          </a:p>
        </p:txBody>
      </p:sp>
      <p:sp>
        <p:nvSpPr>
          <p:cNvPr id="7" name="Title 1">
            <a:extLst>
              <a:ext uri="{FF2B5EF4-FFF2-40B4-BE49-F238E27FC236}">
                <a16:creationId xmlns:a16="http://schemas.microsoft.com/office/drawing/2014/main" id="{B31B064D-EF57-D29A-BC29-5EBAEB63209A}"/>
              </a:ext>
            </a:extLst>
          </p:cNvPr>
          <p:cNvSpPr>
            <a:spLocks noGrp="1"/>
          </p:cNvSpPr>
          <p:nvPr>
            <p:ph type="title"/>
          </p:nvPr>
        </p:nvSpPr>
        <p:spPr>
          <a:xfrm>
            <a:off x="524787" y="346212"/>
            <a:ext cx="5662653" cy="845047"/>
          </a:xfrm>
        </p:spPr>
        <p:txBody>
          <a:bodyPr>
            <a:normAutofit/>
          </a:bodyPr>
          <a:lstStyle/>
          <a:p>
            <a:r>
              <a:rPr lang="en-IN" sz="3600" dirty="0">
                <a:latin typeface="Times New Roman" panose="02020603050405020304" pitchFamily="18" charset="0"/>
                <a:cs typeface="Times New Roman" panose="02020603050405020304" pitchFamily="18" charset="0"/>
              </a:rPr>
              <a:t>Modules Of Project</a:t>
            </a:r>
          </a:p>
        </p:txBody>
      </p:sp>
      <p:cxnSp>
        <p:nvCxnSpPr>
          <p:cNvPr id="8" name="Straight Connector 7">
            <a:extLst>
              <a:ext uri="{FF2B5EF4-FFF2-40B4-BE49-F238E27FC236}">
                <a16:creationId xmlns:a16="http://schemas.microsoft.com/office/drawing/2014/main" id="{3680EEE5-A734-83EB-7226-9431923B2EA6}"/>
              </a:ext>
            </a:extLst>
          </p:cNvPr>
          <p:cNvCxnSpPr/>
          <p:nvPr/>
        </p:nvCxnSpPr>
        <p:spPr>
          <a:xfrm>
            <a:off x="524787" y="1191259"/>
            <a:ext cx="10770569"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Content Placeholder 1">
            <a:extLst>
              <a:ext uri="{FF2B5EF4-FFF2-40B4-BE49-F238E27FC236}">
                <a16:creationId xmlns:a16="http://schemas.microsoft.com/office/drawing/2014/main" id="{30383E9F-21D9-933B-5374-77B7DB620FF1}"/>
              </a:ext>
            </a:extLst>
          </p:cNvPr>
          <p:cNvSpPr>
            <a:spLocks noGrp="1" noChangeArrowheads="1"/>
          </p:cNvSpPr>
          <p:nvPr>
            <p:ph idx="1"/>
          </p:nvPr>
        </p:nvSpPr>
        <p:spPr bwMode="auto">
          <a:xfrm>
            <a:off x="524787" y="2029351"/>
            <a:ext cx="8436333"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TF-IDF (Term Frequency-Inverse Document Frequency)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Text processing for NLP.</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Cosine Similarity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Measuring similarity between text documents.</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 (Bidirectional Encoder Representations from Transformers)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Pre-trained NLP model for text understanding.</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Classification algorithm in machine learning.</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K-Nearest Neighbors (KNN)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Machine learning algorithm for classification.</a:t>
            </a:r>
          </a:p>
          <a:p>
            <a:pPr eaLnBrk="0" fontAlgn="base" hangingPunct="0">
              <a:lnSpc>
                <a:spcPct val="100000"/>
              </a:lnSpc>
              <a:spcBef>
                <a:spcPct val="0"/>
              </a:spcBef>
              <a:spcAft>
                <a:spcPct val="0"/>
              </a:spcAft>
              <a:buClrTx/>
              <a:buSzTx/>
            </a:pPr>
            <a:r>
              <a:rPr kumimoji="0" lang="en-US" altLang="en-US" sz="18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Hyperparameter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Tuning (Grid Search, Random Search)</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Optimizing machine learning models.</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 Scaling (Standardization, Normalization)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preprocessing in ML.</a:t>
            </a:r>
          </a:p>
          <a:p>
            <a:pPr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Cross-Validation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Model evaluation technique in ML.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6307590"/>
      </p:ext>
    </p:extLst>
  </p:cSld>
  <p:clrMapOvr>
    <a:masterClrMapping/>
  </p:clrMapOvr>
</p:sld>
</file>

<file path=ppt/theme/theme1.xml><?xml version="1.0" encoding="utf-8"?>
<a:theme xmlns:a="http://schemas.openxmlformats.org/drawingml/2006/main" name="View">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23C5FE65-18CC-4A65-9EBC-B05E331504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View</Template>
  <TotalTime>1768</TotalTime>
  <Words>1206</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Aptos</vt:lpstr>
      <vt:lpstr>Arial</vt:lpstr>
      <vt:lpstr>Bookman Old Style</vt:lpstr>
      <vt:lpstr>Calibri</vt:lpstr>
      <vt:lpstr>Century Schoolbook</vt:lpstr>
      <vt:lpstr>Montserrat</vt:lpstr>
      <vt:lpstr>Noto Sans Symbols</vt:lpstr>
      <vt:lpstr>Times New Roman</vt:lpstr>
      <vt:lpstr>Wingdings</vt:lpstr>
      <vt:lpstr>Wingdings 2</vt:lpstr>
      <vt:lpstr>View</vt:lpstr>
      <vt:lpstr>             Transforming Career Development with AI and NLP: A Smart Placement Platform </vt:lpstr>
      <vt:lpstr>Contents</vt:lpstr>
      <vt:lpstr>Abstract</vt:lpstr>
      <vt:lpstr>Introduction</vt:lpstr>
      <vt:lpstr>Existing System</vt:lpstr>
      <vt:lpstr>Disadvantages / Limitations</vt:lpstr>
      <vt:lpstr>Proposed System</vt:lpstr>
      <vt:lpstr>Advantages </vt:lpstr>
      <vt:lpstr>Modules Of Project</vt:lpstr>
      <vt:lpstr>Software Requirements</vt:lpstr>
      <vt:lpstr>Hardware Requirements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dc:creator>
  <cp:lastModifiedBy>kavyasamithareddy bollareddy</cp:lastModifiedBy>
  <cp:revision>32</cp:revision>
  <dcterms:created xsi:type="dcterms:W3CDTF">2025-01-07T14:40:58Z</dcterms:created>
  <dcterms:modified xsi:type="dcterms:W3CDTF">2025-02-01T08:47:11Z</dcterms:modified>
</cp:coreProperties>
</file>