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4/13/2022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4/13/2022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4/13/2022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1286" y="969818"/>
            <a:ext cx="10461660" cy="1593273"/>
          </a:xfrm>
        </p:spPr>
        <p:txBody>
          <a:bodyPr/>
          <a:lstStyle/>
          <a:p>
            <a:pPr algn="ctr"/>
            <a:r>
              <a:rPr lang="en-US" sz="4400" b="1" dirty="0" smtClean="0">
                <a:ea typeface="Cambria" panose="02040503050406030204" pitchFamily="18" charset="0"/>
                <a:cs typeface="Arial" panose="020B0604020202020204" pitchFamily="34" charset="0"/>
              </a:rPr>
              <a:t>Maven Sales Toy Analysis</a:t>
            </a:r>
            <a:br>
              <a:rPr lang="en-US" sz="4400" b="1" dirty="0" smtClean="0">
                <a:ea typeface="Cambria" panose="02040503050406030204" pitchFamily="18" charset="0"/>
                <a:cs typeface="Arial" panose="020B0604020202020204" pitchFamily="34" charset="0"/>
              </a:rPr>
            </a:br>
            <a:endParaRPr lang="en-IN" sz="4400" b="1" dirty="0">
              <a:ea typeface="Cambria" panose="02040503050406030204" pitchFamily="18" charset="0"/>
              <a:cs typeface="Arial" panose="020B0604020202020204" pitchFamily="34" charset="0"/>
            </a:endParaRPr>
          </a:p>
        </p:txBody>
      </p:sp>
      <p:sp>
        <p:nvSpPr>
          <p:cNvPr id="4" name="Title 1"/>
          <p:cNvSpPr txBox="1">
            <a:spLocks/>
          </p:cNvSpPr>
          <p:nvPr/>
        </p:nvSpPr>
        <p:spPr>
          <a:xfrm>
            <a:off x="2061277" y="2563091"/>
            <a:ext cx="8137238" cy="85898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rgbClr val="FFFFFF"/>
                </a:solidFill>
                <a:latin typeface="+mj-lt"/>
                <a:ea typeface="+mj-ea"/>
                <a:cs typeface="+mj-cs"/>
              </a:defRPr>
            </a:lvl1pPr>
          </a:lstStyle>
          <a:p>
            <a:pPr algn="ctr"/>
            <a:r>
              <a:rPr lang="en-US" sz="4400" b="1" dirty="0" smtClean="0">
                <a:ea typeface="Cambria" panose="02040503050406030204" pitchFamily="18" charset="0"/>
                <a:cs typeface="Arial" panose="020B0604020202020204" pitchFamily="34" charset="0"/>
              </a:rPr>
              <a:t/>
            </a:r>
            <a:br>
              <a:rPr lang="en-US" sz="4400" b="1" dirty="0" smtClean="0">
                <a:ea typeface="Cambria" panose="02040503050406030204" pitchFamily="18" charset="0"/>
                <a:cs typeface="Arial" panose="020B0604020202020204" pitchFamily="34" charset="0"/>
              </a:rPr>
            </a:br>
            <a:r>
              <a:rPr lang="en-US" sz="3200" b="1" dirty="0" smtClean="0">
                <a:ea typeface="Cambria" panose="02040503050406030204" pitchFamily="18" charset="0"/>
                <a:cs typeface="Arial" panose="020B0604020202020204" pitchFamily="34" charset="0"/>
              </a:rPr>
              <a:t>Database: MS SQL</a:t>
            </a:r>
          </a:p>
          <a:p>
            <a:pPr algn="ctr"/>
            <a:r>
              <a:rPr lang="en-US" sz="3200" b="1" dirty="0" smtClean="0">
                <a:ea typeface="Cambria" panose="02040503050406030204" pitchFamily="18" charset="0"/>
                <a:cs typeface="Arial" panose="020B0604020202020204" pitchFamily="34" charset="0"/>
              </a:rPr>
              <a:t>Dash boarding tool: Power BI</a:t>
            </a:r>
            <a:endParaRPr lang="en-IN" sz="3200" b="1" dirty="0">
              <a:ea typeface="Cambria" panose="02040503050406030204" pitchFamily="18" charset="0"/>
              <a:cs typeface="Arial" panose="020B0604020202020204" pitchFamily="34" charset="0"/>
            </a:endParaRPr>
          </a:p>
        </p:txBody>
      </p:sp>
      <p:sp>
        <p:nvSpPr>
          <p:cNvPr id="5" name="Title 1"/>
          <p:cNvSpPr txBox="1">
            <a:spLocks/>
          </p:cNvSpPr>
          <p:nvPr/>
        </p:nvSpPr>
        <p:spPr>
          <a:xfrm>
            <a:off x="8802253" y="6169890"/>
            <a:ext cx="3389747" cy="406401"/>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rgbClr val="FFFFFF"/>
                </a:solidFill>
                <a:latin typeface="+mj-lt"/>
                <a:ea typeface="+mj-ea"/>
                <a:cs typeface="+mj-cs"/>
              </a:defRPr>
            </a:lvl1pPr>
          </a:lstStyle>
          <a:p>
            <a:pPr algn="ctr"/>
            <a:endParaRPr lang="en-US" sz="3200" b="1" dirty="0" smtClean="0">
              <a:ea typeface="Cambria" panose="02040503050406030204" pitchFamily="18" charset="0"/>
              <a:cs typeface="Arial" panose="020B0604020202020204" pitchFamily="34" charset="0"/>
            </a:endParaRPr>
          </a:p>
          <a:p>
            <a:pPr algn="ctr"/>
            <a:r>
              <a:rPr lang="en-US" sz="2400" b="1" dirty="0" smtClean="0">
                <a:solidFill>
                  <a:schemeClr val="tx1">
                    <a:lumMod val="65000"/>
                    <a:lumOff val="35000"/>
                  </a:schemeClr>
                </a:solidFill>
                <a:ea typeface="Cambria" panose="02040503050406030204" pitchFamily="18" charset="0"/>
                <a:cs typeface="Arial" panose="020B0604020202020204" pitchFamily="34" charset="0"/>
              </a:rPr>
              <a:t>Prepared By :  Pavan</a:t>
            </a:r>
            <a:endParaRPr lang="en-IN" sz="2400" b="1" dirty="0">
              <a:solidFill>
                <a:schemeClr val="tx1">
                  <a:lumMod val="65000"/>
                  <a:lumOff val="35000"/>
                </a:schemeClr>
              </a:solidFill>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787086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31" y="1189182"/>
            <a:ext cx="7380545" cy="4186382"/>
          </a:xfrm>
        </p:spPr>
      </p:pic>
      <p:sp>
        <p:nvSpPr>
          <p:cNvPr id="4" name="Text Placeholder 3"/>
          <p:cNvSpPr>
            <a:spLocks noGrp="1"/>
          </p:cNvSpPr>
          <p:nvPr>
            <p:ph type="body" sz="half" idx="2"/>
          </p:nvPr>
        </p:nvSpPr>
        <p:spPr>
          <a:xfrm>
            <a:off x="7813963" y="1817255"/>
            <a:ext cx="4184073" cy="2911763"/>
          </a:xfrm>
        </p:spPr>
        <p:txBody>
          <a:bodyPr>
            <a:noAutofit/>
          </a:bodyPr>
          <a:lstStyle/>
          <a:p>
            <a:r>
              <a:rPr lang="en-US" sz="2800" dirty="0" smtClean="0">
                <a:solidFill>
                  <a:schemeClr val="tx1">
                    <a:lumMod val="85000"/>
                    <a:lumOff val="15000"/>
                  </a:schemeClr>
                </a:solidFill>
              </a:rPr>
              <a:t>2 years of sales data from 2017 to 2018.Deployed in the Microsoft SQL server for cleaning and Analyzing the dataset.</a:t>
            </a:r>
          </a:p>
        </p:txBody>
      </p:sp>
      <p:sp>
        <p:nvSpPr>
          <p:cNvPr id="6" name="Title 1"/>
          <p:cNvSpPr txBox="1">
            <a:spLocks/>
          </p:cNvSpPr>
          <p:nvPr/>
        </p:nvSpPr>
        <p:spPr>
          <a:xfrm>
            <a:off x="2424546" y="250536"/>
            <a:ext cx="3657600" cy="498764"/>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3200" b="1" dirty="0">
                <a:solidFill>
                  <a:schemeClr val="tx1">
                    <a:lumMod val="75000"/>
                    <a:lumOff val="25000"/>
                  </a:schemeClr>
                </a:solidFill>
                <a:ea typeface="Cambria" panose="02040503050406030204" pitchFamily="18" charset="0"/>
                <a:cs typeface="Arial" panose="020B0604020202020204" pitchFamily="34" charset="0"/>
              </a:rPr>
              <a:t>Analysis</a:t>
            </a:r>
            <a:endParaRPr lang="en-IN" sz="3200" b="1" dirty="0">
              <a:solidFill>
                <a:schemeClr val="tx1">
                  <a:lumMod val="75000"/>
                  <a:lumOff val="25000"/>
                </a:schemeClr>
              </a:solidFill>
              <a:ea typeface="Cambria" panose="02040503050406030204" pitchFamily="18" charset="0"/>
              <a:cs typeface="Arial" panose="020B0604020202020204" pitchFamily="34" charset="0"/>
            </a:endParaRPr>
          </a:p>
        </p:txBody>
      </p:sp>
      <p:cxnSp>
        <p:nvCxnSpPr>
          <p:cNvPr id="5" name="Straight Connector 4"/>
          <p:cNvCxnSpPr/>
          <p:nvPr/>
        </p:nvCxnSpPr>
        <p:spPr>
          <a:xfrm>
            <a:off x="137931" y="895927"/>
            <a:ext cx="7380545" cy="4618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37931" y="5823527"/>
            <a:ext cx="7380545" cy="4618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8625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731" y="1593274"/>
            <a:ext cx="2775992" cy="909779"/>
          </a:xfrm>
        </p:spPr>
      </p:pic>
      <p:sp>
        <p:nvSpPr>
          <p:cNvPr id="4" name="Text Placeholder 3"/>
          <p:cNvSpPr>
            <a:spLocks noGrp="1"/>
          </p:cNvSpPr>
          <p:nvPr>
            <p:ph type="body" sz="half" idx="2"/>
          </p:nvPr>
        </p:nvSpPr>
        <p:spPr>
          <a:xfrm>
            <a:off x="7712363" y="762000"/>
            <a:ext cx="4257964" cy="3814617"/>
          </a:xfrm>
        </p:spPr>
        <p:txBody>
          <a:bodyPr>
            <a:normAutofit/>
          </a:bodyPr>
          <a:lstStyle/>
          <a:p>
            <a:endParaRPr lang="en-US" sz="2400" dirty="0">
              <a:solidFill>
                <a:schemeClr val="tx1">
                  <a:lumMod val="85000"/>
                  <a:lumOff val="15000"/>
                </a:schemeClr>
              </a:solidFill>
            </a:endParaRPr>
          </a:p>
          <a:p>
            <a:endParaRPr lang="en-US" sz="2400" dirty="0" smtClean="0">
              <a:solidFill>
                <a:schemeClr val="tx1">
                  <a:lumMod val="85000"/>
                  <a:lumOff val="15000"/>
                </a:schemeClr>
              </a:solidFill>
            </a:endParaRPr>
          </a:p>
          <a:p>
            <a:endParaRPr lang="en-US" sz="2400" dirty="0">
              <a:solidFill>
                <a:schemeClr val="tx1">
                  <a:lumMod val="85000"/>
                  <a:lumOff val="15000"/>
                </a:schemeClr>
              </a:solidFill>
            </a:endParaRPr>
          </a:p>
        </p:txBody>
      </p:sp>
      <p:sp>
        <p:nvSpPr>
          <p:cNvPr id="6" name="Title 1"/>
          <p:cNvSpPr txBox="1">
            <a:spLocks/>
          </p:cNvSpPr>
          <p:nvPr/>
        </p:nvSpPr>
        <p:spPr>
          <a:xfrm>
            <a:off x="1995055" y="148408"/>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3200" b="1" dirty="0" smtClean="0">
                <a:solidFill>
                  <a:schemeClr val="tx1">
                    <a:lumMod val="75000"/>
                    <a:lumOff val="25000"/>
                  </a:schemeClr>
                </a:solidFill>
                <a:ea typeface="Cambria" panose="02040503050406030204" pitchFamily="18" charset="0"/>
                <a:cs typeface="Arial" panose="020B0604020202020204" pitchFamily="34" charset="0"/>
              </a:rPr>
              <a:t>Analysis</a:t>
            </a:r>
            <a:endParaRPr lang="en-IN" sz="3200" b="1" dirty="0">
              <a:solidFill>
                <a:schemeClr val="tx1">
                  <a:lumMod val="75000"/>
                  <a:lumOff val="25000"/>
                </a:schemeClr>
              </a:solidFill>
              <a:ea typeface="Cambria" panose="02040503050406030204" pitchFamily="18" charset="0"/>
              <a:cs typeface="Arial" panose="020B0604020202020204" pitchFamily="34" charset="0"/>
            </a:endParaRPr>
          </a:p>
        </p:txBody>
      </p:sp>
      <p:sp>
        <p:nvSpPr>
          <p:cNvPr id="2" name="Rectangle 1"/>
          <p:cNvSpPr/>
          <p:nvPr/>
        </p:nvSpPr>
        <p:spPr>
          <a:xfrm>
            <a:off x="7712363" y="1101775"/>
            <a:ext cx="4378037" cy="4247317"/>
          </a:xfrm>
          <a:prstGeom prst="rect">
            <a:avLst/>
          </a:prstGeom>
        </p:spPr>
        <p:txBody>
          <a:bodyPr wrap="square">
            <a:spAutoFit/>
          </a:bodyPr>
          <a:lstStyle/>
          <a:p>
            <a:pPr fontAlgn="base"/>
            <a:r>
              <a:rPr lang="en-US" sz="2800" dirty="0"/>
              <a:t>The sales transaction for two consecutive years 2017 and 2018 makes up this dataset. </a:t>
            </a:r>
            <a:r>
              <a:rPr lang="en-US" sz="2800" dirty="0" smtClean="0"/>
              <a:t>About 1 </a:t>
            </a:r>
            <a:r>
              <a:rPr lang="en-US" sz="2800" dirty="0"/>
              <a:t>million units were sold within this period, generating a total sale of $14.44 million with a total cost of $10.43 million and a profit of $4.01 million.</a:t>
            </a:r>
          </a:p>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125" y="1593274"/>
            <a:ext cx="2653780" cy="9744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31" y="3678910"/>
            <a:ext cx="2775992" cy="10977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5124" y="3678910"/>
            <a:ext cx="2653781" cy="1097779"/>
          </a:xfrm>
          <a:prstGeom prst="rect">
            <a:avLst/>
          </a:prstGeom>
        </p:spPr>
      </p:pic>
      <p:cxnSp>
        <p:nvCxnSpPr>
          <p:cNvPr id="12" name="Straight Connector 11"/>
          <p:cNvCxnSpPr/>
          <p:nvPr/>
        </p:nvCxnSpPr>
        <p:spPr>
          <a:xfrm>
            <a:off x="434109" y="895927"/>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10105" y="5491018"/>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5" name="Title 1"/>
          <p:cNvSpPr txBox="1">
            <a:spLocks/>
          </p:cNvSpPr>
          <p:nvPr/>
        </p:nvSpPr>
        <p:spPr>
          <a:xfrm>
            <a:off x="7818582" y="329300"/>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2800" b="1" dirty="0" smtClean="0">
                <a:solidFill>
                  <a:schemeClr val="tx1">
                    <a:lumMod val="75000"/>
                    <a:lumOff val="25000"/>
                  </a:schemeClr>
                </a:solidFill>
                <a:ea typeface="Cambria" panose="02040503050406030204" pitchFamily="18" charset="0"/>
                <a:cs typeface="Arial" panose="020B0604020202020204" pitchFamily="34" charset="0"/>
              </a:rPr>
              <a:t>Key Observation</a:t>
            </a:r>
            <a:endParaRPr lang="en-IN" sz="2800" b="1" dirty="0">
              <a:solidFill>
                <a:schemeClr val="tx1">
                  <a:lumMod val="75000"/>
                  <a:lumOff val="25000"/>
                </a:schemeClr>
              </a:solidFill>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357086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772399" y="1168400"/>
            <a:ext cx="4257964" cy="3814617"/>
          </a:xfrm>
        </p:spPr>
        <p:txBody>
          <a:bodyPr>
            <a:normAutofit/>
          </a:bodyPr>
          <a:lstStyle/>
          <a:p>
            <a:endParaRPr lang="en-US" sz="2400" dirty="0">
              <a:solidFill>
                <a:schemeClr val="tx1">
                  <a:lumMod val="85000"/>
                  <a:lumOff val="15000"/>
                </a:schemeClr>
              </a:solidFill>
            </a:endParaRPr>
          </a:p>
          <a:p>
            <a:endParaRPr lang="en-US" sz="2400" dirty="0" smtClean="0">
              <a:solidFill>
                <a:schemeClr val="tx1">
                  <a:lumMod val="85000"/>
                  <a:lumOff val="15000"/>
                </a:schemeClr>
              </a:solidFill>
            </a:endParaRPr>
          </a:p>
          <a:p>
            <a:endParaRPr lang="en-US" sz="2400" dirty="0">
              <a:solidFill>
                <a:schemeClr val="tx1">
                  <a:lumMod val="85000"/>
                  <a:lumOff val="15000"/>
                </a:schemeClr>
              </a:solidFill>
            </a:endParaRPr>
          </a:p>
        </p:txBody>
      </p:sp>
      <p:sp>
        <p:nvSpPr>
          <p:cNvPr id="6" name="Title 1"/>
          <p:cNvSpPr txBox="1">
            <a:spLocks/>
          </p:cNvSpPr>
          <p:nvPr/>
        </p:nvSpPr>
        <p:spPr>
          <a:xfrm>
            <a:off x="1995055" y="148408"/>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3200" b="1" dirty="0" smtClean="0">
                <a:solidFill>
                  <a:schemeClr val="tx1">
                    <a:lumMod val="75000"/>
                    <a:lumOff val="25000"/>
                  </a:schemeClr>
                </a:solidFill>
                <a:ea typeface="Cambria" panose="02040503050406030204" pitchFamily="18" charset="0"/>
                <a:cs typeface="Arial" panose="020B0604020202020204" pitchFamily="34" charset="0"/>
              </a:rPr>
              <a:t>Analysis</a:t>
            </a:r>
            <a:endParaRPr lang="en-IN" sz="3200" b="1" dirty="0">
              <a:solidFill>
                <a:schemeClr val="tx1">
                  <a:lumMod val="75000"/>
                  <a:lumOff val="25000"/>
                </a:schemeClr>
              </a:solidFill>
              <a:ea typeface="Cambria" panose="02040503050406030204" pitchFamily="18" charset="0"/>
              <a:cs typeface="Arial" panose="020B0604020202020204" pitchFamily="34" charset="0"/>
            </a:endParaRPr>
          </a:p>
        </p:txBody>
      </p:sp>
      <p:sp>
        <p:nvSpPr>
          <p:cNvPr id="2" name="Rectangle 1"/>
          <p:cNvSpPr/>
          <p:nvPr/>
        </p:nvSpPr>
        <p:spPr>
          <a:xfrm>
            <a:off x="7765472" y="1545120"/>
            <a:ext cx="4378037" cy="3231654"/>
          </a:xfrm>
          <a:prstGeom prst="rect">
            <a:avLst/>
          </a:prstGeom>
        </p:spPr>
        <p:txBody>
          <a:bodyPr wrap="square">
            <a:spAutoFit/>
          </a:bodyPr>
          <a:lstStyle/>
          <a:p>
            <a:pPr fontAlgn="base"/>
            <a:r>
              <a:rPr lang="en-US" sz="2800" dirty="0"/>
              <a:t>April is the month with the highest number of sales with $1.5 million and 112.7K units sold, the month with the lowest sales is October with $623.9K and 47.9K units sold</a:t>
            </a:r>
            <a:r>
              <a:rPr lang="en-US" dirty="0"/>
              <a:t>.</a:t>
            </a:r>
          </a:p>
          <a:p>
            <a:r>
              <a:rPr lang="en-US" dirty="0"/>
              <a:t/>
            </a:r>
            <a:br>
              <a:rPr lang="en-US" dirty="0"/>
            </a:br>
            <a:endParaRPr lang="en-IN" dirty="0"/>
          </a:p>
        </p:txBody>
      </p:sp>
      <p:cxnSp>
        <p:nvCxnSpPr>
          <p:cNvPr id="12" name="Straight Connector 11"/>
          <p:cNvCxnSpPr/>
          <p:nvPr/>
        </p:nvCxnSpPr>
        <p:spPr>
          <a:xfrm>
            <a:off x="434109" y="895927"/>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10105" y="5491018"/>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09" y="1375884"/>
            <a:ext cx="6908799" cy="3200734"/>
          </a:xfrm>
          <a:prstGeom prst="rect">
            <a:avLst/>
          </a:prstGeom>
        </p:spPr>
      </p:pic>
      <p:sp>
        <p:nvSpPr>
          <p:cNvPr id="14" name="Title 1"/>
          <p:cNvSpPr txBox="1">
            <a:spLocks/>
          </p:cNvSpPr>
          <p:nvPr/>
        </p:nvSpPr>
        <p:spPr>
          <a:xfrm>
            <a:off x="7818582" y="329300"/>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2800" b="1" dirty="0" smtClean="0">
                <a:solidFill>
                  <a:schemeClr val="tx1">
                    <a:lumMod val="75000"/>
                    <a:lumOff val="25000"/>
                  </a:schemeClr>
                </a:solidFill>
                <a:ea typeface="Cambria" panose="02040503050406030204" pitchFamily="18" charset="0"/>
                <a:cs typeface="Arial" panose="020B0604020202020204" pitchFamily="34" charset="0"/>
              </a:rPr>
              <a:t>Key Observation</a:t>
            </a:r>
            <a:endParaRPr lang="en-IN" sz="2800" b="1" dirty="0">
              <a:solidFill>
                <a:schemeClr val="tx1">
                  <a:lumMod val="75000"/>
                  <a:lumOff val="25000"/>
                </a:schemeClr>
              </a:solidFill>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438927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712363" y="762000"/>
            <a:ext cx="4257964" cy="3814617"/>
          </a:xfrm>
        </p:spPr>
        <p:txBody>
          <a:bodyPr>
            <a:normAutofit/>
          </a:bodyPr>
          <a:lstStyle/>
          <a:p>
            <a:endParaRPr lang="en-US" sz="2400" dirty="0">
              <a:solidFill>
                <a:schemeClr val="tx1">
                  <a:lumMod val="85000"/>
                  <a:lumOff val="15000"/>
                </a:schemeClr>
              </a:solidFill>
            </a:endParaRPr>
          </a:p>
          <a:p>
            <a:endParaRPr lang="en-US" sz="2400" dirty="0" smtClean="0">
              <a:solidFill>
                <a:schemeClr val="tx1">
                  <a:lumMod val="85000"/>
                  <a:lumOff val="15000"/>
                </a:schemeClr>
              </a:solidFill>
            </a:endParaRPr>
          </a:p>
          <a:p>
            <a:endParaRPr lang="en-US" sz="2400" dirty="0">
              <a:solidFill>
                <a:schemeClr val="tx1">
                  <a:lumMod val="85000"/>
                  <a:lumOff val="15000"/>
                </a:schemeClr>
              </a:solidFill>
            </a:endParaRPr>
          </a:p>
        </p:txBody>
      </p:sp>
      <p:sp>
        <p:nvSpPr>
          <p:cNvPr id="6" name="Title 1"/>
          <p:cNvSpPr txBox="1">
            <a:spLocks/>
          </p:cNvSpPr>
          <p:nvPr/>
        </p:nvSpPr>
        <p:spPr>
          <a:xfrm>
            <a:off x="1995055" y="148408"/>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3200" b="1" dirty="0" smtClean="0">
                <a:solidFill>
                  <a:schemeClr val="tx1">
                    <a:lumMod val="75000"/>
                    <a:lumOff val="25000"/>
                  </a:schemeClr>
                </a:solidFill>
                <a:ea typeface="Cambria" panose="02040503050406030204" pitchFamily="18" charset="0"/>
                <a:cs typeface="Arial" panose="020B0604020202020204" pitchFamily="34" charset="0"/>
              </a:rPr>
              <a:t>Analysis</a:t>
            </a:r>
            <a:endParaRPr lang="en-IN" sz="3200" b="1" dirty="0">
              <a:solidFill>
                <a:schemeClr val="tx1">
                  <a:lumMod val="75000"/>
                  <a:lumOff val="25000"/>
                </a:schemeClr>
              </a:solidFill>
              <a:ea typeface="Cambria" panose="02040503050406030204" pitchFamily="18" charset="0"/>
              <a:cs typeface="Arial" panose="020B0604020202020204" pitchFamily="34" charset="0"/>
            </a:endParaRPr>
          </a:p>
        </p:txBody>
      </p:sp>
      <p:sp>
        <p:nvSpPr>
          <p:cNvPr id="2" name="Rectangle 1"/>
          <p:cNvSpPr/>
          <p:nvPr/>
        </p:nvSpPr>
        <p:spPr>
          <a:xfrm>
            <a:off x="7712363" y="1101775"/>
            <a:ext cx="4378037" cy="4401205"/>
          </a:xfrm>
          <a:prstGeom prst="rect">
            <a:avLst/>
          </a:prstGeom>
        </p:spPr>
        <p:txBody>
          <a:bodyPr wrap="square">
            <a:spAutoFit/>
          </a:bodyPr>
          <a:lstStyle/>
          <a:p>
            <a:pPr fontAlgn="base"/>
            <a:r>
              <a:rPr lang="en-US" sz="2800" dirty="0"/>
              <a:t>Toys product category records the highest sales of $5.1 million from 267.2K units sold. The total cost of this product category is about 78.4% of the total sales. Electronics, Games, Sports &amp; Outdoors product categories all made &gt;</a:t>
            </a:r>
            <a:r>
              <a:rPr lang="en-US" sz="2800" dirty="0" smtClean="0"/>
              <a:t>$2.15 </a:t>
            </a:r>
            <a:r>
              <a:rPr lang="en-US" sz="2800" dirty="0"/>
              <a:t>million in </a:t>
            </a:r>
            <a:r>
              <a:rPr lang="en-US" sz="2800" dirty="0" smtClean="0"/>
              <a:t>sales.</a:t>
            </a:r>
            <a:endParaRPr lang="en-IN" sz="2800" dirty="0"/>
          </a:p>
        </p:txBody>
      </p:sp>
      <p:cxnSp>
        <p:nvCxnSpPr>
          <p:cNvPr id="12" name="Straight Connector 11"/>
          <p:cNvCxnSpPr/>
          <p:nvPr/>
        </p:nvCxnSpPr>
        <p:spPr>
          <a:xfrm>
            <a:off x="434109" y="895927"/>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47051" y="6285346"/>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4" name="Title 1"/>
          <p:cNvSpPr txBox="1">
            <a:spLocks/>
          </p:cNvSpPr>
          <p:nvPr/>
        </p:nvSpPr>
        <p:spPr>
          <a:xfrm>
            <a:off x="7818582" y="329300"/>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2800" b="1" dirty="0" smtClean="0">
                <a:solidFill>
                  <a:schemeClr val="tx1">
                    <a:lumMod val="75000"/>
                    <a:lumOff val="25000"/>
                  </a:schemeClr>
                </a:solidFill>
                <a:ea typeface="Cambria" panose="02040503050406030204" pitchFamily="18" charset="0"/>
                <a:cs typeface="Arial" panose="020B0604020202020204" pitchFamily="34" charset="0"/>
              </a:rPr>
              <a:t>Key Observation</a:t>
            </a:r>
            <a:endParaRPr lang="en-IN" sz="2800" b="1" dirty="0">
              <a:solidFill>
                <a:schemeClr val="tx1">
                  <a:lumMod val="75000"/>
                  <a:lumOff val="25000"/>
                </a:schemeClr>
              </a:solidFill>
              <a:ea typeface="Cambria" panose="02040503050406030204" pitchFamily="18"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09" y="1101775"/>
            <a:ext cx="2817091" cy="215299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7" y="3583067"/>
            <a:ext cx="2865583" cy="22344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2505" y="1080011"/>
            <a:ext cx="2817092" cy="21747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4070" y="3583067"/>
            <a:ext cx="2775528" cy="2234420"/>
          </a:xfrm>
          <a:prstGeom prst="rect">
            <a:avLst/>
          </a:prstGeom>
        </p:spPr>
      </p:pic>
      <p:cxnSp>
        <p:nvCxnSpPr>
          <p:cNvPr id="11" name="Straight Connector 10"/>
          <p:cNvCxnSpPr/>
          <p:nvPr/>
        </p:nvCxnSpPr>
        <p:spPr>
          <a:xfrm>
            <a:off x="3801451" y="1343893"/>
            <a:ext cx="14542" cy="429081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31476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712363" y="762000"/>
            <a:ext cx="4257964" cy="3814617"/>
          </a:xfrm>
        </p:spPr>
        <p:txBody>
          <a:bodyPr>
            <a:normAutofit/>
          </a:bodyPr>
          <a:lstStyle/>
          <a:p>
            <a:endParaRPr lang="en-US" sz="2400" dirty="0">
              <a:solidFill>
                <a:schemeClr val="tx1">
                  <a:lumMod val="85000"/>
                  <a:lumOff val="15000"/>
                </a:schemeClr>
              </a:solidFill>
            </a:endParaRPr>
          </a:p>
          <a:p>
            <a:endParaRPr lang="en-US" sz="2400" dirty="0" smtClean="0">
              <a:solidFill>
                <a:schemeClr val="tx1">
                  <a:lumMod val="85000"/>
                  <a:lumOff val="15000"/>
                </a:schemeClr>
              </a:solidFill>
            </a:endParaRPr>
          </a:p>
          <a:p>
            <a:endParaRPr lang="en-US" sz="2400" dirty="0">
              <a:solidFill>
                <a:schemeClr val="tx1">
                  <a:lumMod val="85000"/>
                  <a:lumOff val="15000"/>
                </a:schemeClr>
              </a:solidFill>
            </a:endParaRPr>
          </a:p>
        </p:txBody>
      </p:sp>
      <p:sp>
        <p:nvSpPr>
          <p:cNvPr id="6" name="Title 1"/>
          <p:cNvSpPr txBox="1">
            <a:spLocks/>
          </p:cNvSpPr>
          <p:nvPr/>
        </p:nvSpPr>
        <p:spPr>
          <a:xfrm>
            <a:off x="1995055" y="148408"/>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3200" b="1" dirty="0" smtClean="0">
                <a:solidFill>
                  <a:schemeClr val="tx1">
                    <a:lumMod val="75000"/>
                    <a:lumOff val="25000"/>
                  </a:schemeClr>
                </a:solidFill>
                <a:ea typeface="Cambria" panose="02040503050406030204" pitchFamily="18" charset="0"/>
                <a:cs typeface="Arial" panose="020B0604020202020204" pitchFamily="34" charset="0"/>
              </a:rPr>
              <a:t>Analysis</a:t>
            </a:r>
            <a:endParaRPr lang="en-IN" sz="3200" b="1" dirty="0">
              <a:solidFill>
                <a:schemeClr val="tx1">
                  <a:lumMod val="75000"/>
                  <a:lumOff val="25000"/>
                </a:schemeClr>
              </a:solidFill>
              <a:ea typeface="Cambria" panose="02040503050406030204" pitchFamily="18" charset="0"/>
              <a:cs typeface="Arial" panose="020B0604020202020204" pitchFamily="34" charset="0"/>
            </a:endParaRPr>
          </a:p>
        </p:txBody>
      </p:sp>
      <p:sp>
        <p:nvSpPr>
          <p:cNvPr id="2" name="Rectangle 1"/>
          <p:cNvSpPr/>
          <p:nvPr/>
        </p:nvSpPr>
        <p:spPr>
          <a:xfrm>
            <a:off x="7753927" y="961148"/>
            <a:ext cx="4378037" cy="4832092"/>
          </a:xfrm>
          <a:prstGeom prst="rect">
            <a:avLst/>
          </a:prstGeom>
        </p:spPr>
        <p:txBody>
          <a:bodyPr wrap="square">
            <a:spAutoFit/>
          </a:bodyPr>
          <a:lstStyle/>
          <a:p>
            <a:pPr fontAlgn="base"/>
            <a:r>
              <a:rPr lang="en-US" sz="2800" dirty="0"/>
              <a:t>In this </a:t>
            </a:r>
            <a:r>
              <a:rPr lang="en-US" sz="2800" dirty="0" smtClean="0"/>
              <a:t>period Ciudad </a:t>
            </a:r>
            <a:r>
              <a:rPr lang="en-US" sz="2800" dirty="0"/>
              <a:t>de Mexico 1 is the store with the highest sales of $</a:t>
            </a:r>
            <a:r>
              <a:rPr lang="en-US" sz="2800" dirty="0" smtClean="0"/>
              <a:t>465.56K</a:t>
            </a:r>
            <a:r>
              <a:rPr lang="en-US" sz="2800" dirty="0"/>
              <a:t>, the total cost of $322.3K and profit of $1111.3K from the sales of 33.5K units. Airport location has the lowest total sales with $1.3 million, contributing 9% to the total sales from 3 stores. </a:t>
            </a:r>
            <a:endParaRPr lang="en-IN" sz="2800" dirty="0"/>
          </a:p>
        </p:txBody>
      </p:sp>
      <p:cxnSp>
        <p:nvCxnSpPr>
          <p:cNvPr id="12" name="Straight Connector 11"/>
          <p:cNvCxnSpPr/>
          <p:nvPr/>
        </p:nvCxnSpPr>
        <p:spPr>
          <a:xfrm>
            <a:off x="434109" y="895927"/>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47051" y="6285346"/>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4" name="Title 1"/>
          <p:cNvSpPr txBox="1">
            <a:spLocks/>
          </p:cNvSpPr>
          <p:nvPr/>
        </p:nvSpPr>
        <p:spPr>
          <a:xfrm>
            <a:off x="7818582" y="329300"/>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2800" b="1" dirty="0" smtClean="0">
                <a:solidFill>
                  <a:schemeClr val="tx1">
                    <a:lumMod val="75000"/>
                    <a:lumOff val="25000"/>
                  </a:schemeClr>
                </a:solidFill>
                <a:ea typeface="Cambria" panose="02040503050406030204" pitchFamily="18" charset="0"/>
                <a:cs typeface="Arial" panose="020B0604020202020204" pitchFamily="34" charset="0"/>
              </a:rPr>
              <a:t>Key Observation</a:t>
            </a:r>
            <a:endParaRPr lang="en-IN" sz="2800" b="1" dirty="0">
              <a:solidFill>
                <a:schemeClr val="tx1">
                  <a:lumMod val="75000"/>
                  <a:lumOff val="25000"/>
                </a:schemeClr>
              </a:solidFill>
              <a:ea typeface="Cambria" panose="02040503050406030204" pitchFamily="18"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54" y="1323227"/>
            <a:ext cx="3487237" cy="38583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603" y="1323227"/>
            <a:ext cx="3413306" cy="3858373"/>
          </a:xfrm>
          <a:prstGeom prst="rect">
            <a:avLst/>
          </a:prstGeom>
        </p:spPr>
      </p:pic>
    </p:spTree>
    <p:extLst>
      <p:ext uri="{BB962C8B-B14F-4D97-AF65-F5344CB8AC3E}">
        <p14:creationId xmlns:p14="http://schemas.microsoft.com/office/powerpoint/2010/main" val="667899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712363" y="762000"/>
            <a:ext cx="4257964" cy="3814617"/>
          </a:xfrm>
        </p:spPr>
        <p:txBody>
          <a:bodyPr>
            <a:normAutofit/>
          </a:bodyPr>
          <a:lstStyle/>
          <a:p>
            <a:endParaRPr lang="en-US" sz="2400" dirty="0">
              <a:solidFill>
                <a:schemeClr val="tx1">
                  <a:lumMod val="85000"/>
                  <a:lumOff val="15000"/>
                </a:schemeClr>
              </a:solidFill>
            </a:endParaRPr>
          </a:p>
          <a:p>
            <a:endParaRPr lang="en-US" sz="2400" dirty="0" smtClean="0">
              <a:solidFill>
                <a:schemeClr val="tx1">
                  <a:lumMod val="85000"/>
                  <a:lumOff val="15000"/>
                </a:schemeClr>
              </a:solidFill>
            </a:endParaRPr>
          </a:p>
          <a:p>
            <a:endParaRPr lang="en-US" sz="2400" dirty="0">
              <a:solidFill>
                <a:schemeClr val="tx1">
                  <a:lumMod val="85000"/>
                  <a:lumOff val="15000"/>
                </a:schemeClr>
              </a:solidFill>
            </a:endParaRPr>
          </a:p>
        </p:txBody>
      </p:sp>
      <p:sp>
        <p:nvSpPr>
          <p:cNvPr id="6" name="Title 1"/>
          <p:cNvSpPr txBox="1">
            <a:spLocks/>
          </p:cNvSpPr>
          <p:nvPr/>
        </p:nvSpPr>
        <p:spPr>
          <a:xfrm>
            <a:off x="1362365" y="203650"/>
            <a:ext cx="5121564" cy="637036"/>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3200" b="1" dirty="0" smtClean="0">
                <a:solidFill>
                  <a:schemeClr val="tx1">
                    <a:lumMod val="75000"/>
                    <a:lumOff val="25000"/>
                  </a:schemeClr>
                </a:solidFill>
                <a:ea typeface="Cambria" panose="02040503050406030204" pitchFamily="18" charset="0"/>
                <a:cs typeface="Arial" panose="020B0604020202020204" pitchFamily="34" charset="0"/>
              </a:rPr>
              <a:t>Sales Analysis- Final Dashboard</a:t>
            </a:r>
            <a:endParaRPr lang="en-IN" sz="3200" b="1" dirty="0">
              <a:solidFill>
                <a:schemeClr val="tx1">
                  <a:lumMod val="75000"/>
                  <a:lumOff val="25000"/>
                </a:schemeClr>
              </a:solidFill>
              <a:ea typeface="Cambria" panose="02040503050406030204" pitchFamily="18" charset="0"/>
              <a:cs typeface="Arial" panose="020B0604020202020204" pitchFamily="34" charset="0"/>
            </a:endParaRPr>
          </a:p>
        </p:txBody>
      </p:sp>
      <p:sp>
        <p:nvSpPr>
          <p:cNvPr id="2" name="Rectangle 1"/>
          <p:cNvSpPr/>
          <p:nvPr/>
        </p:nvSpPr>
        <p:spPr>
          <a:xfrm>
            <a:off x="7753927" y="961148"/>
            <a:ext cx="4378037" cy="5139869"/>
          </a:xfrm>
          <a:prstGeom prst="rect">
            <a:avLst/>
          </a:prstGeom>
        </p:spPr>
        <p:txBody>
          <a:bodyPr wrap="square">
            <a:spAutoFit/>
          </a:bodyPr>
          <a:lstStyle/>
          <a:p>
            <a:pPr fontAlgn="base"/>
            <a:r>
              <a:rPr lang="en-US" sz="2000" dirty="0"/>
              <a:t>There was a drastic reduction in sales from October. October and November had the lowest sales with sales rising gradually in December. An investigation should be done to know the reason(s) for the poor sales for the last 3 months of the year.</a:t>
            </a:r>
          </a:p>
          <a:p>
            <a:pPr fontAlgn="base"/>
            <a:r>
              <a:rPr lang="en-US" sz="2000" dirty="0"/>
              <a:t>Toys, Arts &amp; Crafts, Sports &amp; Outdoors have a significant amount of cost associated with sales; cost reduction strategies should be in place for this category. Electronics generated a good amount of profit despite selling the lowest units, awareness should be raised to improve sales</a:t>
            </a:r>
            <a:r>
              <a:rPr lang="en-US" dirty="0"/>
              <a:t>.</a:t>
            </a:r>
          </a:p>
          <a:p>
            <a:pPr fontAlgn="base"/>
            <a:r>
              <a:rPr lang="en-US" sz="2800" dirty="0" smtClean="0"/>
              <a:t> </a:t>
            </a:r>
            <a:endParaRPr lang="en-IN" sz="2800" dirty="0"/>
          </a:p>
        </p:txBody>
      </p:sp>
      <p:cxnSp>
        <p:nvCxnSpPr>
          <p:cNvPr id="12" name="Straight Connector 11"/>
          <p:cNvCxnSpPr/>
          <p:nvPr/>
        </p:nvCxnSpPr>
        <p:spPr>
          <a:xfrm>
            <a:off x="434109" y="895927"/>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47051" y="6285346"/>
            <a:ext cx="69088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4" name="Title 1"/>
          <p:cNvSpPr txBox="1">
            <a:spLocks/>
          </p:cNvSpPr>
          <p:nvPr/>
        </p:nvSpPr>
        <p:spPr>
          <a:xfrm>
            <a:off x="7818582" y="329300"/>
            <a:ext cx="4271818" cy="538018"/>
          </a:xfrm>
          <a:prstGeom prst="rect">
            <a:avLst/>
          </a:prstGeom>
          <a:ln>
            <a:noFill/>
          </a:ln>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gn="ctr"/>
            <a:r>
              <a:rPr lang="en-US" sz="2800" b="1" dirty="0" smtClean="0">
                <a:solidFill>
                  <a:schemeClr val="tx1">
                    <a:lumMod val="75000"/>
                    <a:lumOff val="25000"/>
                  </a:schemeClr>
                </a:solidFill>
                <a:ea typeface="Cambria" panose="02040503050406030204" pitchFamily="18" charset="0"/>
                <a:cs typeface="Arial" panose="020B0604020202020204" pitchFamily="34" charset="0"/>
              </a:rPr>
              <a:t>Recommendations</a:t>
            </a:r>
            <a:endParaRPr lang="en-IN" sz="2800" b="1" dirty="0">
              <a:solidFill>
                <a:schemeClr val="tx1">
                  <a:lumMod val="75000"/>
                  <a:lumOff val="25000"/>
                </a:schemeClr>
              </a:solidFill>
              <a:ea typeface="Cambria" panose="02040503050406030204" pitchFamily="18" charset="0"/>
              <a:cs typeface="Arial" panose="020B0604020202020204" pitchFamily="34" charset="0"/>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311" y="1006411"/>
            <a:ext cx="4867562" cy="5168452"/>
          </a:xfrm>
          <a:prstGeom prst="rect">
            <a:avLst/>
          </a:prstGeom>
        </p:spPr>
      </p:pic>
    </p:spTree>
    <p:extLst>
      <p:ext uri="{BB962C8B-B14F-4D97-AF65-F5344CB8AC3E}">
        <p14:creationId xmlns:p14="http://schemas.microsoft.com/office/powerpoint/2010/main" val="3980290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507345" y="2687781"/>
            <a:ext cx="6844145" cy="769441"/>
          </a:xfrm>
          <a:prstGeom prst="rect">
            <a:avLst/>
          </a:prstGeom>
          <a:noFill/>
        </p:spPr>
        <p:txBody>
          <a:bodyPr wrap="square" rtlCol="0">
            <a:spAutoFit/>
          </a:bodyPr>
          <a:lstStyle/>
          <a:p>
            <a:r>
              <a:rPr lang="en-US" sz="4400" b="1" dirty="0" smtClean="0"/>
              <a:t>Thank You</a:t>
            </a:r>
            <a:endParaRPr lang="en-IN" sz="4400" b="1" dirty="0"/>
          </a:p>
        </p:txBody>
      </p:sp>
    </p:spTree>
    <p:extLst>
      <p:ext uri="{BB962C8B-B14F-4D97-AF65-F5344CB8AC3E}">
        <p14:creationId xmlns:p14="http://schemas.microsoft.com/office/powerpoint/2010/main" val="4529928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301</TotalTime>
  <Words>340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 Light</vt:lpstr>
      <vt:lpstr>Cambria</vt:lpstr>
      <vt:lpstr>Metropolitan</vt:lpstr>
      <vt:lpstr>Maven Sales Toy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Harry Potter Movie Analysis</dc:title>
  <dc:creator>Hp</dc:creator>
  <cp:lastModifiedBy>Hp</cp:lastModifiedBy>
  <cp:revision>23</cp:revision>
  <dcterms:created xsi:type="dcterms:W3CDTF">2022-01-31T07:32:56Z</dcterms:created>
  <dcterms:modified xsi:type="dcterms:W3CDTF">2022-04-13T08:48:35Z</dcterms:modified>
</cp:coreProperties>
</file>