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Barlow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Barlow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arlowLight-bold.fntdata"/><Relationship Id="rId6" Type="http://schemas.openxmlformats.org/officeDocument/2006/relationships/slide" Target="slides/slide1.xml"/><Relationship Id="rId18" Type="http://schemas.openxmlformats.org/officeDocument/2006/relationships/font" Target="fonts/Barlow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ea7aef5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ea7aef5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ea7aef50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ea7aef50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ea7aef50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ea7aef50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e9c3487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e9c3487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c453e42e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c453e42e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e9c34877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e9c34877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e9c3487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e9c3487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ea7aef5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ea7aef5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ea7aef5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ea7aef5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ea7aef5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ea7aef5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ea7aef5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ea7aef5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 column 1">
  <p:cSld name="CUSTOM_1_1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270000" y="270000"/>
            <a:ext cx="7178400" cy="53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159" l="0" r="0" t="159"/>
          <a:stretch/>
        </p:blipFill>
        <p:spPr>
          <a:xfrm>
            <a:off x="8190000" y="270000"/>
            <a:ext cx="690600" cy="337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4"/>
          <p:cNvCxnSpPr/>
          <p:nvPr/>
        </p:nvCxnSpPr>
        <p:spPr>
          <a:xfrm>
            <a:off x="300739" y="990100"/>
            <a:ext cx="8569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0" name="Google Shape;60;p14"/>
          <p:cNvSpPr txBox="1"/>
          <p:nvPr/>
        </p:nvSpPr>
        <p:spPr>
          <a:xfrm>
            <a:off x="270000" y="4873500"/>
            <a:ext cx="3087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999999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270003" y="4777115"/>
            <a:ext cx="360000" cy="2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buNone/>
              <a:defRPr sz="700">
                <a:solidFill>
                  <a:schemeClr val="lt2"/>
                </a:solidFill>
              </a:defRPr>
            </a:lvl1pPr>
            <a:lvl2pPr lvl="1" rtl="0" algn="l">
              <a:buNone/>
              <a:defRPr sz="700">
                <a:solidFill>
                  <a:schemeClr val="lt2"/>
                </a:solidFill>
              </a:defRPr>
            </a:lvl2pPr>
            <a:lvl3pPr lvl="2" rtl="0" algn="l">
              <a:buNone/>
              <a:defRPr sz="700">
                <a:solidFill>
                  <a:schemeClr val="lt2"/>
                </a:solidFill>
              </a:defRPr>
            </a:lvl3pPr>
            <a:lvl4pPr lvl="3" rtl="0" algn="l">
              <a:buNone/>
              <a:defRPr sz="700">
                <a:solidFill>
                  <a:schemeClr val="lt2"/>
                </a:solidFill>
              </a:defRPr>
            </a:lvl4pPr>
            <a:lvl5pPr lvl="4" rtl="0" algn="l">
              <a:buNone/>
              <a:defRPr sz="700">
                <a:solidFill>
                  <a:schemeClr val="lt2"/>
                </a:solidFill>
              </a:defRPr>
            </a:lvl5pPr>
            <a:lvl6pPr lvl="5" rtl="0" algn="l">
              <a:buNone/>
              <a:defRPr sz="700">
                <a:solidFill>
                  <a:schemeClr val="lt2"/>
                </a:solidFill>
              </a:defRPr>
            </a:lvl6pPr>
            <a:lvl7pPr lvl="6" rtl="0" algn="l">
              <a:buNone/>
              <a:defRPr sz="700">
                <a:solidFill>
                  <a:schemeClr val="lt2"/>
                </a:solidFill>
              </a:defRPr>
            </a:lvl7pPr>
            <a:lvl8pPr lvl="7" rtl="0" algn="l">
              <a:buNone/>
              <a:defRPr sz="700">
                <a:solidFill>
                  <a:schemeClr val="lt2"/>
                </a:solidFill>
              </a:defRPr>
            </a:lvl8pPr>
            <a:lvl9pPr lvl="8" rtl="0" algn="l">
              <a:buNone/>
              <a:defRPr sz="700">
                <a:solidFill>
                  <a:schemeClr val="l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  <p15:guide id="2" pos="624">
          <p15:clr>
            <a:srgbClr val="FA7B17"/>
          </p15:clr>
        </p15:guide>
        <p15:guide id="3" pos="850">
          <p15:clr>
            <a:srgbClr val="FA7B17"/>
          </p15:clr>
        </p15:guide>
        <p15:guide id="4" pos="1077">
          <p15:clr>
            <a:srgbClr val="FA7B17"/>
          </p15:clr>
        </p15:guide>
        <p15:guide id="5" pos="1304">
          <p15:clr>
            <a:srgbClr val="FA7B17"/>
          </p15:clr>
        </p15:guide>
        <p15:guide id="6" pos="1531">
          <p15:clr>
            <a:srgbClr val="FA7B17"/>
          </p15:clr>
        </p15:guide>
        <p15:guide id="7" pos="1757">
          <p15:clr>
            <a:srgbClr val="FA7B17"/>
          </p15:clr>
        </p15:guide>
        <p15:guide id="8" pos="1984">
          <p15:clr>
            <a:srgbClr val="FA7B17"/>
          </p15:clr>
        </p15:guide>
        <p15:guide id="9" pos="2211">
          <p15:clr>
            <a:srgbClr val="FA7B17"/>
          </p15:clr>
        </p15:guide>
        <p15:guide id="10" pos="2438">
          <p15:clr>
            <a:srgbClr val="FA7B17"/>
          </p15:clr>
        </p15:guide>
        <p15:guide id="11" pos="2665">
          <p15:clr>
            <a:srgbClr val="FA7B17"/>
          </p15:clr>
        </p15:guide>
        <p15:guide id="12" pos="2891">
          <p15:clr>
            <a:srgbClr val="FA7B17"/>
          </p15:clr>
        </p15:guide>
        <p15:guide id="13" pos="3118">
          <p15:clr>
            <a:srgbClr val="FA7B17"/>
          </p15:clr>
        </p15:guide>
        <p15:guide id="14" pos="3345">
          <p15:clr>
            <a:srgbClr val="FA7B17"/>
          </p15:clr>
        </p15:guide>
        <p15:guide id="15" pos="3572">
          <p15:clr>
            <a:srgbClr val="FA7B17"/>
          </p15:clr>
        </p15:guide>
        <p15:guide id="16" pos="3798">
          <p15:clr>
            <a:srgbClr val="FA7B17"/>
          </p15:clr>
        </p15:guide>
        <p15:guide id="17" pos="4025">
          <p15:clr>
            <a:srgbClr val="FA7B17"/>
          </p15:clr>
        </p15:guide>
        <p15:guide id="18" pos="4252">
          <p15:clr>
            <a:srgbClr val="FA7B17"/>
          </p15:clr>
        </p15:guide>
        <p15:guide id="19" pos="4479">
          <p15:clr>
            <a:srgbClr val="FA7B17"/>
          </p15:clr>
        </p15:guide>
        <p15:guide id="20" pos="4706">
          <p15:clr>
            <a:srgbClr val="FA7B17"/>
          </p15:clr>
        </p15:guide>
        <p15:guide id="21" pos="4932">
          <p15:clr>
            <a:srgbClr val="FA7B17"/>
          </p15:clr>
        </p15:guide>
        <p15:guide id="22" pos="5159">
          <p15:clr>
            <a:srgbClr val="FA7B17"/>
          </p15:clr>
        </p15:guide>
        <p15:guide id="23" pos="538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 amt="15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" name="Google Shape;67;p15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749049" y="1236075"/>
            <a:ext cx="1373545" cy="3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312575" y="4096463"/>
            <a:ext cx="201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accent3"/>
                </a:solidFill>
              </a:rPr>
              <a:t>Pavan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929175" y="1236075"/>
            <a:ext cx="79161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0434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292929"/>
                </a:solidFill>
                <a:highlight>
                  <a:srgbClr val="FFFFFF"/>
                </a:highlight>
              </a:rPr>
              <a:t>SQL Exploratory Data Analysis :</a:t>
            </a:r>
            <a:endParaRPr b="1" sz="30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434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292929"/>
                </a:solidFill>
                <a:highlight>
                  <a:srgbClr val="FFFFFF"/>
                </a:highlight>
              </a:rPr>
              <a:t>					</a:t>
            </a:r>
            <a:r>
              <a:rPr b="1" lang="en-GB" sz="3200">
                <a:solidFill>
                  <a:srgbClr val="292929"/>
                </a:solidFill>
                <a:highlight>
                  <a:schemeClr val="lt1"/>
                </a:highlight>
              </a:rPr>
              <a:t>Grocery Dataset</a:t>
            </a:r>
            <a:endParaRPr b="1" sz="32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4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4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292929"/>
                </a:solidFill>
                <a:highlight>
                  <a:srgbClr val="FFFFFF"/>
                </a:highlight>
              </a:rPr>
              <a:t>Adding Sales Revenue Information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1401975" y="1179750"/>
            <a:ext cx="4892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Alter Table grocery_table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add price DECIMAL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update grocery_table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set price = random() from generate_series(1,38765)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25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5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92929"/>
                </a:solidFill>
                <a:highlight>
                  <a:srgbClr val="FFFFFF"/>
                </a:highlight>
              </a:rPr>
              <a:t>JOIN The Two Tables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25" y="988600"/>
            <a:ext cx="5362924" cy="349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6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6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292929"/>
                </a:solidFill>
                <a:highlight>
                  <a:srgbClr val="FFFFFF"/>
                </a:highlight>
              </a:rPr>
              <a:t>CTE</a:t>
            </a:r>
            <a:endParaRPr b="1" sz="21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550" y="812300"/>
            <a:ext cx="5016107" cy="34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607000" y="1566863"/>
            <a:ext cx="76119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GB" sz="1800">
                <a:solidFill>
                  <a:srgbClr val="292929"/>
                </a:solidFill>
                <a:highlight>
                  <a:srgbClr val="FFFFFF"/>
                </a:highlight>
              </a:rPr>
              <a:t>For this project I used PostgreSQL server.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GB" sz="1800">
                <a:solidFill>
                  <a:srgbClr val="292929"/>
                </a:solidFill>
                <a:highlight>
                  <a:srgbClr val="FFFFFF"/>
                </a:highlight>
              </a:rPr>
              <a:t>First we want to import our dataset into Postgresql . I left all the fields as they originally were in order to show you some things you can do to edit your dataset in console.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GB" sz="1800">
                <a:solidFill>
                  <a:srgbClr val="292929"/>
                </a:solidFill>
                <a:highlight>
                  <a:srgbClr val="FFFFFF"/>
                </a:highlight>
              </a:rPr>
              <a:t>Now we’re all set to import our data set.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cxnSp>
        <p:nvCxnSpPr>
          <p:cNvPr id="75" name="Google Shape;75;p16"/>
          <p:cNvCxnSpPr/>
          <p:nvPr/>
        </p:nvCxnSpPr>
        <p:spPr>
          <a:xfrm flipH="1" rot="10800000">
            <a:off x="276000" y="32162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795225" y="656238"/>
            <a:ext cx="51351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Overview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Preview the dataset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727500" y="1093400"/>
            <a:ext cx="3844500" cy="266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You will see that all of our data is there. And we have the right number of rows, and the right number of columns. All good there.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84" name="Google Shape;84;p17"/>
          <p:cNvCxnSpPr/>
          <p:nvPr/>
        </p:nvCxnSpPr>
        <p:spPr>
          <a:xfrm flipH="1">
            <a:off x="4881300" y="1125150"/>
            <a:ext cx="8400" cy="3350100"/>
          </a:xfrm>
          <a:prstGeom prst="straightConnector1">
            <a:avLst/>
          </a:prstGeom>
          <a:noFill/>
          <a:ln cap="flat" cmpd="sng" w="9525">
            <a:solidFill>
              <a:srgbClr val="783F04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81000"/>
              </a:srgbClr>
            </a:outerShdw>
          </a:effectLst>
        </p:spPr>
      </p:cxn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525" y="1052050"/>
            <a:ext cx="2493450" cy="34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8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Check For Null Values &amp; Renaming necessary column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628825" y="1208775"/>
            <a:ext cx="39495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200">
                <a:solidFill>
                  <a:srgbClr val="292929"/>
                </a:solidFill>
                <a:highlight>
                  <a:srgbClr val="FFFFFF"/>
                </a:highlight>
              </a:rPr>
              <a:t>Check for Null values in Column 1. This did not return anything. Let’s do the same for the other 2 columns. No results again.</a:t>
            </a:r>
            <a:endParaRPr sz="72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8"/>
          <p:cNvCxnSpPr/>
          <p:nvPr/>
        </p:nvCxnSpPr>
        <p:spPr>
          <a:xfrm flipH="1">
            <a:off x="4881300" y="1125150"/>
            <a:ext cx="8400" cy="3350100"/>
          </a:xfrm>
          <a:prstGeom prst="straightConnector1">
            <a:avLst/>
          </a:prstGeom>
          <a:noFill/>
          <a:ln cap="flat" cmpd="sng" w="9525">
            <a:solidFill>
              <a:srgbClr val="783F04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81000"/>
              </a:srgbClr>
            </a:outerShdw>
          </a:effectLst>
        </p:spPr>
      </p:cxn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200" y="1289725"/>
            <a:ext cx="3949500" cy="291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9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92929"/>
                </a:solidFill>
                <a:highlight>
                  <a:srgbClr val="FFFFFF"/>
                </a:highlight>
              </a:rPr>
              <a:t>Analysis</a:t>
            </a:r>
            <a:endParaRPr sz="3100">
              <a:solidFill>
                <a:schemeClr val="dk1"/>
              </a:solidFill>
            </a:endParaRPr>
          </a:p>
        </p:txBody>
      </p:sp>
      <p:cxnSp>
        <p:nvCxnSpPr>
          <p:cNvPr id="103" name="Google Shape;103;p19"/>
          <p:cNvCxnSpPr/>
          <p:nvPr/>
        </p:nvCxnSpPr>
        <p:spPr>
          <a:xfrm flipH="1">
            <a:off x="4744950" y="1093400"/>
            <a:ext cx="8400" cy="3350100"/>
          </a:xfrm>
          <a:prstGeom prst="straightConnector1">
            <a:avLst/>
          </a:prstGeom>
          <a:noFill/>
          <a:ln cap="flat" cmpd="sng" w="9525">
            <a:solidFill>
              <a:srgbClr val="783F04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81000"/>
              </a:srgbClr>
            </a:outerShdw>
          </a:effectLst>
        </p:spPr>
      </p:cxnSp>
      <p:sp>
        <p:nvSpPr>
          <p:cNvPr id="104" name="Google Shape;104;p19"/>
          <p:cNvSpPr txBox="1"/>
          <p:nvPr/>
        </p:nvSpPr>
        <p:spPr>
          <a:xfrm>
            <a:off x="793225" y="1239400"/>
            <a:ext cx="3842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Number of Records: 38,765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Unique Customers: 3898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Unique Items: 167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Date Begins: 2014–01–01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Date Ends: 2015–12–30</a:t>
            </a:r>
            <a:endParaRPr sz="18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375" y="1125150"/>
            <a:ext cx="3976324" cy="283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0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0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92929"/>
                </a:solidFill>
                <a:highlight>
                  <a:srgbClr val="FFFFFF"/>
                </a:highlight>
              </a:rPr>
              <a:t>Most Popular Items Sold?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675" y="988600"/>
            <a:ext cx="4897876" cy="37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21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1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92929"/>
                </a:solidFill>
                <a:highlight>
                  <a:srgbClr val="FFFFFF"/>
                </a:highlight>
              </a:rPr>
              <a:t>extracting the year, month, day, and day of the week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96" y="987250"/>
            <a:ext cx="3810201" cy="34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650" y="1102500"/>
            <a:ext cx="4413350" cy="291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1"/>
          <p:cNvCxnSpPr/>
          <p:nvPr/>
        </p:nvCxnSpPr>
        <p:spPr>
          <a:xfrm flipH="1">
            <a:off x="4348325" y="987238"/>
            <a:ext cx="8400" cy="3350100"/>
          </a:xfrm>
          <a:prstGeom prst="straightConnector1">
            <a:avLst/>
          </a:prstGeom>
          <a:noFill/>
          <a:ln cap="flat" cmpd="sng" w="9525">
            <a:solidFill>
              <a:srgbClr val="783F04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81000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22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2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92929"/>
                </a:solidFill>
                <a:highlight>
                  <a:srgbClr val="FFFFFF"/>
                </a:highlight>
              </a:rPr>
              <a:t>Most Popular Products by Year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450" y="1041850"/>
            <a:ext cx="4359000" cy="34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23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3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92929"/>
                </a:solidFill>
                <a:highlight>
                  <a:srgbClr val="FFFFFF"/>
                </a:highlight>
              </a:rPr>
              <a:t>Sales Volume By Month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450" y="930300"/>
            <a:ext cx="4521532" cy="34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