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74" r:id="rId8"/>
    <p:sldId id="275" r:id="rId9"/>
    <p:sldId id="262" r:id="rId10"/>
    <p:sldId id="277" r:id="rId11"/>
    <p:sldId id="276"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embeddedFontLs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4EB2B-413A-4824-99CC-590F71BDEFA7}" v="5" dt="2025-04-01T16:35:19.331"/>
  </p1510:revLst>
</p1510:revInfo>
</file>

<file path=ppt/tableStyles.xml><?xml version="1.0" encoding="utf-8"?>
<a:tblStyleLst xmlns:a="http://schemas.openxmlformats.org/drawingml/2006/main" def="{9A4E90FD-86CC-456B-9989-16D37227E692}">
  <a:tblStyle styleId="{9A4E90FD-86CC-456B-9989-16D37227E6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ECA44E-5ACA-4B8F-8D8C-54FE660B6F35}"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91" name="Google Shape;91;p1:notes"/>
          <p:cNvSpPr>
            <a:spLocks noGrp="1" noRot="1" noChangeAspect="1"/>
          </p:cNvSpPr>
          <p:nvPr>
            <p:ph type="sldImg" idx="2"/>
          </p:nvPr>
        </p:nvSpPr>
        <p:spPr>
          <a:xfrm>
            <a:off x="1168400" y="708025"/>
            <a:ext cx="4535488" cy="34020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915294" y="4343703"/>
            <a:ext cx="5027414" cy="4098773"/>
          </a:xfrm>
          <a:prstGeom prst="rect">
            <a:avLst/>
          </a:prstGeom>
          <a:noFill/>
          <a:ln>
            <a:noFill/>
          </a:ln>
        </p:spPr>
        <p:txBody>
          <a:bodyPr spcFirstLastPara="1" wrap="square" lIns="89675" tIns="44825" rIns="89675" bIns="448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a:extLst>
            <a:ext uri="{FF2B5EF4-FFF2-40B4-BE49-F238E27FC236}">
              <a16:creationId xmlns:a16="http://schemas.microsoft.com/office/drawing/2014/main" id="{DE27CCD7-0C27-DD92-F2FF-11B63271B4EA}"/>
            </a:ext>
          </a:extLst>
        </p:cNvPr>
        <p:cNvGrpSpPr/>
        <p:nvPr/>
      </p:nvGrpSpPr>
      <p:grpSpPr>
        <a:xfrm>
          <a:off x="0" y="0"/>
          <a:ext cx="0" cy="0"/>
          <a:chOff x="0" y="0"/>
          <a:chExt cx="0" cy="0"/>
        </a:xfrm>
      </p:grpSpPr>
      <p:sp>
        <p:nvSpPr>
          <p:cNvPr id="129" name="Google Shape;129;p7:notes">
            <a:extLst>
              <a:ext uri="{FF2B5EF4-FFF2-40B4-BE49-F238E27FC236}">
                <a16:creationId xmlns:a16="http://schemas.microsoft.com/office/drawing/2014/main" id="{6E14944C-185F-A629-AFCE-D913E891C209}"/>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a:extLst>
              <a:ext uri="{FF2B5EF4-FFF2-40B4-BE49-F238E27FC236}">
                <a16:creationId xmlns:a16="http://schemas.microsoft.com/office/drawing/2014/main" id="{AA27AEF0-156D-6C9E-A6A8-6D381DF9ADC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8839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a:extLst>
            <a:ext uri="{FF2B5EF4-FFF2-40B4-BE49-F238E27FC236}">
              <a16:creationId xmlns:a16="http://schemas.microsoft.com/office/drawing/2014/main" id="{2B077958-44DA-A7F0-7DAB-CE3871D1DF90}"/>
            </a:ext>
          </a:extLst>
        </p:cNvPr>
        <p:cNvGrpSpPr/>
        <p:nvPr/>
      </p:nvGrpSpPr>
      <p:grpSpPr>
        <a:xfrm>
          <a:off x="0" y="0"/>
          <a:ext cx="0" cy="0"/>
          <a:chOff x="0" y="0"/>
          <a:chExt cx="0" cy="0"/>
        </a:xfrm>
      </p:grpSpPr>
      <p:sp>
        <p:nvSpPr>
          <p:cNvPr id="129" name="Google Shape;129;p7:notes">
            <a:extLst>
              <a:ext uri="{FF2B5EF4-FFF2-40B4-BE49-F238E27FC236}">
                <a16:creationId xmlns:a16="http://schemas.microsoft.com/office/drawing/2014/main" id="{4A8977BC-1AC4-D720-CC62-CEF79B94430E}"/>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a:extLst>
              <a:ext uri="{FF2B5EF4-FFF2-40B4-BE49-F238E27FC236}">
                <a16:creationId xmlns:a16="http://schemas.microsoft.com/office/drawing/2014/main" id="{D83817B2-D092-70E6-496C-396CB00EE8D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8380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1118a527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1f1118a527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1118a527a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f1118a527a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f1118a527a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1f1118a527a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f1118a527a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1f1118a527a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f1118a527a_0_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1f1118a527a_0_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f1118a527a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1f1118a527a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f1118a527a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f1118a527a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c3eb80d59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4c3eb80d59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4c3eb80d59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4c3eb80d5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C214D9E-DFB4-4B6D-61F1-FB7B4983F421}"/>
            </a:ext>
          </a:extLst>
        </p:cNvPr>
        <p:cNvGrpSpPr/>
        <p:nvPr/>
      </p:nvGrpSpPr>
      <p:grpSpPr>
        <a:xfrm>
          <a:off x="0" y="0"/>
          <a:ext cx="0" cy="0"/>
          <a:chOff x="0" y="0"/>
          <a:chExt cx="0" cy="0"/>
        </a:xfrm>
      </p:grpSpPr>
      <p:sp>
        <p:nvSpPr>
          <p:cNvPr id="111" name="Google Shape;111;p4:notes">
            <a:extLst>
              <a:ext uri="{FF2B5EF4-FFF2-40B4-BE49-F238E27FC236}">
                <a16:creationId xmlns:a16="http://schemas.microsoft.com/office/drawing/2014/main" id="{60904834-0F0D-6672-04D6-D8FCE7A96616}"/>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a:extLst>
              <a:ext uri="{FF2B5EF4-FFF2-40B4-BE49-F238E27FC236}">
                <a16:creationId xmlns:a16="http://schemas.microsoft.com/office/drawing/2014/main" id="{1B0976F2-6E0D-F2BD-3736-7FCD85F0543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11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24904E5-76DF-6AD4-E18F-087C68F91324}"/>
            </a:ext>
          </a:extLst>
        </p:cNvPr>
        <p:cNvGrpSpPr/>
        <p:nvPr/>
      </p:nvGrpSpPr>
      <p:grpSpPr>
        <a:xfrm>
          <a:off x="0" y="0"/>
          <a:ext cx="0" cy="0"/>
          <a:chOff x="0" y="0"/>
          <a:chExt cx="0" cy="0"/>
        </a:xfrm>
      </p:grpSpPr>
      <p:sp>
        <p:nvSpPr>
          <p:cNvPr id="111" name="Google Shape;111;p4:notes">
            <a:extLst>
              <a:ext uri="{FF2B5EF4-FFF2-40B4-BE49-F238E27FC236}">
                <a16:creationId xmlns:a16="http://schemas.microsoft.com/office/drawing/2014/main" id="{75EBD988-11C1-F231-0530-53D1278E5AAC}"/>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a:extLst>
              <a:ext uri="{FF2B5EF4-FFF2-40B4-BE49-F238E27FC236}">
                <a16:creationId xmlns:a16="http://schemas.microsoft.com/office/drawing/2014/main" id="{CCAF4F3F-C383-1713-FCAD-6A5984BAA9F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530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5"/>
        <p:cNvGrpSpPr/>
        <p:nvPr/>
      </p:nvGrpSpPr>
      <p:grpSpPr>
        <a:xfrm>
          <a:off x="0" y="0"/>
          <a:ext cx="0" cy="0"/>
          <a:chOff x="0" y="0"/>
          <a:chExt cx="0" cy="0"/>
        </a:xfrm>
      </p:grpSpPr>
      <p:sp>
        <p:nvSpPr>
          <p:cNvPr id="16" name="Google Shape;16;p2"/>
          <p:cNvSpPr txBox="1"/>
          <p:nvPr/>
        </p:nvSpPr>
        <p:spPr>
          <a:xfrm>
            <a:off x="1371600" y="6687979"/>
            <a:ext cx="5984875"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SEC-  DEPARTMENT OF AI</a:t>
            </a:r>
            <a:r>
              <a:rPr lang="en-US" sz="1000">
                <a:solidFill>
                  <a:schemeClr val="dk1"/>
                </a:solidFill>
                <a:latin typeface="Calibri"/>
                <a:ea typeface="Calibri"/>
                <a:cs typeface="Calibri"/>
                <a:sym typeface="Calibri"/>
              </a:rPr>
              <a:t>ML</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4</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2</a:t>
            </a:r>
            <a:r>
              <a:rPr lang="en-US" sz="1000" b="0" i="0" u="none" strike="noStrike" cap="none">
                <a:solidFill>
                  <a:schemeClr val="dk1"/>
                </a:solidFill>
                <a:latin typeface="Calibri"/>
                <a:ea typeface="Calibri"/>
                <a:cs typeface="Calibri"/>
                <a:sym typeface="Calibri"/>
              </a:rPr>
              <a:t> – </a:t>
            </a:r>
            <a:r>
              <a:rPr lang="en-US" sz="1000">
                <a:solidFill>
                  <a:schemeClr val="dk1"/>
                </a:solidFill>
                <a:latin typeface="Calibri"/>
                <a:ea typeface="Calibri"/>
                <a:cs typeface="Calibri"/>
                <a:sym typeface="Calibri"/>
              </a:rPr>
              <a:t>PROJECTWORK-2</a:t>
            </a:r>
            <a:r>
              <a:rPr lang="en-US" sz="1000" b="0" i="0" u="none" strike="noStrike" cap="none">
                <a:solidFill>
                  <a:schemeClr val="dk1"/>
                </a:solidFill>
                <a:latin typeface="Calibri"/>
                <a:ea typeface="Calibri"/>
                <a:cs typeface="Calibri"/>
                <a:sym typeface="Calibri"/>
              </a:rPr>
              <a:t>– slide# -</a:t>
            </a:r>
            <a:fld id="{00000000-1234-1234-1234-123412341234}" type="slidenum">
              <a:rPr lang="en-US"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sp>
        <p:nvSpPr>
          <p:cNvPr id="17" name="Google Shape;17;p2"/>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8" name="Google Shape;18;p2"/>
          <p:cNvSpPr txBox="1"/>
          <p:nvPr/>
        </p:nvSpPr>
        <p:spPr>
          <a:xfrm>
            <a:off x="457200" y="1027113"/>
            <a:ext cx="8229600" cy="540226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9" name="Google Shape;19;p2" descr="C:\Users\ELCOT\Desktop\Saveetha Logo.png"/>
          <p:cNvPicPr preferRelativeResize="0"/>
          <p:nvPr/>
        </p:nvPicPr>
        <p:blipFill rotWithShape="1">
          <a:blip r:embed="rId2">
            <a:alphaModFix/>
          </a:blip>
          <a:srcRect r="26621" b="28150"/>
          <a:stretch/>
        </p:blipFill>
        <p:spPr>
          <a:xfrm>
            <a:off x="6588225" y="2899"/>
            <a:ext cx="2570075" cy="271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a:spLocks noGrp="1"/>
          </p:cNvSpPr>
          <p:nvPr>
            <p:ph type="pic" idx="2"/>
          </p:nvPr>
        </p:nvSpPr>
        <p:spPr>
          <a:xfrm>
            <a:off x="1792288" y="612775"/>
            <a:ext cx="5486400" cy="4114800"/>
          </a:xfrm>
          <a:prstGeom prst="rect">
            <a:avLst/>
          </a:prstGeom>
          <a:noFill/>
          <a:ln>
            <a:noFill/>
          </a:ln>
        </p:spPr>
      </p:sp>
      <p:sp>
        <p:nvSpPr>
          <p:cNvPr id="73" name="Google Shape;73;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6" name="Google Shape;66;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Self-Balancing_AI_Bot_for_Emergency_Situations"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457200" y="160338"/>
            <a:ext cx="8229600" cy="6397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dirty="0">
                <a:solidFill>
                  <a:schemeClr val="dk1"/>
                </a:solidFill>
                <a:latin typeface="Calibri"/>
                <a:ea typeface="Calibri"/>
                <a:cs typeface="Calibri"/>
                <a:sym typeface="Calibri"/>
              </a:rPr>
              <a:t>ProjectWork-2</a:t>
            </a:r>
            <a:r>
              <a:rPr lang="en-US" sz="4000" b="0" i="0" u="none" strike="noStrike" cap="none" dirty="0">
                <a:solidFill>
                  <a:schemeClr val="dk1"/>
                </a:solidFill>
                <a:latin typeface="Calibri"/>
                <a:ea typeface="Calibri"/>
                <a:cs typeface="Calibri"/>
                <a:sym typeface="Calibri"/>
              </a:rPr>
              <a:t>(19AI70</a:t>
            </a:r>
            <a:r>
              <a:rPr lang="en-US" sz="4000" dirty="0">
                <a:solidFill>
                  <a:schemeClr val="dk1"/>
                </a:solidFill>
                <a:latin typeface="Calibri"/>
                <a:ea typeface="Calibri"/>
                <a:cs typeface="Calibri"/>
                <a:sym typeface="Calibri"/>
              </a:rPr>
              <a:t>3</a:t>
            </a:r>
            <a:r>
              <a:rPr lang="en-US" sz="4000" b="0" i="0" u="none" strike="noStrike" cap="none">
                <a:solidFill>
                  <a:schemeClr val="dk1"/>
                </a:solidFill>
                <a:latin typeface="Calibri"/>
                <a:ea typeface="Calibri"/>
                <a:cs typeface="Calibri"/>
                <a:sym typeface="Calibri"/>
              </a:rPr>
              <a:t>) </a:t>
            </a:r>
            <a:endParaRPr sz="4000" b="0" i="0" u="none" strike="noStrike" cap="none" dirty="0">
              <a:solidFill>
                <a:schemeClr val="dk1"/>
              </a:solidFill>
              <a:latin typeface="Calibri"/>
              <a:ea typeface="Calibri"/>
              <a:cs typeface="Calibri"/>
              <a:sym typeface="Calibri"/>
            </a:endParaRPr>
          </a:p>
        </p:txBody>
      </p:sp>
      <p:sp>
        <p:nvSpPr>
          <p:cNvPr id="95" name="Google Shape;95;p14"/>
          <p:cNvSpPr txBox="1"/>
          <p:nvPr/>
        </p:nvSpPr>
        <p:spPr>
          <a:xfrm>
            <a:off x="76200" y="800100"/>
            <a:ext cx="8610600" cy="4495800"/>
          </a:xfrm>
          <a:prstGeom prst="rect">
            <a:avLst/>
          </a:prstGeom>
          <a:noFill/>
          <a:ln>
            <a:noFill/>
          </a:ln>
        </p:spPr>
        <p:txBody>
          <a:bodyPr spcFirstLastPara="1" wrap="square" lIns="91425" tIns="45700" rIns="91425" bIns="45700" anchor="t" anchorCtr="0">
            <a:normAutofit fontScale="70000" lnSpcReduction="20000"/>
          </a:bodyPr>
          <a:lstStyle/>
          <a:p>
            <a:pPr marL="0" marR="0" lvl="0" indent="0" algn="ctr" rtl="0">
              <a:lnSpc>
                <a:spcPct val="170000"/>
              </a:lnSpc>
              <a:spcBef>
                <a:spcPts val="0"/>
              </a:spcBef>
              <a:spcAft>
                <a:spcPts val="0"/>
              </a:spcAft>
              <a:buNone/>
            </a:pPr>
            <a:r>
              <a:rPr lang="en-US" sz="2800" b="1" i="0" u="sng" strike="noStrike" cap="none" dirty="0">
                <a:solidFill>
                  <a:schemeClr val="dk1"/>
                </a:solidFill>
                <a:latin typeface="Calibri"/>
                <a:ea typeface="Calibri"/>
                <a:cs typeface="Calibri"/>
                <a:sym typeface="Calibri"/>
              </a:rPr>
              <a:t>AI-Driven Virtual </a:t>
            </a:r>
            <a:r>
              <a:rPr lang="en-US" sz="2800" b="1" u="sng" dirty="0">
                <a:solidFill>
                  <a:schemeClr val="dk1"/>
                </a:solidFill>
                <a:latin typeface="Calibri"/>
                <a:ea typeface="Calibri"/>
                <a:cs typeface="Calibri"/>
                <a:sym typeface="Calibri"/>
              </a:rPr>
              <a:t>B</a:t>
            </a:r>
            <a:r>
              <a:rPr lang="en-US" sz="2800" b="1" i="0" u="sng" strike="noStrike" cap="none" dirty="0">
                <a:solidFill>
                  <a:schemeClr val="dk1"/>
                </a:solidFill>
                <a:latin typeface="Calibri"/>
                <a:ea typeface="Calibri"/>
                <a:cs typeface="Calibri"/>
                <a:sym typeface="Calibri"/>
              </a:rPr>
              <a:t>ot for Critical Deliveries</a:t>
            </a:r>
            <a:endParaRPr sz="28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i="0" u="none" strike="noStrike" cap="none" dirty="0">
                <a:solidFill>
                  <a:schemeClr val="dk1"/>
                </a:solidFill>
                <a:latin typeface="Calibri"/>
                <a:ea typeface="Calibri"/>
                <a:cs typeface="Calibri"/>
                <a:sym typeface="Calibri"/>
              </a:rPr>
              <a:t>Submitted by:</a:t>
            </a:r>
            <a:endParaRPr sz="2800" b="0" i="0" u="none" strike="noStrike" cap="none" dirty="0">
              <a:solidFill>
                <a:schemeClr val="dk1"/>
              </a:solidFill>
              <a:latin typeface="Calibri"/>
              <a:ea typeface="Calibri"/>
              <a:cs typeface="Calibri"/>
              <a:sym typeface="Calibri"/>
            </a:endParaRPr>
          </a:p>
          <a:p>
            <a:pPr algn="ctr"/>
            <a:r>
              <a:rPr lang="en-IN" sz="2800" b="1" i="0" u="none" strike="noStrike" cap="none" dirty="0">
                <a:solidFill>
                  <a:schemeClr val="dk1"/>
                </a:solidFill>
                <a:latin typeface="Calibri"/>
                <a:ea typeface="Calibri"/>
                <a:cs typeface="Calibri"/>
                <a:sym typeface="Calibri"/>
              </a:rPr>
              <a:t>G Venkata Pavan Kumar (212221240013)</a:t>
            </a:r>
          </a:p>
          <a:p>
            <a:pPr algn="ctr"/>
            <a:r>
              <a:rPr lang="en-IN" sz="2800" b="1" dirty="0" err="1">
                <a:solidFill>
                  <a:schemeClr val="dk1"/>
                </a:solidFill>
                <a:latin typeface="Calibri"/>
                <a:ea typeface="Calibri"/>
                <a:cs typeface="Calibri"/>
                <a:sym typeface="Calibri"/>
              </a:rPr>
              <a:t>Palamakula</a:t>
            </a:r>
            <a:r>
              <a:rPr lang="en-IN" sz="2800" b="1" dirty="0">
                <a:solidFill>
                  <a:schemeClr val="dk1"/>
                </a:solidFill>
                <a:latin typeface="Calibri"/>
                <a:ea typeface="Calibri"/>
                <a:cs typeface="Calibri"/>
                <a:sym typeface="Calibri"/>
              </a:rPr>
              <a:t> Deepika (212221240035)</a:t>
            </a:r>
          </a:p>
          <a:p>
            <a:pPr algn="ctr"/>
            <a:r>
              <a:rPr lang="en-IN" sz="2800" b="1" i="0" u="none" strike="noStrike" cap="none" dirty="0" err="1">
                <a:solidFill>
                  <a:schemeClr val="dk1"/>
                </a:solidFill>
                <a:latin typeface="Calibri"/>
                <a:ea typeface="Calibri"/>
                <a:cs typeface="Calibri"/>
                <a:sym typeface="Calibri"/>
              </a:rPr>
              <a:t>Gownori</a:t>
            </a:r>
            <a:r>
              <a:rPr lang="en-IN" sz="2800" b="1" i="0" u="none" strike="noStrike" cap="none" dirty="0">
                <a:solidFill>
                  <a:schemeClr val="dk1"/>
                </a:solidFill>
                <a:latin typeface="Calibri"/>
                <a:ea typeface="Calibri"/>
                <a:cs typeface="Calibri"/>
                <a:sym typeface="Calibri"/>
              </a:rPr>
              <a:t> Jayanth (212221230030)</a:t>
            </a:r>
          </a:p>
          <a:p>
            <a:pPr marL="0" marR="0" lvl="0" indent="0" algn="ctr" rtl="0">
              <a:spcBef>
                <a:spcPts val="0"/>
              </a:spcBef>
              <a:spcAft>
                <a:spcPts val="0"/>
              </a:spcAft>
              <a:buNone/>
            </a:pPr>
            <a:endParaRPr sz="2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chemeClr val="dk1"/>
                </a:solidFill>
                <a:latin typeface="Calibri"/>
                <a:ea typeface="Calibri"/>
                <a:cs typeface="Calibri"/>
                <a:sym typeface="Calibri"/>
              </a:rPr>
              <a:t>202</a:t>
            </a:r>
            <a:r>
              <a:rPr lang="en-US" sz="2800" dirty="0">
                <a:solidFill>
                  <a:schemeClr val="dk1"/>
                </a:solidFill>
                <a:latin typeface="Calibri"/>
                <a:ea typeface="Calibri"/>
                <a:cs typeface="Calibri"/>
                <a:sym typeface="Calibri"/>
              </a:rPr>
              <a:t>1</a:t>
            </a:r>
            <a:r>
              <a:rPr lang="en-US" sz="2800" b="0" i="0" u="none" strike="noStrike" cap="none" dirty="0">
                <a:solidFill>
                  <a:schemeClr val="dk1"/>
                </a:solidFill>
                <a:latin typeface="Calibri"/>
                <a:ea typeface="Calibri"/>
                <a:cs typeface="Calibri"/>
                <a:sym typeface="Calibri"/>
              </a:rPr>
              <a:t>-202</a:t>
            </a:r>
            <a:r>
              <a:rPr lang="en-US" sz="2800" dirty="0">
                <a:solidFill>
                  <a:schemeClr val="dk1"/>
                </a:solidFill>
                <a:latin typeface="Calibri"/>
                <a:ea typeface="Calibri"/>
                <a:cs typeface="Calibri"/>
                <a:sym typeface="Calibri"/>
              </a:rPr>
              <a:t>5</a:t>
            </a:r>
            <a:r>
              <a:rPr lang="en-US" sz="2800" b="0" i="0" u="none" strike="noStrike" cap="none" dirty="0">
                <a:solidFill>
                  <a:schemeClr val="dk1"/>
                </a:solidFill>
                <a:latin typeface="Calibri"/>
                <a:ea typeface="Calibri"/>
                <a:cs typeface="Calibri"/>
                <a:sym typeface="Calibri"/>
              </a:rPr>
              <a:t> Batch</a:t>
            </a:r>
            <a:endParaRPr sz="2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chemeClr val="dk1"/>
                </a:solidFill>
                <a:latin typeface="Calibri"/>
                <a:ea typeface="Calibri"/>
                <a:cs typeface="Calibri"/>
                <a:sym typeface="Calibri"/>
              </a:rPr>
              <a:t> TEAM NO: 153</a:t>
            </a:r>
            <a:endParaRPr dirty="0"/>
          </a:p>
          <a:p>
            <a:pPr marL="0" marR="0" lvl="0" indent="0" algn="ctr" rtl="0">
              <a:spcBef>
                <a:spcPts val="0"/>
              </a:spcBef>
              <a:spcAft>
                <a:spcPts val="0"/>
              </a:spcAft>
              <a:buNone/>
            </a:pPr>
            <a:r>
              <a:rPr lang="en-US" sz="2800" b="1" i="0" u="none" strike="noStrike" cap="none" dirty="0">
                <a:solidFill>
                  <a:schemeClr val="dk1"/>
                </a:solidFill>
                <a:latin typeface="Calibri"/>
                <a:ea typeface="Calibri"/>
                <a:cs typeface="Calibri"/>
                <a:sym typeface="Calibri"/>
              </a:rPr>
              <a:t>Under the guidance of:</a:t>
            </a:r>
            <a:endParaRPr sz="2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DR. E Sujatha</a:t>
            </a:r>
            <a:br>
              <a:rPr lang="en-US" sz="2800" b="1" dirty="0">
                <a:solidFill>
                  <a:schemeClr val="dk1"/>
                </a:solidFill>
                <a:latin typeface="Calibri"/>
                <a:ea typeface="Calibri"/>
                <a:cs typeface="Calibri"/>
                <a:sym typeface="Calibri"/>
              </a:rPr>
            </a:br>
            <a:r>
              <a:rPr lang="en-US" sz="2800" b="1" dirty="0">
                <a:solidFill>
                  <a:schemeClr val="dk1"/>
                </a:solidFill>
                <a:latin typeface="Calibri"/>
                <a:ea typeface="Calibri"/>
                <a:cs typeface="Calibri"/>
                <a:sym typeface="Calibri"/>
              </a:rPr>
              <a:t>Mr. Kolli Amos Daniel</a:t>
            </a:r>
          </a:p>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E. </a:t>
            </a:r>
            <a:r>
              <a:rPr lang="en-US" sz="2800" b="1" dirty="0" err="1">
                <a:solidFill>
                  <a:schemeClr val="dk1"/>
                </a:solidFill>
                <a:latin typeface="Calibri"/>
                <a:ea typeface="Calibri"/>
                <a:cs typeface="Calibri"/>
                <a:sym typeface="Calibri"/>
              </a:rPr>
              <a:t>Poongalalli</a:t>
            </a:r>
            <a:endParaRPr lang="en-US" sz="28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US" sz="28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i="0" u="none" strike="noStrike" cap="none" dirty="0">
                <a:solidFill>
                  <a:schemeClr val="dk1"/>
                </a:solidFill>
                <a:latin typeface="Calibri"/>
                <a:ea typeface="Calibri"/>
                <a:cs typeface="Calibri"/>
                <a:sym typeface="Calibri"/>
              </a:rPr>
              <a:t> NAME OF THE GUIDE</a:t>
            </a:r>
            <a:endParaRPr sz="2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Kolli Amos Daniel</a:t>
            </a:r>
            <a:endParaRPr dirty="0"/>
          </a:p>
          <a:p>
            <a:pPr marL="0" marR="0" lvl="0" indent="0" algn="ctr" rtl="0">
              <a:spcBef>
                <a:spcPts val="0"/>
              </a:spcBef>
              <a:spcAft>
                <a:spcPts val="0"/>
              </a:spcAft>
              <a:buNone/>
            </a:pPr>
            <a:r>
              <a:rPr lang="en-US" sz="2800" b="0" i="0" u="none" strike="noStrike" cap="none" dirty="0">
                <a:solidFill>
                  <a:schemeClr val="dk1"/>
                </a:solidFill>
                <a:latin typeface="Calibri"/>
                <a:ea typeface="Calibri"/>
                <a:cs typeface="Calibri"/>
                <a:sym typeface="Calibri"/>
              </a:rPr>
              <a:t>Designation, Department of AI</a:t>
            </a:r>
            <a:r>
              <a:rPr lang="en-US" sz="2800" dirty="0">
                <a:solidFill>
                  <a:schemeClr val="dk1"/>
                </a:solidFill>
                <a:latin typeface="Calibri"/>
                <a:ea typeface="Calibri"/>
                <a:cs typeface="Calibri"/>
                <a:sym typeface="Calibri"/>
              </a:rPr>
              <a:t>ML</a:t>
            </a:r>
            <a:endParaRPr sz="2800" b="0" i="0" u="none" strike="noStrike" cap="none" dirty="0">
              <a:solidFill>
                <a:schemeClr val="dk1"/>
              </a:solidFill>
              <a:latin typeface="Calibri"/>
              <a:ea typeface="Calibri"/>
              <a:cs typeface="Calibri"/>
              <a:sym typeface="Calibri"/>
            </a:endParaRPr>
          </a:p>
          <a:p>
            <a:pPr marL="742950" marR="0" lvl="1" indent="-134619" algn="l" rtl="0">
              <a:lnSpc>
                <a:spcPct val="100000"/>
              </a:lnSpc>
              <a:spcBef>
                <a:spcPts val="476"/>
              </a:spcBef>
              <a:spcAft>
                <a:spcPts val="0"/>
              </a:spcAft>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
        <p:nvSpPr>
          <p:cNvPr id="96" name="Google Shape;96;p14"/>
          <p:cNvSpPr txBox="1"/>
          <p:nvPr/>
        </p:nvSpPr>
        <p:spPr>
          <a:xfrm>
            <a:off x="-304800" y="5486400"/>
            <a:ext cx="9829800" cy="1295400"/>
          </a:xfrm>
          <a:prstGeom prst="rect">
            <a:avLst/>
          </a:prstGeom>
          <a:noFill/>
          <a:ln>
            <a:noFill/>
          </a:ln>
        </p:spPr>
        <p:txBody>
          <a:bodyPr spcFirstLastPara="1" wrap="square" lIns="91425" tIns="45700" rIns="91425" bIns="45700" anchor="t" anchorCtr="0">
            <a:normAutofit fontScale="47500" lnSpcReduction="20000"/>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ctr" rtl="0">
              <a:spcBef>
                <a:spcPts val="0"/>
              </a:spcBef>
              <a:spcAft>
                <a:spcPts val="0"/>
              </a:spcAft>
              <a:buNone/>
            </a:pPr>
            <a:r>
              <a:rPr lang="en-US" sz="2400" b="1" cap="none">
                <a:solidFill>
                  <a:schemeClr val="dk1"/>
                </a:solidFill>
                <a:latin typeface="Calibri"/>
                <a:ea typeface="Calibri"/>
                <a:cs typeface="Calibri"/>
                <a:sym typeface="Calibri"/>
              </a:rPr>
              <a:t>  </a:t>
            </a:r>
            <a:r>
              <a:rPr lang="en-US" sz="3500" b="1" cap="none">
                <a:solidFill>
                  <a:schemeClr val="dk1"/>
                </a:solidFill>
                <a:latin typeface="Calibri"/>
                <a:ea typeface="Calibri"/>
                <a:cs typeface="Calibri"/>
                <a:sym typeface="Calibri"/>
              </a:rPr>
              <a:t>DEPARTMENT OF ARTIFICIAL INTELLIGENCE AND </a:t>
            </a:r>
            <a:r>
              <a:rPr lang="en-US" sz="3500" b="1">
                <a:solidFill>
                  <a:schemeClr val="dk1"/>
                </a:solidFill>
                <a:latin typeface="Calibri"/>
                <a:ea typeface="Calibri"/>
                <a:cs typeface="Calibri"/>
                <a:sym typeface="Calibri"/>
              </a:rPr>
              <a:t>MACHINE LEARNING</a:t>
            </a:r>
            <a:endParaRPr sz="350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b="1">
                <a:solidFill>
                  <a:schemeClr val="dk1"/>
                </a:solidFill>
                <a:latin typeface="Calibri"/>
                <a:ea typeface="Calibri"/>
                <a:cs typeface="Calibri"/>
                <a:sym typeface="Calibri"/>
              </a:rPr>
              <a:t>  </a:t>
            </a:r>
            <a:r>
              <a:rPr lang="en-US" sz="5100" b="1">
                <a:solidFill>
                  <a:schemeClr val="dk1"/>
                </a:solidFill>
                <a:latin typeface="Calibri"/>
                <a:ea typeface="Calibri"/>
                <a:cs typeface="Calibri"/>
                <a:sym typeface="Calibri"/>
              </a:rPr>
              <a:t>SAVEETHA ENGINEERING COLLEGE </a:t>
            </a:r>
            <a:endParaRPr/>
          </a:p>
          <a:p>
            <a:pPr marL="0" marR="0" lvl="0" indent="0" algn="ctr" rtl="0">
              <a:spcBef>
                <a:spcPts val="0"/>
              </a:spcBef>
              <a:spcAft>
                <a:spcPts val="0"/>
              </a:spcAft>
              <a:buNone/>
            </a:pPr>
            <a:r>
              <a:rPr lang="en-US" sz="2400" b="1">
                <a:solidFill>
                  <a:schemeClr val="dk1"/>
                </a:solidFill>
                <a:latin typeface="Calibri"/>
                <a:ea typeface="Calibri"/>
                <a:cs typeface="Calibri"/>
                <a:sym typeface="Calibri"/>
              </a:rPr>
              <a:t>(Autonomous Institution – UGC, Govt. of India)</a:t>
            </a:r>
            <a:endParaRPr sz="240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 (Affiliated to Anna University, Approved by AICTE - Accredited by NBA &amp; NAAC – ‘A’ Grade - ISO 9001:2015 Certified)</a:t>
            </a:r>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Saveetha Nagar, Thandalam, Chennai-602 105, TamilNadu, INDIA.</a:t>
            </a:r>
            <a:endParaRPr sz="2800">
              <a:solidFill>
                <a:schemeClr val="dk1"/>
              </a:solidFill>
              <a:latin typeface="Calibri"/>
              <a:ea typeface="Calibri"/>
              <a:cs typeface="Calibri"/>
              <a:sym typeface="Calibri"/>
            </a:endParaRPr>
          </a:p>
          <a:p>
            <a:pPr marL="742950" marR="0" lvl="1" indent="-201294" algn="l" rtl="0">
              <a:lnSpc>
                <a:spcPct val="100000"/>
              </a:lnSpc>
              <a:spcBef>
                <a:spcPts val="266"/>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pic>
        <p:nvPicPr>
          <p:cNvPr id="97" name="Google Shape;97;p14"/>
          <p:cNvPicPr preferRelativeResize="0"/>
          <p:nvPr/>
        </p:nvPicPr>
        <p:blipFill rotWithShape="1">
          <a:blip r:embed="rId3">
            <a:alphaModFix/>
          </a:blip>
          <a:srcRect/>
          <a:stretch/>
        </p:blipFill>
        <p:spPr>
          <a:xfrm>
            <a:off x="4191000" y="5105400"/>
            <a:ext cx="6858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a:extLst>
            <a:ext uri="{FF2B5EF4-FFF2-40B4-BE49-F238E27FC236}">
              <a16:creationId xmlns:a16="http://schemas.microsoft.com/office/drawing/2014/main" id="{44397771-5D4C-15D3-ED5B-14BDAD867B6C}"/>
            </a:ext>
          </a:extLst>
        </p:cNvPr>
        <p:cNvGrpSpPr/>
        <p:nvPr/>
      </p:nvGrpSpPr>
      <p:grpSpPr>
        <a:xfrm>
          <a:off x="0" y="0"/>
          <a:ext cx="0" cy="0"/>
          <a:chOff x="0" y="0"/>
          <a:chExt cx="0" cy="0"/>
        </a:xfrm>
      </p:grpSpPr>
      <p:sp>
        <p:nvSpPr>
          <p:cNvPr id="132" name="Google Shape;132;p20">
            <a:extLst>
              <a:ext uri="{FF2B5EF4-FFF2-40B4-BE49-F238E27FC236}">
                <a16:creationId xmlns:a16="http://schemas.microsoft.com/office/drawing/2014/main" id="{B3017A39-8A09-BA61-39A0-B6AC451C56BE}"/>
              </a:ext>
            </a:extLst>
          </p:cNvPr>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a:bodyPr>
          <a:lstStyle/>
          <a:p>
            <a:pPr>
              <a:buSzPct val="100000"/>
            </a:pPr>
            <a:r>
              <a:rPr lang="en-IN" sz="2800" b="1" dirty="0">
                <a:effectLst/>
                <a:latin typeface="Times New Roman" panose="02020603050405020304" pitchFamily="18" charset="0"/>
                <a:ea typeface="Times New Roman" panose="02020603050405020304" pitchFamily="18" charset="0"/>
              </a:rPr>
              <a:t>METHODOLOGY</a:t>
            </a:r>
            <a:endParaRPr sz="6000" dirty="0"/>
          </a:p>
        </p:txBody>
      </p:sp>
      <p:pic>
        <p:nvPicPr>
          <p:cNvPr id="2" name="Picture 1">
            <a:extLst>
              <a:ext uri="{FF2B5EF4-FFF2-40B4-BE49-F238E27FC236}">
                <a16:creationId xmlns:a16="http://schemas.microsoft.com/office/drawing/2014/main" id="{A172A041-5BBB-57A0-F039-F3767887D4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35" y="921735"/>
            <a:ext cx="8791930" cy="2507265"/>
          </a:xfrm>
          <a:prstGeom prst="rect">
            <a:avLst/>
          </a:prstGeom>
          <a:noFill/>
          <a:ln>
            <a:noFill/>
          </a:ln>
        </p:spPr>
      </p:pic>
      <p:sp>
        <p:nvSpPr>
          <p:cNvPr id="3" name="TextBox 2">
            <a:extLst>
              <a:ext uri="{FF2B5EF4-FFF2-40B4-BE49-F238E27FC236}">
                <a16:creationId xmlns:a16="http://schemas.microsoft.com/office/drawing/2014/main" id="{D16BDF92-864B-65DC-3EDA-11645FCB3DD2}"/>
              </a:ext>
            </a:extLst>
          </p:cNvPr>
          <p:cNvSpPr txBox="1"/>
          <p:nvPr/>
        </p:nvSpPr>
        <p:spPr>
          <a:xfrm>
            <a:off x="457200" y="3205114"/>
            <a:ext cx="8064631" cy="2862322"/>
          </a:xfrm>
          <a:prstGeom prst="rect">
            <a:avLst/>
          </a:prstGeom>
          <a:noFill/>
        </p:spPr>
        <p:txBody>
          <a:bodyPr wrap="square" rtlCol="0">
            <a:spAutoFit/>
          </a:bodyPr>
          <a:lstStyle/>
          <a:p>
            <a:pPr algn="just"/>
            <a:r>
              <a:rPr lang="en-US" sz="2000" dirty="0"/>
              <a:t>The training process involved continuous evaluation and refinement. We monitored key performance metrics like average rewards and success rates to optimize the agent's behavior. Integration of SLAM and pathfinding algorithms enhanced the bot's navigational capabilities, allowing it to autonomously map its surroundings and find optimal routes. The final evaluation tested the bot's ability to handle emergency scenarios, ensuring it could make rapid and effective decisions in critical situations, demonstrating the potential of AI-driven solutions for real-world delivery applications.</a:t>
            </a:r>
            <a:endParaRPr lang="en-IN" sz="2000" dirty="0"/>
          </a:p>
        </p:txBody>
      </p:sp>
    </p:spTree>
    <p:extLst>
      <p:ext uri="{BB962C8B-B14F-4D97-AF65-F5344CB8AC3E}">
        <p14:creationId xmlns:p14="http://schemas.microsoft.com/office/powerpoint/2010/main" val="17665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a:extLst>
            <a:ext uri="{FF2B5EF4-FFF2-40B4-BE49-F238E27FC236}">
              <a16:creationId xmlns:a16="http://schemas.microsoft.com/office/drawing/2014/main" id="{C405CC4A-E721-7A44-1B4E-A86689D0B66B}"/>
            </a:ext>
          </a:extLst>
        </p:cNvPr>
        <p:cNvGrpSpPr/>
        <p:nvPr/>
      </p:nvGrpSpPr>
      <p:grpSpPr>
        <a:xfrm>
          <a:off x="0" y="0"/>
          <a:ext cx="0" cy="0"/>
          <a:chOff x="0" y="0"/>
          <a:chExt cx="0" cy="0"/>
        </a:xfrm>
      </p:grpSpPr>
      <p:sp>
        <p:nvSpPr>
          <p:cNvPr id="132" name="Google Shape;132;p20">
            <a:extLst>
              <a:ext uri="{FF2B5EF4-FFF2-40B4-BE49-F238E27FC236}">
                <a16:creationId xmlns:a16="http://schemas.microsoft.com/office/drawing/2014/main" id="{031DA334-BCA8-1171-92F9-EAF102E58636}"/>
              </a:ext>
            </a:extLst>
          </p:cNvPr>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Expected Results and Implications</a:t>
            </a:r>
            <a:endParaRPr/>
          </a:p>
        </p:txBody>
      </p:sp>
      <p:sp>
        <p:nvSpPr>
          <p:cNvPr id="133" name="Google Shape;133;p20">
            <a:extLst>
              <a:ext uri="{FF2B5EF4-FFF2-40B4-BE49-F238E27FC236}">
                <a16:creationId xmlns:a16="http://schemas.microsoft.com/office/drawing/2014/main" id="{1F78CFEF-25AA-9D03-9DA6-AD1FAFFEBF7D}"/>
              </a:ext>
            </a:extLst>
          </p:cNvPr>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85000" lnSpcReduction="10000"/>
          </a:bodyPr>
          <a:lstStyle/>
          <a:p>
            <a:pPr marL="342900" lvl="0" indent="-358140" algn="l" rtl="0">
              <a:spcBef>
                <a:spcPts val="0"/>
              </a:spcBef>
              <a:spcAft>
                <a:spcPts val="0"/>
              </a:spcAft>
              <a:buClr>
                <a:schemeClr val="dk1"/>
              </a:buClr>
              <a:buSzPts val="3200"/>
              <a:buChar char="•"/>
            </a:pPr>
            <a:r>
              <a:rPr lang="en-US" dirty="0"/>
              <a:t>We expect the trained AI agent to demonstrate</a:t>
            </a:r>
            <a:r>
              <a:rPr lang="en-US" b="1" dirty="0"/>
              <a:t> efficient pathfinding</a:t>
            </a:r>
            <a:r>
              <a:rPr lang="en-US" dirty="0"/>
              <a:t>, </a:t>
            </a:r>
            <a:r>
              <a:rPr lang="en-US" b="1" dirty="0"/>
              <a:t>maintaining rewards, </a:t>
            </a:r>
            <a:r>
              <a:rPr lang="en-US" dirty="0"/>
              <a:t>and </a:t>
            </a:r>
            <a:r>
              <a:rPr lang="en-US" b="1" dirty="0"/>
              <a:t>effective decision-making</a:t>
            </a:r>
            <a:r>
              <a:rPr lang="en-US" dirty="0"/>
              <a:t> in simulated critical delivery scenarios. The expected results include measurable improvements in navigation </a:t>
            </a:r>
            <a:r>
              <a:rPr lang="en-US" b="1" dirty="0"/>
              <a:t>speed and accuracy</a:t>
            </a:r>
            <a:r>
              <a:rPr lang="en-US" dirty="0"/>
              <a:t>, successful payload delivery under varying conditions, and rapid, appropriate responses to simulated emergencies. The implications of these results are significant, suggesting the potential for AI-driven virtual bots to revolutionize real-world delivery logistics, particularly in </a:t>
            </a:r>
            <a:r>
              <a:rPr lang="en-US" b="1" dirty="0"/>
              <a:t>time-sensitive</a:t>
            </a:r>
            <a:r>
              <a:rPr lang="en-US" dirty="0"/>
              <a:t> and </a:t>
            </a:r>
            <a:r>
              <a:rPr lang="en-US" b="1" dirty="0"/>
              <a:t>critical applications</a:t>
            </a:r>
            <a:r>
              <a:rPr lang="en-US" dirty="0"/>
              <a:t>. Successful implementation could lead to </a:t>
            </a:r>
            <a:r>
              <a:rPr lang="en-US" b="1" dirty="0"/>
              <a:t>increased efficiency, reduced response times, and enhanced safety</a:t>
            </a:r>
            <a:r>
              <a:rPr lang="en-US" dirty="0"/>
              <a:t> in various delivery-based industries.</a:t>
            </a:r>
            <a:endParaRPr sz="2400" dirty="0"/>
          </a:p>
        </p:txBody>
      </p:sp>
    </p:spTree>
    <p:extLst>
      <p:ext uri="{BB962C8B-B14F-4D97-AF65-F5344CB8AC3E}">
        <p14:creationId xmlns:p14="http://schemas.microsoft.com/office/powerpoint/2010/main" val="113991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Literature Review-Reference Paper 1</a:t>
            </a:r>
            <a:endParaRPr dirty="0"/>
          </a:p>
        </p:txBody>
      </p:sp>
      <p:sp>
        <p:nvSpPr>
          <p:cNvPr id="139" name="Google Shape;139;p21"/>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55000" lnSpcReduction="20000"/>
          </a:bodyPr>
          <a:lstStyle/>
          <a:p>
            <a:r>
              <a:rPr lang="en-US" b="1" dirty="0"/>
              <a:t>Self-Balancing AI Bot for Emergency Situations</a:t>
            </a:r>
          </a:p>
          <a:p>
            <a:r>
              <a:rPr lang="en-US" b="1" dirty="0"/>
              <a:t>Problem Statement:</a:t>
            </a:r>
            <a:br>
              <a:rPr lang="en-US" dirty="0"/>
            </a:br>
            <a:r>
              <a:rPr lang="en-US" dirty="0"/>
              <a:t>	Addressing the challenges of navigating disaster-struck or hazardous areas where human responders face accessibility risks.</a:t>
            </a:r>
          </a:p>
          <a:p>
            <a:r>
              <a:rPr lang="en-US" b="1" dirty="0"/>
              <a:t>Problem Approach:</a:t>
            </a:r>
            <a:br>
              <a:rPr lang="en-US" dirty="0"/>
            </a:br>
            <a:r>
              <a:rPr lang="en-US" dirty="0"/>
              <a:t>	The bot leverages AI-driven decision-making, real-time sensor fusion, and self-balancing mechanisms. It incorporates SLAM for navigation, reinforcement learning for adaptability, and gyroscopic balancing for stability.</a:t>
            </a:r>
          </a:p>
          <a:p>
            <a:r>
              <a:rPr lang="en-US" b="1" dirty="0"/>
              <a:t>Advantages:</a:t>
            </a:r>
          </a:p>
          <a:p>
            <a:pPr lvl="1"/>
            <a:r>
              <a:rPr lang="en-US" dirty="0"/>
              <a:t> Autonomous operation in complex environment</a:t>
            </a:r>
          </a:p>
          <a:p>
            <a:pPr lvl="1"/>
            <a:r>
              <a:rPr lang="en-US" dirty="0"/>
              <a:t> Reduces risk for human rescuers</a:t>
            </a:r>
          </a:p>
          <a:p>
            <a:pPr lvl="1"/>
            <a:r>
              <a:rPr lang="en-US" dirty="0"/>
              <a:t> Efficient real-time decision-making</a:t>
            </a:r>
          </a:p>
          <a:p>
            <a:r>
              <a:rPr lang="en-US" b="1" dirty="0"/>
              <a:t>Disadvantages:</a:t>
            </a:r>
          </a:p>
          <a:p>
            <a:pPr lvl="1"/>
            <a:r>
              <a:rPr lang="en-US" dirty="0"/>
              <a:t> Requires robust AI training for extreme conditions</a:t>
            </a:r>
          </a:p>
          <a:p>
            <a:pPr lvl="1"/>
            <a:r>
              <a:rPr lang="en-US" dirty="0"/>
              <a:t> Dependency on continuous power supply and internet connectivity</a:t>
            </a:r>
          </a:p>
          <a:p>
            <a:r>
              <a:rPr lang="en-US" b="1" dirty="0"/>
              <a:t>Future Scope:</a:t>
            </a:r>
            <a:endParaRPr lang="en-US" dirty="0"/>
          </a:p>
          <a:p>
            <a:pPr lvl="1">
              <a:buFont typeface="Arial" panose="020B0604020202020204" pitchFamily="34" charset="0"/>
              <a:buChar char="•"/>
            </a:pPr>
            <a:r>
              <a:rPr lang="en-US" dirty="0"/>
              <a:t>AI-based adaptive navigation for unpredictable terrains</a:t>
            </a:r>
          </a:p>
          <a:p>
            <a:pPr lvl="1">
              <a:buFont typeface="Arial" panose="020B0604020202020204" pitchFamily="34" charset="0"/>
              <a:buChar char="•"/>
            </a:pPr>
            <a:r>
              <a:rPr lang="en-US" dirty="0"/>
              <a:t>Integration with drone-based systems for extended reach</a:t>
            </a:r>
          </a:p>
          <a:p>
            <a:pPr lvl="1">
              <a:buFont typeface="Arial" panose="020B0604020202020204" pitchFamily="34" charset="0"/>
              <a:buChar char="•"/>
            </a:pPr>
            <a:r>
              <a:rPr lang="en-US" dirty="0"/>
              <a:t>Development of swarm robotics for large-scale emergency response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Literature Review-Reference Paper 2</a:t>
            </a:r>
            <a:endParaRPr/>
          </a:p>
        </p:txBody>
      </p:sp>
      <p:sp>
        <p:nvSpPr>
          <p:cNvPr id="145" name="Google Shape;145;p22"/>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55000" lnSpcReduction="20000"/>
          </a:bodyPr>
          <a:lstStyle/>
          <a:p>
            <a:r>
              <a:rPr lang="en-US" b="1" dirty="0"/>
              <a:t>MIT Cheetah Robot</a:t>
            </a:r>
          </a:p>
          <a:p>
            <a:r>
              <a:rPr lang="en-US" b="1" dirty="0"/>
              <a:t>Problem Statement:</a:t>
            </a:r>
            <a:br>
              <a:rPr lang="en-US" dirty="0"/>
            </a:br>
            <a:r>
              <a:rPr lang="en-US" dirty="0"/>
              <a:t>	Developing a quadruped robot with high-speed locomotion and dynamic stability for real-world applications.</a:t>
            </a:r>
          </a:p>
          <a:p>
            <a:r>
              <a:rPr lang="en-US" b="1" dirty="0"/>
              <a:t>Problem Approach:</a:t>
            </a:r>
            <a:br>
              <a:rPr lang="en-US" dirty="0"/>
            </a:br>
            <a:r>
              <a:rPr lang="en-US" dirty="0"/>
              <a:t>	The MIT Cheetah robot utilizes bio-inspired mechanical design, model predictive control, and deep reinforcement learning. It features lightweight actuators and an advanced AI system for rapid movement and stability.</a:t>
            </a:r>
          </a:p>
          <a:p>
            <a:r>
              <a:rPr lang="en-US" b="1" dirty="0"/>
              <a:t>Advantages:</a:t>
            </a:r>
          </a:p>
          <a:p>
            <a:pPr lvl="1"/>
            <a:r>
              <a:rPr lang="en-US" dirty="0"/>
              <a:t> High-speed mobility and </a:t>
            </a:r>
            <a:r>
              <a:rPr lang="en-US" dirty="0" err="1"/>
              <a:t>efficience</a:t>
            </a:r>
            <a:endParaRPr lang="en-US" dirty="0"/>
          </a:p>
          <a:p>
            <a:pPr lvl="1"/>
            <a:r>
              <a:rPr lang="en-US" dirty="0"/>
              <a:t> Robust locomotion across uneven surfaces</a:t>
            </a:r>
          </a:p>
          <a:p>
            <a:pPr lvl="1"/>
            <a:r>
              <a:rPr lang="en-US" dirty="0"/>
              <a:t> Lightweight and power-efficient</a:t>
            </a:r>
          </a:p>
          <a:p>
            <a:r>
              <a:rPr lang="en-US" b="1" dirty="0"/>
              <a:t>Disadvantages:</a:t>
            </a:r>
          </a:p>
          <a:p>
            <a:pPr lvl="1"/>
            <a:r>
              <a:rPr lang="en-US" dirty="0"/>
              <a:t> High computational cost for real-time control</a:t>
            </a:r>
          </a:p>
          <a:p>
            <a:pPr lvl="1"/>
            <a:r>
              <a:rPr lang="en-US" dirty="0"/>
              <a:t> Limited battery life for extended operations</a:t>
            </a:r>
          </a:p>
          <a:p>
            <a:r>
              <a:rPr lang="en-US" b="1" dirty="0"/>
              <a:t>Future Scope:</a:t>
            </a:r>
            <a:endParaRPr lang="en-US" dirty="0"/>
          </a:p>
          <a:p>
            <a:pPr lvl="1">
              <a:buFont typeface="Arial" panose="020B0604020202020204" pitchFamily="34" charset="0"/>
              <a:buChar char="•"/>
            </a:pPr>
            <a:r>
              <a:rPr lang="en-US" dirty="0"/>
              <a:t>Enhancement of agility and endurance</a:t>
            </a:r>
          </a:p>
          <a:p>
            <a:pPr lvl="1">
              <a:buFont typeface="Arial" panose="020B0604020202020204" pitchFamily="34" charset="0"/>
              <a:buChar char="•"/>
            </a:pPr>
            <a:r>
              <a:rPr lang="en-US" dirty="0"/>
              <a:t>Integration of perception-based AI for better adaptability</a:t>
            </a:r>
          </a:p>
          <a:p>
            <a:pPr lvl="1">
              <a:buFont typeface="Arial" panose="020B0604020202020204" pitchFamily="34" charset="0"/>
              <a:buChar char="•"/>
            </a:pPr>
            <a:r>
              <a:rPr lang="en-US" dirty="0"/>
              <a:t>Expansion into practical applications such as search-and-rescue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Literature Review-Reference Paper 3</a:t>
            </a:r>
            <a:endParaRPr/>
          </a:p>
        </p:txBody>
      </p:sp>
      <p:sp>
        <p:nvSpPr>
          <p:cNvPr id="151" name="Google Shape;151;p23"/>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55000" lnSpcReduction="20000"/>
          </a:bodyPr>
          <a:lstStyle/>
          <a:p>
            <a:r>
              <a:rPr lang="en-IN" b="1" dirty="0"/>
              <a:t>Diablo: Self-Balancing Bipedal Robot</a:t>
            </a:r>
          </a:p>
          <a:p>
            <a:r>
              <a:rPr lang="en-IN" b="1" dirty="0"/>
              <a:t>Problem Statement:</a:t>
            </a:r>
            <a:br>
              <a:rPr lang="en-IN" dirty="0"/>
            </a:br>
            <a:r>
              <a:rPr lang="en-IN" dirty="0"/>
              <a:t>	Developing a highly agile and self-balancing bipedal robot capable of navigating various terrains while maintaining stability.</a:t>
            </a:r>
          </a:p>
          <a:p>
            <a:r>
              <a:rPr lang="en-IN" b="1" dirty="0"/>
              <a:t>Problem Approach:</a:t>
            </a:r>
            <a:br>
              <a:rPr lang="en-IN" dirty="0"/>
            </a:br>
            <a:r>
              <a:rPr lang="en-IN" dirty="0"/>
              <a:t>	Diablo utilizes advanced PID control, reinforcement learning, and IMU-based balancing mechanisms. It leverages torque-controlled actuators and AI-based decision-making to adapt to dynamic environments.</a:t>
            </a:r>
          </a:p>
          <a:p>
            <a:r>
              <a:rPr lang="en-IN" b="1" dirty="0"/>
              <a:t>Advantages: </a:t>
            </a:r>
          </a:p>
          <a:p>
            <a:pPr lvl="1"/>
            <a:r>
              <a:rPr lang="en-IN" dirty="0"/>
              <a:t> High agility and adaptability</a:t>
            </a:r>
          </a:p>
          <a:p>
            <a:pPr lvl="1"/>
            <a:r>
              <a:rPr lang="en-IN" dirty="0"/>
              <a:t> Enhanced mobility for complex terrains</a:t>
            </a:r>
          </a:p>
          <a:p>
            <a:pPr lvl="1"/>
            <a:r>
              <a:rPr lang="en-IN" dirty="0"/>
              <a:t> Efficient torque and balance control</a:t>
            </a:r>
          </a:p>
          <a:p>
            <a:r>
              <a:rPr lang="en-IN" b="1" dirty="0"/>
              <a:t>Disadvantages:</a:t>
            </a:r>
          </a:p>
          <a:p>
            <a:pPr lvl="1"/>
            <a:r>
              <a:rPr lang="en-IN" dirty="0"/>
              <a:t> High energy consumption</a:t>
            </a:r>
          </a:p>
          <a:p>
            <a:pPr lvl="1"/>
            <a:r>
              <a:rPr lang="en-IN" dirty="0"/>
              <a:t> Complex hardware requirements</a:t>
            </a:r>
          </a:p>
          <a:p>
            <a:r>
              <a:rPr lang="en-IN" b="1" dirty="0"/>
              <a:t>Future Scope:</a:t>
            </a:r>
            <a:endParaRPr lang="en-IN" dirty="0"/>
          </a:p>
          <a:p>
            <a:pPr lvl="1">
              <a:buFont typeface="Arial" panose="020B0604020202020204" pitchFamily="34" charset="0"/>
              <a:buChar char="•"/>
            </a:pPr>
            <a:r>
              <a:rPr lang="en-IN" dirty="0"/>
              <a:t>Optimization of battery life and energy efficiency</a:t>
            </a:r>
          </a:p>
          <a:p>
            <a:pPr lvl="1">
              <a:buFont typeface="Arial" panose="020B0604020202020204" pitchFamily="34" charset="0"/>
              <a:buChar char="•"/>
            </a:pPr>
            <a:r>
              <a:rPr lang="en-IN" dirty="0"/>
              <a:t>Improvement in terrain adaptability</a:t>
            </a:r>
          </a:p>
          <a:p>
            <a:pPr lvl="1">
              <a:buFont typeface="Arial" panose="020B0604020202020204" pitchFamily="34" charset="0"/>
              <a:buChar char="•"/>
            </a:pPr>
            <a:r>
              <a:rPr lang="en-IN" dirty="0"/>
              <a:t>AI-driven predictive control for enhanced performance</a:t>
            </a:r>
          </a:p>
          <a:p>
            <a:pPr marL="342900" lvl="0" indent="-358140" algn="l" rtl="0">
              <a:spcBef>
                <a:spcPts val="0"/>
              </a:spcBef>
              <a:spcAft>
                <a:spcPts val="0"/>
              </a:spcAft>
              <a:buClr>
                <a:schemeClr val="dk1"/>
              </a:buClr>
              <a:buSzPts val="3200"/>
              <a:buChar char="•"/>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Summary of Literature Review</a:t>
            </a:r>
            <a:endParaRPr/>
          </a:p>
        </p:txBody>
      </p:sp>
      <p:graphicFrame>
        <p:nvGraphicFramePr>
          <p:cNvPr id="157" name="Google Shape;157;p24"/>
          <p:cNvGraphicFramePr/>
          <p:nvPr>
            <p:extLst>
              <p:ext uri="{D42A27DB-BD31-4B8C-83A1-F6EECF244321}">
                <p14:modId xmlns:p14="http://schemas.microsoft.com/office/powerpoint/2010/main" val="1287393716"/>
              </p:ext>
            </p:extLst>
          </p:nvPr>
        </p:nvGraphicFramePr>
        <p:xfrm>
          <a:off x="192024" y="1184675"/>
          <a:ext cx="8413701" cy="5455850"/>
        </p:xfrm>
        <a:graphic>
          <a:graphicData uri="http://schemas.openxmlformats.org/drawingml/2006/table">
            <a:tbl>
              <a:tblPr>
                <a:noFill/>
                <a:tableStyleId>{9A4E90FD-86CC-456B-9989-16D37227E692}</a:tableStyleId>
              </a:tblPr>
              <a:tblGrid>
                <a:gridCol w="1395826">
                  <a:extLst>
                    <a:ext uri="{9D8B030D-6E8A-4147-A177-3AD203B41FA5}">
                      <a16:colId xmlns:a16="http://schemas.microsoft.com/office/drawing/2014/main" val="20000"/>
                    </a:ext>
                  </a:extLst>
                </a:gridCol>
                <a:gridCol w="1403575">
                  <a:extLst>
                    <a:ext uri="{9D8B030D-6E8A-4147-A177-3AD203B41FA5}">
                      <a16:colId xmlns:a16="http://schemas.microsoft.com/office/drawing/2014/main" val="20001"/>
                    </a:ext>
                  </a:extLst>
                </a:gridCol>
                <a:gridCol w="1403575">
                  <a:extLst>
                    <a:ext uri="{9D8B030D-6E8A-4147-A177-3AD203B41FA5}">
                      <a16:colId xmlns:a16="http://schemas.microsoft.com/office/drawing/2014/main" val="20002"/>
                    </a:ext>
                  </a:extLst>
                </a:gridCol>
                <a:gridCol w="1403575">
                  <a:extLst>
                    <a:ext uri="{9D8B030D-6E8A-4147-A177-3AD203B41FA5}">
                      <a16:colId xmlns:a16="http://schemas.microsoft.com/office/drawing/2014/main" val="20003"/>
                    </a:ext>
                  </a:extLst>
                </a:gridCol>
                <a:gridCol w="1403575">
                  <a:extLst>
                    <a:ext uri="{9D8B030D-6E8A-4147-A177-3AD203B41FA5}">
                      <a16:colId xmlns:a16="http://schemas.microsoft.com/office/drawing/2014/main" val="20004"/>
                    </a:ext>
                  </a:extLst>
                </a:gridCol>
                <a:gridCol w="1403575">
                  <a:extLst>
                    <a:ext uri="{9D8B030D-6E8A-4147-A177-3AD203B41FA5}">
                      <a16:colId xmlns:a16="http://schemas.microsoft.com/office/drawing/2014/main" val="20005"/>
                    </a:ext>
                  </a:extLst>
                </a:gridCol>
              </a:tblGrid>
              <a:tr h="736050">
                <a:tc>
                  <a:txBody>
                    <a:bodyPr/>
                    <a:lstStyle/>
                    <a:p>
                      <a:r>
                        <a:rPr lang="en-IN" b="1" dirty="0"/>
                        <a:t>Research</a:t>
                      </a:r>
                      <a:endParaRPr lang="en-IN" dirty="0"/>
                    </a:p>
                  </a:txBody>
                  <a:tcPr anchor="ctr">
                    <a:solidFill>
                      <a:srgbClr val="CCCCCC"/>
                    </a:solidFill>
                  </a:tcPr>
                </a:tc>
                <a:tc>
                  <a:txBody>
                    <a:bodyPr/>
                    <a:lstStyle/>
                    <a:p>
                      <a:r>
                        <a:rPr lang="en-IN" b="1"/>
                        <a:t>Technique</a:t>
                      </a:r>
                      <a:endParaRPr lang="en-IN"/>
                    </a:p>
                  </a:txBody>
                  <a:tcPr anchor="ctr">
                    <a:solidFill>
                      <a:srgbClr val="CCCCCC"/>
                    </a:solidFill>
                  </a:tcPr>
                </a:tc>
                <a:tc>
                  <a:txBody>
                    <a:bodyPr/>
                    <a:lstStyle/>
                    <a:p>
                      <a:r>
                        <a:rPr lang="en-IN" b="1"/>
                        <a:t>Features Used</a:t>
                      </a:r>
                      <a:endParaRPr lang="en-IN"/>
                    </a:p>
                  </a:txBody>
                  <a:tcPr anchor="ctr">
                    <a:solidFill>
                      <a:srgbClr val="CCCCCC"/>
                    </a:solidFill>
                  </a:tcPr>
                </a:tc>
                <a:tc>
                  <a:txBody>
                    <a:bodyPr/>
                    <a:lstStyle/>
                    <a:p>
                      <a:r>
                        <a:rPr lang="en-IN" b="1"/>
                        <a:t>Domain</a:t>
                      </a:r>
                      <a:endParaRPr lang="en-IN"/>
                    </a:p>
                  </a:txBody>
                  <a:tcPr anchor="ctr">
                    <a:solidFill>
                      <a:srgbClr val="CCCCCC"/>
                    </a:solidFill>
                  </a:tcPr>
                </a:tc>
                <a:tc>
                  <a:txBody>
                    <a:bodyPr/>
                    <a:lstStyle/>
                    <a:p>
                      <a:r>
                        <a:rPr lang="en-IN" b="1"/>
                        <a:t>Disadvantage / Advantage</a:t>
                      </a:r>
                      <a:endParaRPr lang="en-IN"/>
                    </a:p>
                  </a:txBody>
                  <a:tcPr anchor="ctr">
                    <a:solidFill>
                      <a:srgbClr val="CCCCCC"/>
                    </a:solidFill>
                  </a:tcPr>
                </a:tc>
                <a:tc>
                  <a:txBody>
                    <a:bodyPr/>
                    <a:lstStyle/>
                    <a:p>
                      <a:r>
                        <a:rPr lang="en-IN" b="1" dirty="0"/>
                        <a:t>Future Direction</a:t>
                      </a:r>
                      <a:endParaRPr lang="en-IN" dirty="0"/>
                    </a:p>
                  </a:txBody>
                  <a:tcPr anchor="ctr">
                    <a:solidFill>
                      <a:srgbClr val="CCCCCC"/>
                    </a:solidFill>
                  </a:tcPr>
                </a:tc>
                <a:extLst>
                  <a:ext uri="{0D108BD9-81ED-4DB2-BD59-A6C34878D82A}">
                    <a16:rowId xmlns:a16="http://schemas.microsoft.com/office/drawing/2014/main" val="10000"/>
                  </a:ext>
                </a:extLst>
              </a:tr>
              <a:tr h="4719800">
                <a:tc>
                  <a:txBody>
                    <a:bodyPr/>
                    <a:lstStyle/>
                    <a:p>
                      <a:pPr marL="0" lvl="0" indent="0" algn="l" rtl="0">
                        <a:lnSpc>
                          <a:spcPct val="115000"/>
                        </a:lnSpc>
                        <a:spcBef>
                          <a:spcPts val="1200"/>
                        </a:spcBef>
                        <a:spcAft>
                          <a:spcPts val="0"/>
                        </a:spcAft>
                        <a:buNone/>
                      </a:pPr>
                      <a:r>
                        <a:rPr lang="en-US" sz="1100" dirty="0"/>
                        <a:t>Self-Balancing AI Bot for Emergency Situations</a:t>
                      </a:r>
                      <a:endParaRPr sz="1100" dirty="0">
                        <a:latin typeface="Times New Roman"/>
                        <a:ea typeface="Times New Roman"/>
                        <a:cs typeface="Times New Roman"/>
                        <a:sym typeface="Times New Roman"/>
                      </a:endParaRPr>
                    </a:p>
                  </a:txBody>
                  <a:tcPr marL="68575" marR="68575" marT="91425" marB="91425"/>
                </a:tc>
                <a:tc>
                  <a:txBody>
                    <a:bodyPr/>
                    <a:lstStyle/>
                    <a:p>
                      <a:pPr marL="0" lvl="0" indent="0" algn="l" rtl="0">
                        <a:lnSpc>
                          <a:spcPct val="115000"/>
                        </a:lnSpc>
                        <a:spcBef>
                          <a:spcPts val="1200"/>
                        </a:spcBef>
                        <a:spcAft>
                          <a:spcPts val="0"/>
                        </a:spcAft>
                        <a:buNone/>
                      </a:pPr>
                      <a:r>
                        <a:rPr lang="en-US" dirty="0"/>
                        <a:t>AI-based Pathfinding (A*, RRT*, Reinforcement Learning), SLAM for localization</a:t>
                      </a:r>
                      <a:endParaRPr dirty="0"/>
                    </a:p>
                  </a:txBody>
                  <a:tcPr marL="68575" marR="68575" marT="91425" marB="91425"/>
                </a:tc>
                <a:tc>
                  <a:txBody>
                    <a:bodyPr/>
                    <a:lstStyle/>
                    <a:p>
                      <a:pPr marL="0" lvl="0" indent="0" algn="l" rtl="0">
                        <a:lnSpc>
                          <a:spcPct val="115000"/>
                        </a:lnSpc>
                        <a:spcBef>
                          <a:spcPts val="1200"/>
                        </a:spcBef>
                        <a:spcAft>
                          <a:spcPts val="600"/>
                        </a:spcAft>
                        <a:buNone/>
                      </a:pPr>
                      <a:r>
                        <a:rPr lang="en-IN" dirty="0"/>
                        <a:t>IMU (Gyroscope, Accelerometer), LiDAR, PID Control, Deep Reinforcement Learning, ROS</a:t>
                      </a:r>
                      <a:endParaRPr dirty="0"/>
                    </a:p>
                  </a:txBody>
                  <a:tcPr marL="68575" marR="68575" marT="91425" marB="91425"/>
                </a:tc>
                <a:tc>
                  <a:txBody>
                    <a:bodyPr/>
                    <a:lstStyle/>
                    <a:p>
                      <a:pPr marL="0" lvl="0" indent="0" algn="l" rtl="0">
                        <a:lnSpc>
                          <a:spcPct val="115000"/>
                        </a:lnSpc>
                        <a:spcBef>
                          <a:spcPts val="1200"/>
                        </a:spcBef>
                        <a:spcAft>
                          <a:spcPts val="0"/>
                        </a:spcAft>
                        <a:buNone/>
                      </a:pPr>
                      <a:r>
                        <a:rPr lang="en-US" dirty="0"/>
                        <a:t>Disaster Response, Emergency Rescue, Military, Space Exploration</a:t>
                      </a:r>
                      <a:endParaRPr dirty="0"/>
                    </a:p>
                  </a:txBody>
                  <a:tcPr marL="68575" marR="68575" marT="91425" marB="91425"/>
                </a:tc>
                <a:tc>
                  <a:txBody>
                    <a:bodyPr/>
                    <a:lstStyle/>
                    <a:p>
                      <a:pPr marL="0" lvl="0" indent="0" algn="l" rtl="0">
                        <a:lnSpc>
                          <a:spcPct val="115000"/>
                        </a:lnSpc>
                        <a:spcBef>
                          <a:spcPts val="1200"/>
                        </a:spcBef>
                        <a:spcAft>
                          <a:spcPts val="0"/>
                        </a:spcAft>
                        <a:buNone/>
                      </a:pPr>
                      <a:r>
                        <a:rPr lang="en-IN" sz="1400" b="1" i="0" u="none" strike="noStrike" cap="none" dirty="0">
                          <a:solidFill>
                            <a:srgbClr val="000000"/>
                          </a:solidFill>
                          <a:effectLst/>
                          <a:latin typeface="Arial"/>
                          <a:ea typeface="Arial"/>
                          <a:cs typeface="Arial"/>
                          <a:sym typeface="Arial"/>
                        </a:rPr>
                        <a:t>✔.</a:t>
                      </a:r>
                      <a:r>
                        <a:rPr lang="en-US" dirty="0"/>
                        <a:t> Enables navigation in hazardous environments </a:t>
                      </a:r>
                    </a:p>
                    <a:p>
                      <a:pPr marL="0" lvl="0" indent="0" algn="l" rtl="0">
                        <a:lnSpc>
                          <a:spcPct val="115000"/>
                        </a:lnSpc>
                        <a:spcBef>
                          <a:spcPts val="1200"/>
                        </a:spcBef>
                        <a:spcAft>
                          <a:spcPts val="0"/>
                        </a:spcAft>
                        <a:buNone/>
                      </a:pPr>
                      <a:r>
                        <a:rPr lang="en-US" b="1" dirty="0"/>
                        <a:t>X.</a:t>
                      </a:r>
                      <a:r>
                        <a:rPr lang="en-US" dirty="0"/>
                        <a:t> High computational requirements for real-time decision-making</a:t>
                      </a:r>
                      <a:endParaRPr dirty="0"/>
                    </a:p>
                  </a:txBody>
                  <a:tcPr marL="68575" marR="68575" marT="91425" marB="91425"/>
                </a:tc>
                <a:tc>
                  <a:txBody>
                    <a:bodyPr/>
                    <a:lstStyle/>
                    <a:p>
                      <a:pPr marL="0" lvl="0" indent="0" algn="l" rtl="0">
                        <a:lnSpc>
                          <a:spcPct val="115000"/>
                        </a:lnSpc>
                        <a:spcBef>
                          <a:spcPts val="1200"/>
                        </a:spcBef>
                        <a:spcAft>
                          <a:spcPts val="0"/>
                        </a:spcAft>
                        <a:buNone/>
                      </a:pPr>
                      <a:r>
                        <a:rPr lang="en-US" dirty="0"/>
                        <a:t>Enhancing AI adaptability, swarm robotics, drone integration</a:t>
                      </a:r>
                      <a:endParaRPr dirty="0"/>
                    </a:p>
                  </a:txBody>
                  <a:tcPr marL="68575" marR="6857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Summary of Literature Review</a:t>
            </a:r>
            <a:endParaRPr/>
          </a:p>
        </p:txBody>
      </p:sp>
      <p:graphicFrame>
        <p:nvGraphicFramePr>
          <p:cNvPr id="163" name="Google Shape;163;p25"/>
          <p:cNvGraphicFramePr/>
          <p:nvPr>
            <p:extLst>
              <p:ext uri="{D42A27DB-BD31-4B8C-83A1-F6EECF244321}">
                <p14:modId xmlns:p14="http://schemas.microsoft.com/office/powerpoint/2010/main" val="2318409724"/>
              </p:ext>
            </p:extLst>
          </p:nvPr>
        </p:nvGraphicFramePr>
        <p:xfrm>
          <a:off x="184275" y="1184675"/>
          <a:ext cx="8421450" cy="6403775"/>
        </p:xfrm>
        <a:graphic>
          <a:graphicData uri="http://schemas.openxmlformats.org/drawingml/2006/table">
            <a:tbl>
              <a:tblPr>
                <a:noFill/>
                <a:tableStyleId>{9A4E90FD-86CC-456B-9989-16D37227E692}</a:tableStyleId>
              </a:tblPr>
              <a:tblGrid>
                <a:gridCol w="1403575">
                  <a:extLst>
                    <a:ext uri="{9D8B030D-6E8A-4147-A177-3AD203B41FA5}">
                      <a16:colId xmlns:a16="http://schemas.microsoft.com/office/drawing/2014/main" val="20000"/>
                    </a:ext>
                  </a:extLst>
                </a:gridCol>
                <a:gridCol w="1403575">
                  <a:extLst>
                    <a:ext uri="{9D8B030D-6E8A-4147-A177-3AD203B41FA5}">
                      <a16:colId xmlns:a16="http://schemas.microsoft.com/office/drawing/2014/main" val="20001"/>
                    </a:ext>
                  </a:extLst>
                </a:gridCol>
                <a:gridCol w="1403575">
                  <a:extLst>
                    <a:ext uri="{9D8B030D-6E8A-4147-A177-3AD203B41FA5}">
                      <a16:colId xmlns:a16="http://schemas.microsoft.com/office/drawing/2014/main" val="20002"/>
                    </a:ext>
                  </a:extLst>
                </a:gridCol>
                <a:gridCol w="1429728">
                  <a:extLst>
                    <a:ext uri="{9D8B030D-6E8A-4147-A177-3AD203B41FA5}">
                      <a16:colId xmlns:a16="http://schemas.microsoft.com/office/drawing/2014/main" val="20003"/>
                    </a:ext>
                  </a:extLst>
                </a:gridCol>
                <a:gridCol w="1377422">
                  <a:extLst>
                    <a:ext uri="{9D8B030D-6E8A-4147-A177-3AD203B41FA5}">
                      <a16:colId xmlns:a16="http://schemas.microsoft.com/office/drawing/2014/main" val="20004"/>
                    </a:ext>
                  </a:extLst>
                </a:gridCol>
                <a:gridCol w="1403575">
                  <a:extLst>
                    <a:ext uri="{9D8B030D-6E8A-4147-A177-3AD203B41FA5}">
                      <a16:colId xmlns:a16="http://schemas.microsoft.com/office/drawing/2014/main" val="20005"/>
                    </a:ext>
                  </a:extLst>
                </a:gridCol>
              </a:tblGrid>
              <a:tr h="736050">
                <a:tc>
                  <a:txBody>
                    <a:bodyPr/>
                    <a:lstStyle/>
                    <a:p>
                      <a:pPr marL="0" lvl="0" indent="0" algn="ctr" rtl="0">
                        <a:lnSpc>
                          <a:spcPct val="115000"/>
                        </a:lnSpc>
                        <a:spcBef>
                          <a:spcPts val="1200"/>
                        </a:spcBef>
                        <a:spcAft>
                          <a:spcPts val="600"/>
                        </a:spcAft>
                        <a:buNone/>
                      </a:pPr>
                      <a:r>
                        <a:rPr lang="en-US" sz="1100" b="1"/>
                        <a:t>Research</a:t>
                      </a:r>
                      <a:endParaRPr sz="1100" b="1"/>
                    </a:p>
                  </a:txBody>
                  <a:tcPr marL="68575" marR="68575" marT="91425" marB="91425">
                    <a:solidFill>
                      <a:srgbClr val="CCCCCC"/>
                    </a:solidFill>
                  </a:tcPr>
                </a:tc>
                <a:tc>
                  <a:txBody>
                    <a:bodyPr/>
                    <a:lstStyle/>
                    <a:p>
                      <a:pPr marL="0" lvl="0" indent="0" algn="ctr" rtl="0">
                        <a:lnSpc>
                          <a:spcPct val="115000"/>
                        </a:lnSpc>
                        <a:spcBef>
                          <a:spcPts val="1200"/>
                        </a:spcBef>
                        <a:spcAft>
                          <a:spcPts val="600"/>
                        </a:spcAft>
                        <a:buNone/>
                      </a:pPr>
                      <a:r>
                        <a:rPr lang="en-US" sz="1100" b="1"/>
                        <a:t>Technique</a:t>
                      </a:r>
                      <a:endParaRPr sz="1100" b="1"/>
                    </a:p>
                  </a:txBody>
                  <a:tcPr marL="68575" marR="68575" marT="91425" marB="91425">
                    <a:solidFill>
                      <a:srgbClr val="CCCCCC"/>
                    </a:solidFill>
                  </a:tcPr>
                </a:tc>
                <a:tc>
                  <a:txBody>
                    <a:bodyPr/>
                    <a:lstStyle/>
                    <a:p>
                      <a:pPr marL="0" lvl="0" indent="0" algn="ctr" rtl="0">
                        <a:lnSpc>
                          <a:spcPct val="115000"/>
                        </a:lnSpc>
                        <a:spcBef>
                          <a:spcPts val="1200"/>
                        </a:spcBef>
                        <a:spcAft>
                          <a:spcPts val="600"/>
                        </a:spcAft>
                        <a:buNone/>
                      </a:pPr>
                      <a:r>
                        <a:rPr lang="en-US" sz="1100" b="1"/>
                        <a:t>Features Used</a:t>
                      </a:r>
                      <a:endParaRPr sz="1100" b="1"/>
                    </a:p>
                  </a:txBody>
                  <a:tcPr marL="68575" marR="68575" marT="91425" marB="91425">
                    <a:solidFill>
                      <a:srgbClr val="CCCCCC"/>
                    </a:solidFill>
                  </a:tcPr>
                </a:tc>
                <a:tc>
                  <a:txBody>
                    <a:bodyPr/>
                    <a:lstStyle/>
                    <a:p>
                      <a:pPr marL="0" lvl="0" indent="0" algn="ctr" rtl="0">
                        <a:lnSpc>
                          <a:spcPct val="115000"/>
                        </a:lnSpc>
                        <a:spcBef>
                          <a:spcPts val="1200"/>
                        </a:spcBef>
                        <a:spcAft>
                          <a:spcPts val="600"/>
                        </a:spcAft>
                        <a:buNone/>
                      </a:pPr>
                      <a:r>
                        <a:rPr lang="en-US" sz="1100" b="1"/>
                        <a:t>Domain</a:t>
                      </a:r>
                      <a:endParaRPr sz="1100" b="1"/>
                    </a:p>
                  </a:txBody>
                  <a:tcPr marL="68575" marR="68575" marT="91425" marB="91425">
                    <a:solidFill>
                      <a:srgbClr val="CCCCCC"/>
                    </a:solidFill>
                  </a:tcPr>
                </a:tc>
                <a:tc>
                  <a:txBody>
                    <a:bodyPr/>
                    <a:lstStyle/>
                    <a:p>
                      <a:pPr marL="228600" lvl="0" indent="0" algn="ctr" rtl="0">
                        <a:lnSpc>
                          <a:spcPct val="115000"/>
                        </a:lnSpc>
                        <a:spcBef>
                          <a:spcPts val="0"/>
                        </a:spcBef>
                        <a:spcAft>
                          <a:spcPts val="600"/>
                        </a:spcAft>
                        <a:buNone/>
                      </a:pPr>
                      <a:r>
                        <a:rPr lang="en-US" sz="1100" b="1"/>
                        <a:t>Disadvantage / Advantage</a:t>
                      </a:r>
                      <a:endParaRPr sz="1100" b="1"/>
                    </a:p>
                  </a:txBody>
                  <a:tcPr marL="68575" marR="68575" marT="91425" marB="91425">
                    <a:solidFill>
                      <a:srgbClr val="CCCCCC"/>
                    </a:solidFill>
                  </a:tcPr>
                </a:tc>
                <a:tc>
                  <a:txBody>
                    <a:bodyPr/>
                    <a:lstStyle/>
                    <a:p>
                      <a:pPr marL="0" lvl="0" indent="0" algn="ctr" rtl="0">
                        <a:lnSpc>
                          <a:spcPct val="115000"/>
                        </a:lnSpc>
                        <a:spcBef>
                          <a:spcPts val="1200"/>
                        </a:spcBef>
                        <a:spcAft>
                          <a:spcPts val="600"/>
                        </a:spcAft>
                        <a:buNone/>
                      </a:pPr>
                      <a:r>
                        <a:rPr lang="en-US" sz="1100" b="1"/>
                        <a:t>Future Direction</a:t>
                      </a:r>
                      <a:endParaRPr sz="1100" b="1"/>
                    </a:p>
                  </a:txBody>
                  <a:tcPr marL="68575" marR="68575" marT="91425" marB="91425">
                    <a:solidFill>
                      <a:srgbClr val="CCCCCC"/>
                    </a:solidFill>
                  </a:tcPr>
                </a:tc>
                <a:extLst>
                  <a:ext uri="{0D108BD9-81ED-4DB2-BD59-A6C34878D82A}">
                    <a16:rowId xmlns:a16="http://schemas.microsoft.com/office/drawing/2014/main" val="10000"/>
                  </a:ext>
                </a:extLst>
              </a:tr>
              <a:tr h="5667725">
                <a:tc>
                  <a:txBody>
                    <a:bodyPr/>
                    <a:lstStyle/>
                    <a:p>
                      <a:pPr marL="0" lvl="0" indent="0" algn="l" rtl="0">
                        <a:lnSpc>
                          <a:spcPct val="115000"/>
                        </a:lnSpc>
                        <a:spcBef>
                          <a:spcPts val="1200"/>
                        </a:spcBef>
                        <a:spcAft>
                          <a:spcPts val="600"/>
                        </a:spcAft>
                        <a:buNone/>
                      </a:pPr>
                      <a:r>
                        <a:rPr lang="en-IN" dirty="0"/>
                        <a:t>MIT Cheetah Robot</a:t>
                      </a:r>
                      <a:endParaRPr dirty="0"/>
                    </a:p>
                  </a:txBody>
                  <a:tcPr marL="68575" marR="68575" marT="91425" marB="91425"/>
                </a:tc>
                <a:tc>
                  <a:txBody>
                    <a:bodyPr/>
                    <a:lstStyle/>
                    <a:p>
                      <a:pPr marL="0" lvl="0" indent="0" algn="l" rtl="0">
                        <a:lnSpc>
                          <a:spcPct val="115000"/>
                        </a:lnSpc>
                        <a:spcBef>
                          <a:spcPts val="1200"/>
                        </a:spcBef>
                        <a:spcAft>
                          <a:spcPts val="0"/>
                        </a:spcAft>
                        <a:buNone/>
                      </a:pPr>
                      <a:r>
                        <a:rPr lang="it-IT" dirty="0"/>
                        <a:t>Quadrupedal Locomotion, Model Predictive Control</a:t>
                      </a:r>
                      <a:endParaRPr dirty="0"/>
                    </a:p>
                  </a:txBody>
                  <a:tcPr marL="68575" marR="68575" marT="91425" marB="91425"/>
                </a:tc>
                <a:tc>
                  <a:txBody>
                    <a:bodyPr/>
                    <a:lstStyle/>
                    <a:p>
                      <a:pPr marL="0" lvl="0" indent="0" algn="l" rtl="0">
                        <a:lnSpc>
                          <a:spcPct val="115000"/>
                        </a:lnSpc>
                        <a:spcBef>
                          <a:spcPts val="1200"/>
                        </a:spcBef>
                        <a:spcAft>
                          <a:spcPts val="600"/>
                        </a:spcAft>
                        <a:buNone/>
                      </a:pPr>
                      <a:r>
                        <a:rPr lang="en-US" dirty="0"/>
                        <a:t>High-Speed Motion, Obstacle Avoidance, AI-Driven Movement Optimization</a:t>
                      </a:r>
                      <a:endParaRPr dirty="0"/>
                    </a:p>
                  </a:txBody>
                  <a:tcPr marL="68575" marR="68575" marT="91425" marB="91425"/>
                </a:tc>
                <a:tc>
                  <a:txBody>
                    <a:bodyPr/>
                    <a:lstStyle/>
                    <a:p>
                      <a:pPr marL="0" lvl="0" indent="0" algn="l" rtl="0">
                        <a:lnSpc>
                          <a:spcPct val="115000"/>
                        </a:lnSpc>
                        <a:spcBef>
                          <a:spcPts val="1200"/>
                        </a:spcBef>
                        <a:spcAft>
                          <a:spcPts val="600"/>
                        </a:spcAft>
                        <a:buNone/>
                      </a:pPr>
                      <a:r>
                        <a:rPr lang="en-IN" dirty="0"/>
                        <a:t>Robotics, Military, Autonomous Navigation</a:t>
                      </a:r>
                      <a:endParaRPr dirty="0"/>
                    </a:p>
                  </a:txBody>
                  <a:tcPr marL="68575" marR="68575" marT="91425" marB="91425"/>
                </a:tc>
                <a:tc>
                  <a:txBody>
                    <a:bodyPr/>
                    <a:lstStyle/>
                    <a:p>
                      <a:pPr marL="0" lvl="0" indent="0" algn="l" rtl="0">
                        <a:lnSpc>
                          <a:spcPct val="115000"/>
                        </a:lnSpc>
                        <a:spcBef>
                          <a:spcPts val="1200"/>
                        </a:spcBef>
                        <a:spcAft>
                          <a:spcPts val="600"/>
                        </a:spcAft>
                        <a:buNone/>
                      </a:pPr>
                      <a:r>
                        <a:rPr lang="en-IN" sz="1400" b="1" i="0" u="none" strike="noStrike" cap="none" dirty="0">
                          <a:solidFill>
                            <a:srgbClr val="000000"/>
                          </a:solidFill>
                          <a:effectLst/>
                          <a:latin typeface="Arial"/>
                          <a:ea typeface="Arial"/>
                          <a:cs typeface="Arial"/>
                          <a:sym typeface="Arial"/>
                        </a:rPr>
                        <a:t>✔.</a:t>
                      </a:r>
                      <a:r>
                        <a:rPr lang="en-US" dirty="0"/>
                        <a:t> Fast and agile movement </a:t>
                      </a:r>
                    </a:p>
                    <a:p>
                      <a:pPr marL="0" lvl="0" indent="0" algn="l" rtl="0">
                        <a:lnSpc>
                          <a:spcPct val="115000"/>
                        </a:lnSpc>
                        <a:spcBef>
                          <a:spcPts val="1200"/>
                        </a:spcBef>
                        <a:spcAft>
                          <a:spcPts val="600"/>
                        </a:spcAft>
                        <a:buNone/>
                      </a:pPr>
                      <a:r>
                        <a:rPr lang="en-US" b="1" dirty="0"/>
                        <a:t>X. </a:t>
                      </a:r>
                      <a:r>
                        <a:rPr lang="en-US" dirty="0"/>
                        <a:t>Not optimized for extreme balancing tasks</a:t>
                      </a:r>
                      <a:endParaRPr dirty="0"/>
                    </a:p>
                  </a:txBody>
                  <a:tcPr marL="68575" marR="68575" marT="91425" marB="91425"/>
                </a:tc>
                <a:tc>
                  <a:txBody>
                    <a:bodyPr/>
                    <a:lstStyle/>
                    <a:p>
                      <a:pPr marL="0" lvl="0" indent="0" algn="just" rtl="0">
                        <a:lnSpc>
                          <a:spcPct val="115000"/>
                        </a:lnSpc>
                        <a:spcBef>
                          <a:spcPts val="1200"/>
                        </a:spcBef>
                        <a:spcAft>
                          <a:spcPts val="600"/>
                        </a:spcAft>
                        <a:buNone/>
                      </a:pPr>
                      <a:r>
                        <a:rPr lang="en-IN" dirty="0"/>
                        <a:t>Adaptation for multi-terrain balancing</a:t>
                      </a:r>
                      <a:endParaRPr dirty="0"/>
                    </a:p>
                  </a:txBody>
                  <a:tcPr marL="68575" marR="6857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Summary of Literature Review</a:t>
            </a:r>
            <a:endParaRPr/>
          </a:p>
        </p:txBody>
      </p:sp>
      <p:graphicFrame>
        <p:nvGraphicFramePr>
          <p:cNvPr id="2" name="Google Shape;163;p25">
            <a:extLst>
              <a:ext uri="{FF2B5EF4-FFF2-40B4-BE49-F238E27FC236}">
                <a16:creationId xmlns:a16="http://schemas.microsoft.com/office/drawing/2014/main" id="{CC502B2A-6CA8-7D17-5873-89AB4F0BF090}"/>
              </a:ext>
            </a:extLst>
          </p:cNvPr>
          <p:cNvGraphicFramePr/>
          <p:nvPr>
            <p:extLst>
              <p:ext uri="{D42A27DB-BD31-4B8C-83A1-F6EECF244321}">
                <p14:modId xmlns:p14="http://schemas.microsoft.com/office/powerpoint/2010/main" val="1482413038"/>
              </p:ext>
            </p:extLst>
          </p:nvPr>
        </p:nvGraphicFramePr>
        <p:xfrm>
          <a:off x="184275" y="1184675"/>
          <a:ext cx="8421450" cy="4715415"/>
        </p:xfrm>
        <a:graphic>
          <a:graphicData uri="http://schemas.openxmlformats.org/drawingml/2006/table">
            <a:tbl>
              <a:tblPr>
                <a:noFill/>
                <a:tableStyleId>{9A4E90FD-86CC-456B-9989-16D37227E692}</a:tableStyleId>
              </a:tblPr>
              <a:tblGrid>
                <a:gridCol w="1403575">
                  <a:extLst>
                    <a:ext uri="{9D8B030D-6E8A-4147-A177-3AD203B41FA5}">
                      <a16:colId xmlns:a16="http://schemas.microsoft.com/office/drawing/2014/main" val="20000"/>
                    </a:ext>
                  </a:extLst>
                </a:gridCol>
                <a:gridCol w="1403575">
                  <a:extLst>
                    <a:ext uri="{9D8B030D-6E8A-4147-A177-3AD203B41FA5}">
                      <a16:colId xmlns:a16="http://schemas.microsoft.com/office/drawing/2014/main" val="20001"/>
                    </a:ext>
                  </a:extLst>
                </a:gridCol>
                <a:gridCol w="1403575">
                  <a:extLst>
                    <a:ext uri="{9D8B030D-6E8A-4147-A177-3AD203B41FA5}">
                      <a16:colId xmlns:a16="http://schemas.microsoft.com/office/drawing/2014/main" val="20002"/>
                    </a:ext>
                  </a:extLst>
                </a:gridCol>
                <a:gridCol w="1429728">
                  <a:extLst>
                    <a:ext uri="{9D8B030D-6E8A-4147-A177-3AD203B41FA5}">
                      <a16:colId xmlns:a16="http://schemas.microsoft.com/office/drawing/2014/main" val="20003"/>
                    </a:ext>
                  </a:extLst>
                </a:gridCol>
                <a:gridCol w="1377422">
                  <a:extLst>
                    <a:ext uri="{9D8B030D-6E8A-4147-A177-3AD203B41FA5}">
                      <a16:colId xmlns:a16="http://schemas.microsoft.com/office/drawing/2014/main" val="20004"/>
                    </a:ext>
                  </a:extLst>
                </a:gridCol>
                <a:gridCol w="1403575">
                  <a:extLst>
                    <a:ext uri="{9D8B030D-6E8A-4147-A177-3AD203B41FA5}">
                      <a16:colId xmlns:a16="http://schemas.microsoft.com/office/drawing/2014/main" val="20005"/>
                    </a:ext>
                  </a:extLst>
                </a:gridCol>
              </a:tblGrid>
              <a:tr h="540685">
                <a:tc>
                  <a:txBody>
                    <a:bodyPr/>
                    <a:lstStyle/>
                    <a:p>
                      <a:pPr marL="0" lvl="0" indent="0" algn="ctr" rtl="0">
                        <a:lnSpc>
                          <a:spcPct val="115000"/>
                        </a:lnSpc>
                        <a:spcBef>
                          <a:spcPts val="1200"/>
                        </a:spcBef>
                        <a:spcAft>
                          <a:spcPts val="600"/>
                        </a:spcAft>
                        <a:buNone/>
                      </a:pPr>
                      <a:r>
                        <a:rPr lang="en-US" sz="1100" b="1" dirty="0"/>
                        <a:t>Research</a:t>
                      </a:r>
                      <a:endParaRPr sz="1100" b="1" dirty="0"/>
                    </a:p>
                  </a:txBody>
                  <a:tcPr marL="68575" marR="68575" marT="91425" marB="91425">
                    <a:solidFill>
                      <a:srgbClr val="CCCCCC"/>
                    </a:solidFill>
                  </a:tcPr>
                </a:tc>
                <a:tc>
                  <a:txBody>
                    <a:bodyPr/>
                    <a:lstStyle/>
                    <a:p>
                      <a:pPr marL="0" lvl="0" indent="0" algn="ctr" rtl="0">
                        <a:lnSpc>
                          <a:spcPct val="115000"/>
                        </a:lnSpc>
                        <a:spcBef>
                          <a:spcPts val="1200"/>
                        </a:spcBef>
                        <a:spcAft>
                          <a:spcPts val="600"/>
                        </a:spcAft>
                        <a:buNone/>
                      </a:pPr>
                      <a:r>
                        <a:rPr lang="en-US" sz="1100" b="1" dirty="0"/>
                        <a:t>Technique</a:t>
                      </a:r>
                      <a:endParaRPr sz="1100" b="1" dirty="0"/>
                    </a:p>
                  </a:txBody>
                  <a:tcPr marL="68575" marR="68575" marT="91425" marB="91425">
                    <a:solidFill>
                      <a:srgbClr val="CCCCCC"/>
                    </a:solidFill>
                  </a:tcPr>
                </a:tc>
                <a:tc>
                  <a:txBody>
                    <a:bodyPr/>
                    <a:lstStyle/>
                    <a:p>
                      <a:pPr marL="0" lvl="0" indent="0" algn="ctr" rtl="0">
                        <a:lnSpc>
                          <a:spcPct val="115000"/>
                        </a:lnSpc>
                        <a:spcBef>
                          <a:spcPts val="1200"/>
                        </a:spcBef>
                        <a:spcAft>
                          <a:spcPts val="600"/>
                        </a:spcAft>
                        <a:buNone/>
                      </a:pPr>
                      <a:r>
                        <a:rPr lang="en-US" sz="1100" b="1"/>
                        <a:t>Features Used</a:t>
                      </a:r>
                      <a:endParaRPr sz="1100" b="1"/>
                    </a:p>
                  </a:txBody>
                  <a:tcPr marL="68575" marR="68575" marT="91425" marB="91425">
                    <a:solidFill>
                      <a:srgbClr val="CCCCCC"/>
                    </a:solidFill>
                  </a:tcPr>
                </a:tc>
                <a:tc>
                  <a:txBody>
                    <a:bodyPr/>
                    <a:lstStyle/>
                    <a:p>
                      <a:pPr marL="0" lvl="0" indent="0" algn="ctr" rtl="0">
                        <a:lnSpc>
                          <a:spcPct val="115000"/>
                        </a:lnSpc>
                        <a:spcBef>
                          <a:spcPts val="1200"/>
                        </a:spcBef>
                        <a:spcAft>
                          <a:spcPts val="600"/>
                        </a:spcAft>
                        <a:buNone/>
                      </a:pPr>
                      <a:r>
                        <a:rPr lang="en-US" sz="1100" b="1"/>
                        <a:t>Domain</a:t>
                      </a:r>
                      <a:endParaRPr sz="1100" b="1"/>
                    </a:p>
                  </a:txBody>
                  <a:tcPr marL="68575" marR="68575" marT="91425" marB="91425">
                    <a:solidFill>
                      <a:srgbClr val="CCCCCC"/>
                    </a:solidFill>
                  </a:tcPr>
                </a:tc>
                <a:tc>
                  <a:txBody>
                    <a:bodyPr/>
                    <a:lstStyle/>
                    <a:p>
                      <a:pPr marL="228600" lvl="0" indent="0" algn="ctr" rtl="0">
                        <a:lnSpc>
                          <a:spcPct val="115000"/>
                        </a:lnSpc>
                        <a:spcBef>
                          <a:spcPts val="0"/>
                        </a:spcBef>
                        <a:spcAft>
                          <a:spcPts val="600"/>
                        </a:spcAft>
                        <a:buNone/>
                      </a:pPr>
                      <a:r>
                        <a:rPr lang="en-US" sz="1100" b="1"/>
                        <a:t>Disadvantage / Advantage</a:t>
                      </a:r>
                      <a:endParaRPr sz="1100" b="1"/>
                    </a:p>
                  </a:txBody>
                  <a:tcPr marL="68575" marR="68575" marT="91425" marB="91425">
                    <a:solidFill>
                      <a:srgbClr val="CCCCCC"/>
                    </a:solidFill>
                  </a:tcPr>
                </a:tc>
                <a:tc>
                  <a:txBody>
                    <a:bodyPr/>
                    <a:lstStyle/>
                    <a:p>
                      <a:pPr marL="0" lvl="0" indent="0" algn="ctr" rtl="0">
                        <a:lnSpc>
                          <a:spcPct val="115000"/>
                        </a:lnSpc>
                        <a:spcBef>
                          <a:spcPts val="1200"/>
                        </a:spcBef>
                        <a:spcAft>
                          <a:spcPts val="600"/>
                        </a:spcAft>
                        <a:buNone/>
                      </a:pPr>
                      <a:r>
                        <a:rPr lang="en-US" sz="1100" b="1"/>
                        <a:t>Future Direction</a:t>
                      </a:r>
                      <a:endParaRPr sz="1100" b="1"/>
                    </a:p>
                  </a:txBody>
                  <a:tcPr marL="68575" marR="68575" marT="91425" marB="91425">
                    <a:solidFill>
                      <a:srgbClr val="CCCCCC"/>
                    </a:solidFill>
                  </a:tcPr>
                </a:tc>
                <a:extLst>
                  <a:ext uri="{0D108BD9-81ED-4DB2-BD59-A6C34878D82A}">
                    <a16:rowId xmlns:a16="http://schemas.microsoft.com/office/drawing/2014/main" val="10000"/>
                  </a:ext>
                </a:extLst>
              </a:tr>
              <a:tr h="4163376">
                <a:tc>
                  <a:txBody>
                    <a:bodyPr/>
                    <a:lstStyle/>
                    <a:p>
                      <a:pPr marL="0" lvl="0" indent="0" algn="l" rtl="0">
                        <a:lnSpc>
                          <a:spcPct val="115000"/>
                        </a:lnSpc>
                        <a:spcBef>
                          <a:spcPts val="1200"/>
                        </a:spcBef>
                        <a:spcAft>
                          <a:spcPts val="600"/>
                        </a:spcAft>
                        <a:buNone/>
                      </a:pPr>
                      <a:r>
                        <a:rPr lang="en-IN" dirty="0"/>
                        <a:t>Diablo: Self-Balancing Bipedal Robot</a:t>
                      </a:r>
                      <a:endParaRPr dirty="0"/>
                    </a:p>
                  </a:txBody>
                  <a:tcPr marL="68575" marR="68575" marT="91425" marB="91425"/>
                </a:tc>
                <a:tc>
                  <a:txBody>
                    <a:bodyPr/>
                    <a:lstStyle/>
                    <a:p>
                      <a:pPr marL="0" lvl="0" indent="0" algn="l" rtl="0">
                        <a:lnSpc>
                          <a:spcPct val="115000"/>
                        </a:lnSpc>
                        <a:spcBef>
                          <a:spcPts val="1200"/>
                        </a:spcBef>
                        <a:spcAft>
                          <a:spcPts val="0"/>
                        </a:spcAft>
                        <a:buNone/>
                      </a:pPr>
                      <a:r>
                        <a:rPr lang="en-IN" dirty="0"/>
                        <a:t>PID Control, Machine Learning</a:t>
                      </a:r>
                      <a:endParaRPr dirty="0"/>
                    </a:p>
                  </a:txBody>
                  <a:tcPr marL="68575" marR="68575" marT="91425" marB="91425"/>
                </a:tc>
                <a:tc>
                  <a:txBody>
                    <a:bodyPr/>
                    <a:lstStyle/>
                    <a:p>
                      <a:pPr marL="0" lvl="0" indent="0" algn="l" rtl="0">
                        <a:lnSpc>
                          <a:spcPct val="115000"/>
                        </a:lnSpc>
                        <a:spcBef>
                          <a:spcPts val="1200"/>
                        </a:spcBef>
                        <a:spcAft>
                          <a:spcPts val="600"/>
                        </a:spcAft>
                        <a:buNone/>
                      </a:pPr>
                      <a:r>
                        <a:rPr lang="en-IN" dirty="0"/>
                        <a:t>IMU Sensors, High-Torque Motors</a:t>
                      </a:r>
                      <a:endParaRPr dirty="0"/>
                    </a:p>
                  </a:txBody>
                  <a:tcPr marL="68575" marR="68575" marT="91425" marB="91425"/>
                </a:tc>
                <a:tc>
                  <a:txBody>
                    <a:bodyPr/>
                    <a:lstStyle/>
                    <a:p>
                      <a:pPr marL="0" lvl="0" indent="0" algn="l" rtl="0">
                        <a:lnSpc>
                          <a:spcPct val="115000"/>
                        </a:lnSpc>
                        <a:spcBef>
                          <a:spcPts val="1200"/>
                        </a:spcBef>
                        <a:spcAft>
                          <a:spcPts val="600"/>
                        </a:spcAft>
                        <a:buNone/>
                      </a:pPr>
                      <a:r>
                        <a:rPr lang="en-IN" dirty="0"/>
                        <a:t>Robotics, Mobility</a:t>
                      </a:r>
                      <a:endParaRPr dirty="0"/>
                    </a:p>
                  </a:txBody>
                  <a:tcPr marL="68575" marR="68575" marT="91425" marB="91425"/>
                </a:tc>
                <a:tc>
                  <a:txBody>
                    <a:bodyPr/>
                    <a:lstStyle/>
                    <a:p>
                      <a:pPr marL="0" lvl="0" indent="0" algn="l" rtl="0">
                        <a:lnSpc>
                          <a:spcPct val="115000"/>
                        </a:lnSpc>
                        <a:spcBef>
                          <a:spcPts val="1200"/>
                        </a:spcBef>
                        <a:spcAft>
                          <a:spcPts val="600"/>
                        </a:spcAft>
                        <a:buNone/>
                      </a:pPr>
                      <a:r>
                        <a:rPr lang="en-IN" sz="1400" b="1" i="0" u="none" strike="noStrike" cap="none" dirty="0">
                          <a:solidFill>
                            <a:srgbClr val="000000"/>
                          </a:solidFill>
                          <a:effectLst/>
                          <a:latin typeface="Arial"/>
                          <a:ea typeface="Arial"/>
                          <a:cs typeface="Arial"/>
                          <a:sym typeface="Arial"/>
                        </a:rPr>
                        <a:t>✔.</a:t>
                      </a:r>
                      <a:r>
                        <a:rPr lang="en-US" dirty="0"/>
                        <a:t> High agility and adaptability</a:t>
                      </a:r>
                      <a:br>
                        <a:rPr lang="en-US" dirty="0"/>
                      </a:br>
                      <a:r>
                        <a:rPr lang="en-US" b="1" dirty="0"/>
                        <a:t>X.</a:t>
                      </a:r>
                      <a:r>
                        <a:rPr lang="en-US" dirty="0"/>
                        <a:t> Energy consumption issues</a:t>
                      </a:r>
                      <a:endParaRPr dirty="0"/>
                    </a:p>
                  </a:txBody>
                  <a:tcPr marL="68575" marR="68575" marT="91425" marB="91425"/>
                </a:tc>
                <a:tc>
                  <a:txBody>
                    <a:bodyPr/>
                    <a:lstStyle/>
                    <a:p>
                      <a:pPr marL="0" lvl="0" indent="0" algn="just" rtl="0">
                        <a:lnSpc>
                          <a:spcPct val="115000"/>
                        </a:lnSpc>
                        <a:spcBef>
                          <a:spcPts val="1200"/>
                        </a:spcBef>
                        <a:spcAft>
                          <a:spcPts val="600"/>
                        </a:spcAft>
                        <a:buNone/>
                      </a:pPr>
                      <a:r>
                        <a:rPr lang="en-US" dirty="0"/>
                        <a:t>Optimization for longer battery life, terrain adaptability improvements</a:t>
                      </a:r>
                      <a:endParaRPr dirty="0"/>
                    </a:p>
                  </a:txBody>
                  <a:tcPr marL="68575" marR="6857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US" sz="3759"/>
              <a:t>Outcome of the LR - Scope of the project</a:t>
            </a:r>
            <a:endParaRPr sz="3759"/>
          </a:p>
        </p:txBody>
      </p:sp>
      <p:sp>
        <p:nvSpPr>
          <p:cNvPr id="175" name="Google Shape;175;p27"/>
          <p:cNvSpPr txBox="1">
            <a:spLocks noGrp="1"/>
          </p:cNvSpPr>
          <p:nvPr>
            <p:ph type="body" idx="4294967295"/>
          </p:nvPr>
        </p:nvSpPr>
        <p:spPr>
          <a:xfrm>
            <a:off x="266700" y="3331029"/>
            <a:ext cx="8610600" cy="3526971"/>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ct val="100000"/>
              <a:buChar char="•"/>
            </a:pPr>
            <a:r>
              <a:rPr lang="en-US" sz="2400" dirty="0"/>
              <a:t>In summary, this project successfully developed and trained an AI-driven virtual bot within Unity for critical delivery simulations. The bot demonstrated effective navigation, balance control, and autonomous decision-making in response to various challenges. The outcomes of this project highlight the potential of ML-Agents to create sophisticated AI agents capable of handling complex delivery scenarios. The project also provided valuable insights into the challenges and opportunities associated with implementing AI in real-world delivery applications.</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Project Plan</a:t>
            </a:r>
            <a:endParaRPr/>
          </a:p>
        </p:txBody>
      </p:sp>
      <p:graphicFrame>
        <p:nvGraphicFramePr>
          <p:cNvPr id="181" name="Google Shape;181;p28"/>
          <p:cNvGraphicFramePr/>
          <p:nvPr>
            <p:extLst>
              <p:ext uri="{D42A27DB-BD31-4B8C-83A1-F6EECF244321}">
                <p14:modId xmlns:p14="http://schemas.microsoft.com/office/powerpoint/2010/main" val="3246286968"/>
              </p:ext>
            </p:extLst>
          </p:nvPr>
        </p:nvGraphicFramePr>
        <p:xfrm>
          <a:off x="948075" y="1082538"/>
          <a:ext cx="7275250" cy="5100250"/>
        </p:xfrm>
        <a:graphic>
          <a:graphicData uri="http://schemas.openxmlformats.org/drawingml/2006/table">
            <a:tbl>
              <a:tblPr>
                <a:noFill/>
                <a:tableStyleId>{C2ECA44E-5ACA-4B8F-8D8C-54FE660B6F35}</a:tableStyleId>
              </a:tblPr>
              <a:tblGrid>
                <a:gridCol w="1455050">
                  <a:extLst>
                    <a:ext uri="{9D8B030D-6E8A-4147-A177-3AD203B41FA5}">
                      <a16:colId xmlns:a16="http://schemas.microsoft.com/office/drawing/2014/main" val="20000"/>
                    </a:ext>
                  </a:extLst>
                </a:gridCol>
                <a:gridCol w="1455050">
                  <a:extLst>
                    <a:ext uri="{9D8B030D-6E8A-4147-A177-3AD203B41FA5}">
                      <a16:colId xmlns:a16="http://schemas.microsoft.com/office/drawing/2014/main" val="20001"/>
                    </a:ext>
                  </a:extLst>
                </a:gridCol>
                <a:gridCol w="1455050">
                  <a:extLst>
                    <a:ext uri="{9D8B030D-6E8A-4147-A177-3AD203B41FA5}">
                      <a16:colId xmlns:a16="http://schemas.microsoft.com/office/drawing/2014/main" val="20002"/>
                    </a:ext>
                  </a:extLst>
                </a:gridCol>
                <a:gridCol w="1455050">
                  <a:extLst>
                    <a:ext uri="{9D8B030D-6E8A-4147-A177-3AD203B41FA5}">
                      <a16:colId xmlns:a16="http://schemas.microsoft.com/office/drawing/2014/main" val="20003"/>
                    </a:ext>
                  </a:extLst>
                </a:gridCol>
                <a:gridCol w="1455050">
                  <a:extLst>
                    <a:ext uri="{9D8B030D-6E8A-4147-A177-3AD203B41FA5}">
                      <a16:colId xmlns:a16="http://schemas.microsoft.com/office/drawing/2014/main" val="20004"/>
                    </a:ext>
                  </a:extLst>
                </a:gridCol>
              </a:tblGrid>
              <a:tr h="295375">
                <a:tc>
                  <a:txBody>
                    <a:bodyPr/>
                    <a:lstStyle/>
                    <a:p>
                      <a:pPr marL="0" lvl="0" indent="0" algn="ctr" rtl="0">
                        <a:lnSpc>
                          <a:spcPct val="115000"/>
                        </a:lnSpc>
                        <a:spcBef>
                          <a:spcPts val="0"/>
                        </a:spcBef>
                        <a:spcAft>
                          <a:spcPts val="0"/>
                        </a:spcAft>
                        <a:buNone/>
                      </a:pPr>
                      <a:r>
                        <a:rPr lang="en-US" sz="1300" b="1" dirty="0">
                          <a:latin typeface="Roboto"/>
                          <a:ea typeface="Roboto"/>
                          <a:cs typeface="Roboto"/>
                          <a:sym typeface="Roboto"/>
                        </a:rPr>
                        <a:t>WBS NUMBER</a:t>
                      </a:r>
                      <a:endParaRPr sz="1300" b="1" dirty="0">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TASK TITLE</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TASK OWNER</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START DATE</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DUE DATE</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1181525">
                <a:tc>
                  <a:txBody>
                    <a:bodyPr/>
                    <a:lstStyle/>
                    <a:p>
                      <a:r>
                        <a:rPr lang="en-IN"/>
                        <a:t>WBS Number</a:t>
                      </a:r>
                    </a:p>
                  </a:txBody>
                  <a:tcPr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r>
                        <a:rPr lang="en-IN"/>
                        <a:t>Task Title</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r>
                        <a:rPr lang="en-IN"/>
                        <a:t>Task Owner</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r>
                        <a:rPr lang="en-IN"/>
                        <a:t>Start Date</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r>
                        <a:rPr lang="en-IN"/>
                        <a:t>Due Date</a:t>
                      </a:r>
                    </a:p>
                  </a:txBody>
                  <a:tcPr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54450">
                <a:tc>
                  <a:txBody>
                    <a:bodyPr/>
                    <a:lstStyle/>
                    <a:p>
                      <a:r>
                        <a:rPr lang="en-IN"/>
                        <a:t>1.1</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Project Charter</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Pavan</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dirty="0"/>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708925">
                <a:tc>
                  <a:txBody>
                    <a:bodyPr/>
                    <a:lstStyle/>
                    <a:p>
                      <a:r>
                        <a:rPr lang="en-IN"/>
                        <a:t>1.2</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Stakeholder Analysis</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Jayanth</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dirty="0"/>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dirty="0"/>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787675">
                <a:tc>
                  <a:txBody>
                    <a:bodyPr/>
                    <a:lstStyle/>
                    <a:p>
                      <a:r>
                        <a:rPr lang="en-IN"/>
                        <a:t>1.3</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r>
                        <a:rPr lang="en-IN"/>
                        <a:t>Risk Assessment</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r>
                        <a:rPr lang="en-IN"/>
                        <a:t>Deepika</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endParaRPr lang="en-IN" dirty="0"/>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06"/>
                  </a:ext>
                </a:extLst>
              </a:tr>
              <a:tr h="708925">
                <a:tc>
                  <a:txBody>
                    <a:bodyPr/>
                    <a:lstStyle/>
                    <a:p>
                      <a:r>
                        <a:rPr lang="en-IN"/>
                        <a:t>2.1</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Requirements Gathering</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Sirisha</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dirty="0"/>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354450">
                <a:tc>
                  <a:txBody>
                    <a:bodyPr/>
                    <a:lstStyle/>
                    <a:p>
                      <a:r>
                        <a:rPr lang="en-IN"/>
                        <a:t>2.2</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System Design</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Rohini</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dirty="0"/>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708925">
                <a:tc>
                  <a:txBody>
                    <a:bodyPr/>
                    <a:lstStyle/>
                    <a:p>
                      <a:r>
                        <a:rPr lang="en-IN"/>
                        <a:t>2.3</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Technical Documentation</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Prathusha</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dirty="0"/>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Agenda</a:t>
            </a:r>
            <a:endParaRPr/>
          </a:p>
        </p:txBody>
      </p:sp>
      <p:sp>
        <p:nvSpPr>
          <p:cNvPr id="103" name="Google Shape;103;p1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77500" lnSpcReduction="20000"/>
          </a:bodyPr>
          <a:lstStyle/>
          <a:p>
            <a:pPr marL="514350" lvl="0" indent="-468630" algn="l" rtl="0">
              <a:spcBef>
                <a:spcPts val="0"/>
              </a:spcBef>
              <a:spcAft>
                <a:spcPts val="0"/>
              </a:spcAft>
              <a:buClr>
                <a:schemeClr val="dk1"/>
              </a:buClr>
              <a:buSzPct val="100000"/>
              <a:buFont typeface="Calibri"/>
              <a:buAutoNum type="arabicPeriod"/>
            </a:pPr>
            <a:r>
              <a:rPr lang="en-US" dirty="0"/>
              <a:t>Introduction</a:t>
            </a:r>
            <a:endParaRPr dirty="0"/>
          </a:p>
          <a:p>
            <a:pPr marL="514350" lvl="0" indent="-468630" algn="l" rtl="0">
              <a:spcBef>
                <a:spcPts val="640"/>
              </a:spcBef>
              <a:spcAft>
                <a:spcPts val="0"/>
              </a:spcAft>
              <a:buClr>
                <a:schemeClr val="dk1"/>
              </a:buClr>
              <a:buSzPct val="100000"/>
              <a:buFont typeface="Calibri"/>
              <a:buAutoNum type="arabicPeriod"/>
            </a:pPr>
            <a:r>
              <a:rPr lang="en-US" dirty="0"/>
              <a:t>Statement of the Problem</a:t>
            </a:r>
            <a:endParaRPr dirty="0"/>
          </a:p>
          <a:p>
            <a:pPr marL="1022350" lvl="1" indent="-514350">
              <a:buSzPct val="90000"/>
              <a:buFont typeface="+mj-lt"/>
              <a:buAutoNum type="arabicPeriod"/>
            </a:pPr>
            <a:r>
              <a:rPr lang="en-US" dirty="0"/>
              <a:t>Efficient pathfinding in dynamic and obstructed environments.</a:t>
            </a:r>
          </a:p>
          <a:p>
            <a:pPr marL="1022350" lvl="1" indent="-514350">
              <a:buSzPct val="90000"/>
              <a:buFont typeface="+mj-lt"/>
              <a:buAutoNum type="arabicPeriod"/>
            </a:pPr>
            <a:r>
              <a:rPr lang="en-US" dirty="0"/>
              <a:t>Real-time balance control using sensors.</a:t>
            </a:r>
          </a:p>
          <a:p>
            <a:pPr marL="1022350" lvl="1" indent="-514350">
              <a:buSzPct val="90000"/>
              <a:buFont typeface="+mj-lt"/>
              <a:buAutoNum type="arabicPeriod"/>
            </a:pPr>
            <a:r>
              <a:rPr lang="en-US" dirty="0"/>
              <a:t>Autonomous decision-making for emergency response.</a:t>
            </a:r>
            <a:endParaRPr dirty="0"/>
          </a:p>
          <a:p>
            <a:pPr marL="514350" lvl="0" indent="-468630" algn="l" rtl="0">
              <a:spcBef>
                <a:spcPts val="640"/>
              </a:spcBef>
              <a:spcAft>
                <a:spcPts val="0"/>
              </a:spcAft>
              <a:buClr>
                <a:schemeClr val="dk1"/>
              </a:buClr>
              <a:buSzPct val="100000"/>
              <a:buFont typeface="Calibri"/>
              <a:buAutoNum type="arabicPeriod"/>
            </a:pPr>
            <a:r>
              <a:rPr lang="en-US" dirty="0"/>
              <a:t>Purpose of your project</a:t>
            </a:r>
          </a:p>
          <a:p>
            <a:pPr marL="514350" lvl="0" indent="-468630" algn="l" rtl="0">
              <a:spcBef>
                <a:spcPts val="640"/>
              </a:spcBef>
              <a:spcAft>
                <a:spcPts val="0"/>
              </a:spcAft>
              <a:buClr>
                <a:schemeClr val="dk1"/>
              </a:buClr>
              <a:buSzPct val="100000"/>
              <a:buFont typeface="Calibri"/>
              <a:buAutoNum type="arabicPeriod"/>
            </a:pPr>
            <a:r>
              <a:rPr lang="en-US" dirty="0"/>
              <a:t>Proposed Methodology </a:t>
            </a:r>
          </a:p>
          <a:p>
            <a:pPr marL="514350" lvl="0" indent="-468630" algn="l" rtl="0">
              <a:spcBef>
                <a:spcPts val="640"/>
              </a:spcBef>
              <a:spcAft>
                <a:spcPts val="0"/>
              </a:spcAft>
              <a:buClr>
                <a:schemeClr val="dk1"/>
              </a:buClr>
              <a:buSzPct val="100000"/>
              <a:buFont typeface="Calibri"/>
              <a:buAutoNum type="arabicPeriod"/>
            </a:pPr>
            <a:r>
              <a:rPr lang="en-US" dirty="0"/>
              <a:t>Expected results and its Implications</a:t>
            </a:r>
          </a:p>
          <a:p>
            <a:pPr marL="514350" lvl="0" indent="-468630" algn="l" rtl="0">
              <a:spcBef>
                <a:spcPts val="640"/>
              </a:spcBef>
              <a:spcAft>
                <a:spcPts val="0"/>
              </a:spcAft>
              <a:buClr>
                <a:schemeClr val="dk1"/>
              </a:buClr>
              <a:buSzPct val="100000"/>
              <a:buFont typeface="Calibri"/>
              <a:buAutoNum type="arabicPeriod"/>
            </a:pPr>
            <a:r>
              <a:rPr lang="en-US" dirty="0"/>
              <a:t>Literature review</a:t>
            </a:r>
          </a:p>
          <a:p>
            <a:pPr marL="514350" lvl="0" indent="-468630" algn="l" rtl="0">
              <a:spcBef>
                <a:spcPts val="640"/>
              </a:spcBef>
              <a:spcAft>
                <a:spcPts val="0"/>
              </a:spcAft>
              <a:buClr>
                <a:schemeClr val="dk1"/>
              </a:buClr>
              <a:buSzPct val="100000"/>
              <a:buFont typeface="Calibri"/>
              <a:buAutoNum type="arabicPeriod"/>
            </a:pPr>
            <a:r>
              <a:rPr lang="en-US" dirty="0"/>
              <a:t>Summary and Outcome</a:t>
            </a:r>
          </a:p>
          <a:p>
            <a:pPr marL="514350" lvl="0" indent="-468630" algn="l" rtl="0">
              <a:spcBef>
                <a:spcPts val="640"/>
              </a:spcBef>
              <a:spcAft>
                <a:spcPts val="0"/>
              </a:spcAft>
              <a:buClr>
                <a:schemeClr val="dk1"/>
              </a:buClr>
              <a:buSzPct val="100000"/>
              <a:buFont typeface="Calibri"/>
              <a:buAutoNum type="arabicPeriod"/>
            </a:pPr>
            <a:r>
              <a:rPr lang="en-US" dirty="0"/>
              <a:t>Project Plan</a:t>
            </a:r>
          </a:p>
          <a:p>
            <a:pPr marL="514350" lvl="0" indent="-468630" algn="l" rtl="0">
              <a:spcBef>
                <a:spcPts val="640"/>
              </a:spcBef>
              <a:spcAft>
                <a:spcPts val="0"/>
              </a:spcAft>
              <a:buClr>
                <a:schemeClr val="dk1"/>
              </a:buClr>
              <a:buSzPct val="100000"/>
              <a:buFont typeface="Calibri"/>
              <a:buAutoNum type="arabicPeriod"/>
            </a:pPr>
            <a:r>
              <a:rPr lang="en-US" dirty="0"/>
              <a:t>Conclusion</a:t>
            </a:r>
          </a:p>
          <a:p>
            <a:pPr marL="514350" lvl="0" indent="-468630" algn="l" rtl="0">
              <a:spcBef>
                <a:spcPts val="640"/>
              </a:spcBef>
              <a:spcAft>
                <a:spcPts val="0"/>
              </a:spcAft>
              <a:buClr>
                <a:schemeClr val="dk1"/>
              </a:buClr>
              <a:buSzPct val="100000"/>
              <a:buFont typeface="Calibri"/>
              <a:buAutoNum type="arabicPeriod"/>
            </a:pPr>
            <a:r>
              <a:rPr lang="en-US" dirty="0"/>
              <a:t>References</a:t>
            </a:r>
            <a:endParaRPr dirty="0"/>
          </a:p>
          <a:p>
            <a:pPr marL="342900" lvl="0" indent="-342900" algn="l" rtl="0">
              <a:spcBef>
                <a:spcPts val="640"/>
              </a:spcBef>
              <a:spcAft>
                <a:spcPts val="0"/>
              </a:spcAft>
              <a:buClr>
                <a:schemeClr val="dk1"/>
              </a:buClr>
              <a:buSzPct val="10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Project Plan</a:t>
            </a:r>
            <a:endParaRPr/>
          </a:p>
        </p:txBody>
      </p:sp>
      <p:graphicFrame>
        <p:nvGraphicFramePr>
          <p:cNvPr id="2" name="Google Shape;181;p28">
            <a:extLst>
              <a:ext uri="{FF2B5EF4-FFF2-40B4-BE49-F238E27FC236}">
                <a16:creationId xmlns:a16="http://schemas.microsoft.com/office/drawing/2014/main" id="{AB5EB6A8-D485-AAF0-BF6C-07C8D4F4FDB7}"/>
              </a:ext>
            </a:extLst>
          </p:cNvPr>
          <p:cNvGraphicFramePr/>
          <p:nvPr>
            <p:extLst>
              <p:ext uri="{D42A27DB-BD31-4B8C-83A1-F6EECF244321}">
                <p14:modId xmlns:p14="http://schemas.microsoft.com/office/powerpoint/2010/main" val="298359722"/>
              </p:ext>
            </p:extLst>
          </p:nvPr>
        </p:nvGraphicFramePr>
        <p:xfrm>
          <a:off x="810915" y="925975"/>
          <a:ext cx="7275250" cy="5917532"/>
        </p:xfrm>
        <a:graphic>
          <a:graphicData uri="http://schemas.openxmlformats.org/drawingml/2006/table">
            <a:tbl>
              <a:tblPr>
                <a:noFill/>
                <a:tableStyleId>{C2ECA44E-5ACA-4B8F-8D8C-54FE660B6F35}</a:tableStyleId>
              </a:tblPr>
              <a:tblGrid>
                <a:gridCol w="1455050">
                  <a:extLst>
                    <a:ext uri="{9D8B030D-6E8A-4147-A177-3AD203B41FA5}">
                      <a16:colId xmlns:a16="http://schemas.microsoft.com/office/drawing/2014/main" val="20000"/>
                    </a:ext>
                  </a:extLst>
                </a:gridCol>
                <a:gridCol w="1565255">
                  <a:extLst>
                    <a:ext uri="{9D8B030D-6E8A-4147-A177-3AD203B41FA5}">
                      <a16:colId xmlns:a16="http://schemas.microsoft.com/office/drawing/2014/main" val="20001"/>
                    </a:ext>
                  </a:extLst>
                </a:gridCol>
                <a:gridCol w="1344845">
                  <a:extLst>
                    <a:ext uri="{9D8B030D-6E8A-4147-A177-3AD203B41FA5}">
                      <a16:colId xmlns:a16="http://schemas.microsoft.com/office/drawing/2014/main" val="20002"/>
                    </a:ext>
                  </a:extLst>
                </a:gridCol>
                <a:gridCol w="1455050">
                  <a:extLst>
                    <a:ext uri="{9D8B030D-6E8A-4147-A177-3AD203B41FA5}">
                      <a16:colId xmlns:a16="http://schemas.microsoft.com/office/drawing/2014/main" val="20003"/>
                    </a:ext>
                  </a:extLst>
                </a:gridCol>
                <a:gridCol w="1455050">
                  <a:extLst>
                    <a:ext uri="{9D8B030D-6E8A-4147-A177-3AD203B41FA5}">
                      <a16:colId xmlns:a16="http://schemas.microsoft.com/office/drawing/2014/main" val="20004"/>
                    </a:ext>
                  </a:extLst>
                </a:gridCol>
              </a:tblGrid>
              <a:tr h="283938">
                <a:tc>
                  <a:txBody>
                    <a:bodyPr/>
                    <a:lstStyle/>
                    <a:p>
                      <a:pPr marL="0" lvl="0" indent="0" algn="ctr" rtl="0">
                        <a:lnSpc>
                          <a:spcPct val="115000"/>
                        </a:lnSpc>
                        <a:spcBef>
                          <a:spcPts val="0"/>
                        </a:spcBef>
                        <a:spcAft>
                          <a:spcPts val="0"/>
                        </a:spcAft>
                        <a:buNone/>
                      </a:pPr>
                      <a:r>
                        <a:rPr lang="en-US" sz="1300" b="1" dirty="0">
                          <a:latin typeface="Roboto"/>
                          <a:ea typeface="Roboto"/>
                          <a:cs typeface="Roboto"/>
                          <a:sym typeface="Roboto"/>
                        </a:rPr>
                        <a:t>WBS NUMBER</a:t>
                      </a:r>
                      <a:endParaRPr sz="1300" b="1" dirty="0">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TASK TITLE</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TASK OWNER</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START DATE</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300" b="1">
                          <a:latin typeface="Roboto"/>
                          <a:ea typeface="Roboto"/>
                          <a:cs typeface="Roboto"/>
                          <a:sym typeface="Roboto"/>
                        </a:rPr>
                        <a:t>DUE DATE</a:t>
                      </a:r>
                      <a:endParaRPr sz="1300" b="1">
                        <a:latin typeface="Roboto"/>
                        <a:ea typeface="Roboto"/>
                        <a:cs typeface="Roboto"/>
                        <a:sym typeface="Roboto"/>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79476">
                <a:tc>
                  <a:txBody>
                    <a:bodyPr/>
                    <a:lstStyle/>
                    <a:p>
                      <a:r>
                        <a:rPr lang="en-IN"/>
                        <a:t>WBS Number</a:t>
                      </a:r>
                    </a:p>
                  </a:txBody>
                  <a:tcPr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CCCCCC"/>
                    </a:solidFill>
                  </a:tcPr>
                </a:tc>
                <a:tc>
                  <a:txBody>
                    <a:bodyPr/>
                    <a:lstStyle/>
                    <a:p>
                      <a:r>
                        <a:rPr lang="en-IN" dirty="0"/>
                        <a:t>Task Title</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CCCCCC"/>
                    </a:solidFill>
                  </a:tcPr>
                </a:tc>
                <a:tc>
                  <a:txBody>
                    <a:bodyPr/>
                    <a:lstStyle/>
                    <a:p>
                      <a:r>
                        <a:rPr lang="en-IN" dirty="0"/>
                        <a:t>Task Owner</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CCCCCC"/>
                    </a:solidFill>
                  </a:tcPr>
                </a:tc>
                <a:tc>
                  <a:txBody>
                    <a:bodyPr/>
                    <a:lstStyle/>
                    <a:p>
                      <a:r>
                        <a:rPr lang="en-IN"/>
                        <a:t>Start Date</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CCCCCC"/>
                    </a:solidFill>
                  </a:tcPr>
                </a:tc>
                <a:tc>
                  <a:txBody>
                    <a:bodyPr/>
                    <a:lstStyle/>
                    <a:p>
                      <a:r>
                        <a:rPr lang="en-IN"/>
                        <a:t>Due Date</a:t>
                      </a:r>
                    </a:p>
                  </a:txBody>
                  <a:tcPr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54450">
                <a:tc>
                  <a:txBody>
                    <a:bodyPr/>
                    <a:lstStyle/>
                    <a:p>
                      <a:r>
                        <a:rPr lang="en-IN"/>
                        <a:t>3</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Project Conception and Execution</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dirty="0"/>
                        <a:t>Pavan</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dirty="0"/>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708925">
                <a:tc>
                  <a:txBody>
                    <a:bodyPr/>
                    <a:lstStyle/>
                    <a:p>
                      <a:r>
                        <a:rPr lang="en-IN"/>
                        <a:t>3.1</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Project design</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dirty="0"/>
                        <a:t>Jayanth</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92528">
                <a:tc>
                  <a:txBody>
                    <a:bodyPr/>
                    <a:lstStyle/>
                    <a:p>
                      <a:r>
                        <a:rPr lang="en-IN"/>
                        <a:t>3.2</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r>
                        <a:rPr lang="en-IN"/>
                        <a:t>Collection of Data</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r>
                        <a:rPr lang="en-IN" dirty="0"/>
                        <a:t>Deepika</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endParaRPr lang="en-IN" dirty="0"/>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06"/>
                  </a:ext>
                </a:extLst>
              </a:tr>
              <a:tr h="553102">
                <a:tc>
                  <a:txBody>
                    <a:bodyPr/>
                    <a:lstStyle/>
                    <a:p>
                      <a:r>
                        <a:rPr lang="en-IN"/>
                        <a:t>3.2.1</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Project Coding Module1</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dirty="0"/>
                        <a:t>Jayanth</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148806">
                <a:tc>
                  <a:txBody>
                    <a:bodyPr/>
                    <a:lstStyle/>
                    <a:p>
                      <a:r>
                        <a:rPr lang="en-IN"/>
                        <a:t>3.2.2</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Project Coding Module2</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Pavan</a:t>
                      </a:r>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407814">
                <a:tc>
                  <a:txBody>
                    <a:bodyPr/>
                    <a:lstStyle/>
                    <a:p>
                      <a:r>
                        <a:rPr lang="en-IN"/>
                        <a:t>3.2.3</a:t>
                      </a:r>
                    </a:p>
                  </a:txBody>
                  <a:tcPr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r>
                        <a:rPr lang="en-IN"/>
                        <a:t>Project Integration</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r>
                        <a:rPr lang="en-IN" dirty="0"/>
                        <a:t>Deepika</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endParaRPr lang="en-IN"/>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endParaRPr lang="en-IN" dirty="0"/>
                    </a:p>
                  </a:txBody>
                  <a:tcPr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410515">
                <a:tc>
                  <a:txBody>
                    <a:bodyPr/>
                    <a:lstStyle/>
                    <a:p>
                      <a:r>
                        <a:rPr lang="en-IN"/>
                        <a:t>4</a:t>
                      </a:r>
                    </a:p>
                  </a:txBody>
                  <a:tcPr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r>
                        <a:rPr lang="en-IN"/>
                        <a:t>Project Testing</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endParaRPr lang="en-IN"/>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endParaRPr lang="en-IN"/>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endParaRPr lang="en-IN"/>
                    </a:p>
                  </a:txBody>
                  <a:tcPr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310935140"/>
                  </a:ext>
                </a:extLst>
              </a:tr>
              <a:tr h="486651">
                <a:tc>
                  <a:txBody>
                    <a:bodyPr/>
                    <a:lstStyle/>
                    <a:p>
                      <a:r>
                        <a:rPr lang="en-IN"/>
                        <a:t>4.1</a:t>
                      </a:r>
                    </a:p>
                  </a:txBody>
                  <a:tcPr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r>
                        <a:rPr lang="en-IN"/>
                        <a:t>Project Testing</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r>
                        <a:rPr lang="en-IN" dirty="0"/>
                        <a:t>Jayanth</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endParaRPr lang="en-IN"/>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endParaRPr lang="en-IN"/>
                    </a:p>
                  </a:txBody>
                  <a:tcPr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4201022009"/>
                  </a:ext>
                </a:extLst>
              </a:tr>
              <a:tr h="708925">
                <a:tc>
                  <a:txBody>
                    <a:bodyPr/>
                    <a:lstStyle/>
                    <a:p>
                      <a:r>
                        <a:rPr lang="en-IN"/>
                        <a:t>4.2</a:t>
                      </a:r>
                    </a:p>
                  </a:txBody>
                  <a:tcPr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a:t>Project Delivery</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dirty="0"/>
                        <a:t>Pavan</a:t>
                      </a:r>
                    </a:p>
                  </a:txBody>
                  <a:tcPr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a:p>
                  </a:txBody>
                  <a:tcP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endParaRPr lang="en-IN" dirty="0"/>
                    </a:p>
                  </a:txBody>
                  <a:tcP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771385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Conclusion</a:t>
            </a:r>
            <a:endParaRPr/>
          </a:p>
        </p:txBody>
      </p:sp>
      <p:sp>
        <p:nvSpPr>
          <p:cNvPr id="193" name="Google Shape;193;p30"/>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lnSpcReduction="20000"/>
          </a:bodyPr>
          <a:lstStyle/>
          <a:p>
            <a:pPr marL="342900" lvl="0" indent="-317500" algn="just" rtl="0">
              <a:spcBef>
                <a:spcPts val="518"/>
              </a:spcBef>
              <a:spcAft>
                <a:spcPts val="0"/>
              </a:spcAft>
              <a:buClr>
                <a:schemeClr val="dk1"/>
              </a:buClr>
              <a:buSzPts val="2800"/>
              <a:buChar char="•"/>
            </a:pPr>
            <a:r>
              <a:rPr lang="en-US" dirty="0"/>
              <a:t>This project demonstrates the feasibility and potential of AI-driven virtual bots for critical delivery applications. By leveraging Unity and ML-Agents, we have successfully trained an agent capable of navigating complex environments, maintaining balance, and making autonomous decisions. The outcomes of this project suggest that AI-driven solutions can significantly enhance the efficiency and reliability of delivery systems, particularly in time-sensitive and critical scenarios. Future research should focus on further refining the AI agent's capabilities and exploring real-world applications.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References</a:t>
            </a:r>
            <a:endParaRPr/>
          </a:p>
        </p:txBody>
      </p:sp>
      <p:sp>
        <p:nvSpPr>
          <p:cNvPr id="199" name="Google Shape;199;p31"/>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77500" lnSpcReduction="20000"/>
          </a:bodyPr>
          <a:lstStyle/>
          <a:p>
            <a:r>
              <a:rPr lang="en-IN" b="1" dirty="0"/>
              <a:t>Website Reference:</a:t>
            </a:r>
            <a:r>
              <a:rPr lang="en-IN" dirty="0"/>
              <a:t> "Self-Balancing AI Bot for Emergency Situations." </a:t>
            </a:r>
            <a:r>
              <a:rPr lang="en-IN" i="1" dirty="0"/>
              <a:t>Wikipedia</a:t>
            </a:r>
            <a:r>
              <a:rPr lang="en-IN" dirty="0"/>
              <a:t>, </a:t>
            </a:r>
            <a:r>
              <a:rPr lang="en-IN" dirty="0">
                <a:hlinkClick r:id="rId3"/>
              </a:rPr>
              <a:t>https://en.wikipedia.org/wiki/Self-Balancing_AI_Bot_for_Emergency_Situations</a:t>
            </a:r>
            <a:r>
              <a:rPr lang="en-IN" dirty="0"/>
              <a:t>.</a:t>
            </a:r>
          </a:p>
          <a:p>
            <a:r>
              <a:rPr lang="en-IN" b="1" dirty="0"/>
              <a:t>Book Reference:</a:t>
            </a:r>
            <a:r>
              <a:rPr lang="en-IN" dirty="0"/>
              <a:t> K. F. Victor and I. Z. Michael, “Artificial Intelligence and Robotics in Emergency Situations: A Study on Autonomous Decision-Making Systems,” in </a:t>
            </a:r>
            <a:r>
              <a:rPr lang="en-IN" i="1" dirty="0"/>
              <a:t>2019 International Conference on Robotics and AI Applications</a:t>
            </a:r>
            <a:r>
              <a:rPr lang="en-IN" dirty="0"/>
              <a:t>, 2019, pp. 102–107.</a:t>
            </a:r>
          </a:p>
          <a:p>
            <a:r>
              <a:rPr lang="en-IN" b="1" dirty="0"/>
              <a:t>Journal Article Reference:</a:t>
            </a:r>
            <a:r>
              <a:rPr lang="en-IN" dirty="0"/>
              <a:t> </a:t>
            </a:r>
            <a:r>
              <a:rPr lang="en-IN" dirty="0" err="1"/>
              <a:t>Uppala</a:t>
            </a:r>
            <a:r>
              <a:rPr lang="en-IN" dirty="0"/>
              <a:t> Sai Sudeep, Kandra Narasimha Naidu, </a:t>
            </a:r>
            <a:r>
              <a:rPr lang="en-IN" dirty="0" err="1"/>
              <a:t>Pulagam</a:t>
            </a:r>
            <a:r>
              <a:rPr lang="en-IN" dirty="0"/>
              <a:t> Sai Girish, </a:t>
            </a:r>
            <a:r>
              <a:rPr lang="en-IN" dirty="0" err="1"/>
              <a:t>Tatineni</a:t>
            </a:r>
            <a:r>
              <a:rPr lang="en-IN" dirty="0"/>
              <a:t> Naga Nikesh, Ch Sunanda, "Self-Balancing Robots for Disaster Response: A Review of Current Approaches and Technologies," </a:t>
            </a:r>
            <a:r>
              <a:rPr lang="en-IN" i="1" dirty="0"/>
              <a:t>Journal of Robotics and Autonomous Systems</a:t>
            </a:r>
            <a:r>
              <a:rPr lang="en-IN" dirty="0"/>
              <a:t>, vol. 45, no. 4, pp. 85–90, Dec. 2023. DOI: 10.5120/jras202334567.</a:t>
            </a:r>
          </a:p>
          <a:p>
            <a:pPr marL="342900" lvl="0" indent="-139700" algn="l" rtl="0">
              <a:spcBef>
                <a:spcPts val="640"/>
              </a:spcBef>
              <a:spcAft>
                <a:spcPts val="0"/>
              </a:spcAft>
              <a:buClr>
                <a:schemeClr val="dk1"/>
              </a:buClr>
              <a:buSzPct val="100000"/>
              <a:buNone/>
            </a:pPr>
            <a:endParaRPr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Introduction</a:t>
            </a:r>
            <a:endParaRPr/>
          </a:p>
        </p:txBody>
      </p:sp>
      <p:sp>
        <p:nvSpPr>
          <p:cNvPr id="109" name="Google Shape;109;p16"/>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indent="-342900" algn="just">
              <a:spcBef>
                <a:spcPts val="518"/>
              </a:spcBef>
            </a:pPr>
            <a:r>
              <a:rPr lang="en-US" sz="2400" dirty="0"/>
              <a:t>In emergency situations, quick response and accessibility are crucial. Many disaster-affected areas, such as collapsed buildings, hazardous zones, or remote locations, are inaccessible to human rescuers. This project proposes the development of a self-balancing AI-powered bot designed to navigate such environments and deliver safety kits or essential supplies where human intervention is not possible. By utilizing AI for decision-making, pathfinding, and self-balancing capabilities, this bot aims to revolutionize emergency response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just" rtl="0">
              <a:spcBef>
                <a:spcPts val="0"/>
              </a:spcBef>
              <a:spcAft>
                <a:spcPts val="0"/>
              </a:spcAft>
              <a:buClr>
                <a:schemeClr val="dk1"/>
              </a:buClr>
              <a:buSzPct val="100000"/>
              <a:buFont typeface="Calibri"/>
              <a:buNone/>
            </a:pPr>
            <a:r>
              <a:rPr lang="en-US"/>
              <a:t>Statement of the Problem</a:t>
            </a:r>
            <a:endParaRPr/>
          </a:p>
        </p:txBody>
      </p:sp>
      <p:sp>
        <p:nvSpPr>
          <p:cNvPr id="115" name="Google Shape;115;p17"/>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85000" lnSpcReduction="10000"/>
          </a:bodyPr>
          <a:lstStyle/>
          <a:p>
            <a:pPr algn="just"/>
            <a:r>
              <a:rPr lang="en-US" dirty="0"/>
              <a:t>Three primary challenges drive this project: </a:t>
            </a:r>
            <a:r>
              <a:rPr lang="en-US" b="1" dirty="0"/>
              <a:t>Efficient pathfinding in dynamic and obstructed environments</a:t>
            </a:r>
            <a:r>
              <a:rPr lang="en-US" dirty="0"/>
              <a:t>, </a:t>
            </a:r>
            <a:r>
              <a:rPr lang="en-US" b="1" dirty="0"/>
              <a:t>Real-time balance control using sensors</a:t>
            </a:r>
            <a:r>
              <a:rPr lang="en-US" dirty="0"/>
              <a:t>, and </a:t>
            </a:r>
            <a:r>
              <a:rPr lang="en-US" b="1" dirty="0"/>
              <a:t>Autonomous decision-making for emergency response</a:t>
            </a:r>
            <a:r>
              <a:rPr lang="en-US" dirty="0"/>
              <a:t>. Firstly, traditional pathfinding algorithms often struggle in environments that change rapidly, requiring AI to adapt in real-time. Secondly, maintaining balance, especially while carrying delicate or critical items, necessitates sophisticated sensor-driven control. Lastly, in emergency situations, autonomous bots must make split-second decisions to ensure successful delivery and response, which demands advanced AI capabilities.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Purpose of the project</a:t>
            </a:r>
            <a:endParaRPr/>
          </a:p>
        </p:txBody>
      </p:sp>
      <p:sp>
        <p:nvSpPr>
          <p:cNvPr id="121" name="Google Shape;121;p18"/>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lnSpcReduction="10000"/>
          </a:bodyPr>
          <a:lstStyle/>
          <a:p>
            <a:pPr algn="just">
              <a:buFont typeface="Arial" panose="020B0604020202020204" pitchFamily="34" charset="0"/>
              <a:buChar char="•"/>
            </a:pPr>
            <a:r>
              <a:rPr lang="en-US" dirty="0"/>
              <a:t>The core purpose of this project is to develop and train an intelligent virtual bot within the Unity environment, utilizing ML-Agents, to simulate and analyze critical delivery scenarios. Specifically, we aim to demonstrate the bot's ability to navigate through simulated obstacles and dynamic environments, maintain balance while carrying virtual payloads, and make autonomous decisions in response to simulated emergency situations. The success of this project will highlight the potential for AI-driven solutions in optimizing critical delivery processes."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Proposed Methodology</a:t>
            </a:r>
            <a:endParaRPr/>
          </a:p>
        </p:txBody>
      </p:sp>
      <p:sp>
        <p:nvSpPr>
          <p:cNvPr id="127" name="Google Shape;127;p19"/>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518"/>
              </a:spcBef>
              <a:spcAft>
                <a:spcPts val="0"/>
              </a:spcAft>
              <a:buSzPts val="3200"/>
              <a:buChar char="•"/>
            </a:pPr>
            <a:r>
              <a:rPr lang="en-US" sz="2800" dirty="0"/>
              <a:t>This project employs Unity and ML-Agents to create a realistic virtual environment for training and testing the AI-driven bot. The methodology involves designing a virtual environment with dynamic obstacles and varying terrains, developing a bot architecture capable of carrying payloads and utilizing sensor data for balance control, and implementing a reward system to train the AI agent through reinforcement learning. Simulated emergency scenarios are introduced to test the bot's decision-making capabilities. The agent's performance is evaluated based on navigation speed, accuracy, balance control, and response time in emergency situations.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ADC35A6-11B0-B9A8-D55D-BA272BB40121}"/>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931E9C9D-6522-349B-E413-CD77B66F181B}"/>
              </a:ext>
            </a:extLst>
          </p:cNvPr>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System Architecture</a:t>
            </a:r>
            <a:endParaRPr dirty="0"/>
          </a:p>
        </p:txBody>
      </p:sp>
      <p:pic>
        <p:nvPicPr>
          <p:cNvPr id="2" name="Picture 1">
            <a:extLst>
              <a:ext uri="{FF2B5EF4-FFF2-40B4-BE49-F238E27FC236}">
                <a16:creationId xmlns:a16="http://schemas.microsoft.com/office/drawing/2014/main" id="{B810956B-1732-D700-345C-1CE708E51B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3893" y="1160913"/>
            <a:ext cx="6476214" cy="4953620"/>
          </a:xfrm>
          <a:prstGeom prst="rect">
            <a:avLst/>
          </a:prstGeom>
          <a:noFill/>
          <a:ln>
            <a:noFill/>
          </a:ln>
        </p:spPr>
      </p:pic>
    </p:spTree>
    <p:extLst>
      <p:ext uri="{BB962C8B-B14F-4D97-AF65-F5344CB8AC3E}">
        <p14:creationId xmlns:p14="http://schemas.microsoft.com/office/powerpoint/2010/main" val="75632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E8C30BD8-76E5-BF54-18C6-D4C38CEFDD52}"/>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AFBEA192-9791-278C-A957-17230E80B421}"/>
              </a:ext>
            </a:extLst>
          </p:cNvPr>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System Architecture</a:t>
            </a:r>
            <a:endParaRPr dirty="0"/>
          </a:p>
        </p:txBody>
      </p:sp>
      <p:sp>
        <p:nvSpPr>
          <p:cNvPr id="4" name="Rectangle 1">
            <a:extLst>
              <a:ext uri="{FF2B5EF4-FFF2-40B4-BE49-F238E27FC236}">
                <a16:creationId xmlns:a16="http://schemas.microsoft.com/office/drawing/2014/main" id="{51BFB9CC-1E87-14C8-1E8F-48671E95F40F}"/>
              </a:ext>
            </a:extLst>
          </p:cNvPr>
          <p:cNvSpPr>
            <a:spLocks noChangeArrowheads="1"/>
          </p:cNvSpPr>
          <p:nvPr/>
        </p:nvSpPr>
        <p:spPr bwMode="auto">
          <a:xfrm>
            <a:off x="301083" y="1195610"/>
            <a:ext cx="857077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diagram illustrates the </a:t>
            </a:r>
            <a:r>
              <a:rPr kumimoji="0" lang="en-US" altLang="en-US" sz="1800" b="1" i="0" u="none" strike="noStrike" cap="none" normalizeH="0" baseline="0" dirty="0">
                <a:ln>
                  <a:noFill/>
                </a:ln>
                <a:solidFill>
                  <a:schemeClr val="tx1"/>
                </a:solidFill>
                <a:effectLst/>
                <a:latin typeface="Arial" panose="020B0604020202020204" pitchFamily="34" charset="0"/>
              </a:rPr>
              <a:t>system architecture</a:t>
            </a:r>
            <a:r>
              <a:rPr kumimoji="0" lang="en-US" altLang="en-US" sz="1800" b="0" i="0" u="none" strike="noStrike" cap="none" normalizeH="0" baseline="0" dirty="0">
                <a:ln>
                  <a:noFill/>
                </a:ln>
                <a:solidFill>
                  <a:schemeClr val="tx1"/>
                </a:solidFill>
                <a:effectLst/>
                <a:latin typeface="Arial" panose="020B0604020202020204" pitchFamily="34" charset="0"/>
              </a:rPr>
              <a:t> of an AI-driven virtual bot designed for critical deliveries, breaking down the various components and their interconnections. Let's analyze each section:</a:t>
            </a:r>
          </a:p>
          <a:p>
            <a:pPr marL="342900" marR="0" lvl="0" indent="-34290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Power Supply:</a:t>
            </a:r>
            <a:endParaRPr lang="en-US" altLang="en-US" sz="1800" dirty="0">
              <a:solidFill>
                <a:schemeClr val="tx1"/>
              </a:solidFill>
              <a:latin typeface="Arial" panose="020B0604020202020204" pitchFamily="34" charset="0"/>
            </a:endParaRPr>
          </a:p>
          <a:p>
            <a:pPr marL="342900" lvl="1" indent="-342900" algn="just" eaLnBrk="0" fontAlgn="base" hangingPunct="0">
              <a:spcBef>
                <a:spcPct val="0"/>
              </a:spcBef>
              <a:spcAft>
                <a:spcPct val="0"/>
              </a:spcAft>
              <a:buClr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Power Distribution Unit:</a:t>
            </a:r>
            <a:r>
              <a:rPr kumimoji="0" lang="en-US" altLang="en-US" sz="1800" b="0" i="0" u="none" strike="noStrike" cap="none" normalizeH="0" baseline="0" dirty="0">
                <a:ln>
                  <a:noFill/>
                </a:ln>
                <a:solidFill>
                  <a:schemeClr val="tx1"/>
                </a:solidFill>
                <a:effectLst/>
                <a:latin typeface="Arial" panose="020B0604020202020204" pitchFamily="34" charset="0"/>
              </a:rPr>
              <a:t> This module manages the power flow from the battery to different components of the bot. </a:t>
            </a:r>
          </a:p>
          <a:p>
            <a:pPr marL="342900" lvl="1" indent="-342900" algn="just" eaLnBrk="0" fontAlgn="base" hangingPunct="0">
              <a:spcBef>
                <a:spcPct val="0"/>
              </a:spcBef>
              <a:spcAft>
                <a:spcPct val="0"/>
              </a:spcAft>
              <a:buClr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Battery Management System:</a:t>
            </a:r>
            <a:r>
              <a:rPr kumimoji="0" lang="en-US" altLang="en-US" sz="1800" b="0" i="0" u="none" strike="noStrike" cap="none" normalizeH="0" baseline="0" dirty="0">
                <a:ln>
                  <a:noFill/>
                </a:ln>
                <a:solidFill>
                  <a:schemeClr val="tx1"/>
                </a:solidFill>
                <a:effectLst/>
                <a:latin typeface="Arial" panose="020B0604020202020204" pitchFamily="34" charset="0"/>
              </a:rPr>
              <a:t> This system monitors and controls the battery's health, ensuring efficient power usage and preventing damage.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Emergency Supplies:</a:t>
            </a:r>
            <a:endParaRPr lang="en-US" altLang="en-US" sz="1800" dirty="0">
              <a:solidFill>
                <a:schemeClr val="tx1"/>
              </a:solidFill>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Medical Kits and Safety Supplies:</a:t>
            </a:r>
            <a:r>
              <a:rPr kumimoji="0" lang="en-US" altLang="en-US" sz="1800" b="0" i="0" u="none" strike="noStrike" cap="none" normalizeH="0" baseline="0" dirty="0">
                <a:ln>
                  <a:noFill/>
                </a:ln>
                <a:solidFill>
                  <a:schemeClr val="tx1"/>
                </a:solidFill>
                <a:effectLst/>
                <a:latin typeface="Arial" panose="020B0604020202020204" pitchFamily="34" charset="0"/>
              </a:rPr>
              <a:t> This highlights that the bot is designed for critical deliveries, likely including emergency or medical supplies.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Sensors:</a:t>
            </a:r>
            <a:endParaRPr lang="en-US" altLang="en-US" sz="1800" dirty="0">
              <a:solidFill>
                <a:schemeClr val="tx1"/>
              </a:solidFill>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LIDAR:</a:t>
            </a:r>
            <a:r>
              <a:rPr kumimoji="0" lang="en-US" altLang="en-US" sz="1800" b="0" i="0" u="none" strike="noStrike" cap="none" normalizeH="0" baseline="0" dirty="0">
                <a:ln>
                  <a:noFill/>
                </a:ln>
                <a:solidFill>
                  <a:schemeClr val="tx1"/>
                </a:solidFill>
                <a:effectLst/>
                <a:latin typeface="Arial" panose="020B0604020202020204" pitchFamily="34" charset="0"/>
              </a:rPr>
              <a:t> Provides 3D environmental mapping for obstacle detection and navigation.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Cameras:</a:t>
            </a:r>
            <a:r>
              <a:rPr kumimoji="0" lang="en-US" altLang="en-US" sz="1800" b="0" i="0" u="none" strike="noStrike" cap="none" normalizeH="0" baseline="0" dirty="0">
                <a:ln>
                  <a:noFill/>
                </a:ln>
                <a:solidFill>
                  <a:schemeClr val="tx1"/>
                </a:solidFill>
                <a:effectLst/>
                <a:latin typeface="Arial" panose="020B0604020202020204" pitchFamily="34" charset="0"/>
              </a:rPr>
              <a:t> Offer visual input for object recognition and situational awareness.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chemeClr val="tx1"/>
                </a:solidFill>
                <a:latin typeface="Arial" panose="020B0604020202020204" pitchFamily="34" charset="0"/>
              </a:rPr>
              <a:t>I</a:t>
            </a:r>
            <a:r>
              <a:rPr kumimoji="0" lang="en-US" altLang="en-US" sz="1800" b="1" i="0" u="none" strike="noStrike" cap="none" normalizeH="0" baseline="0" dirty="0">
                <a:ln>
                  <a:noFill/>
                </a:ln>
                <a:solidFill>
                  <a:schemeClr val="tx1"/>
                </a:solidFill>
                <a:effectLst/>
                <a:latin typeface="Arial" panose="020B0604020202020204" pitchFamily="34" charset="0"/>
              </a:rPr>
              <a:t>nertial Measurement Units (IMUs):</a:t>
            </a:r>
            <a:r>
              <a:rPr kumimoji="0" lang="en-US" altLang="en-US" sz="1800" b="0" i="0" u="none" strike="noStrike" cap="none" normalizeH="0" baseline="0" dirty="0">
                <a:ln>
                  <a:noFill/>
                </a:ln>
                <a:solidFill>
                  <a:schemeClr val="tx1"/>
                </a:solidFill>
                <a:effectLst/>
                <a:latin typeface="Arial" panose="020B0604020202020204" pitchFamily="34" charset="0"/>
              </a:rPr>
              <a:t> Measure the bot's orientation and acceleration, crucial for balance control.   </a:t>
            </a:r>
          </a:p>
        </p:txBody>
      </p:sp>
    </p:spTree>
    <p:extLst>
      <p:ext uri="{BB962C8B-B14F-4D97-AF65-F5344CB8AC3E}">
        <p14:creationId xmlns:p14="http://schemas.microsoft.com/office/powerpoint/2010/main" val="24684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a:bodyPr>
          <a:lstStyle/>
          <a:p>
            <a:pPr>
              <a:buSzPct val="100000"/>
            </a:pPr>
            <a:r>
              <a:rPr lang="en-IN" sz="2800" b="1" dirty="0">
                <a:effectLst/>
                <a:latin typeface="Times New Roman" panose="02020603050405020304" pitchFamily="18" charset="0"/>
                <a:ea typeface="Times New Roman" panose="02020603050405020304" pitchFamily="18" charset="0"/>
              </a:rPr>
              <a:t>METHODOLOGY</a:t>
            </a:r>
            <a:endParaRPr sz="6000" dirty="0"/>
          </a:p>
        </p:txBody>
      </p:sp>
      <p:sp>
        <p:nvSpPr>
          <p:cNvPr id="133" name="Google Shape;133;p20"/>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85000" lnSpcReduction="10000"/>
          </a:bodyPr>
          <a:lstStyle/>
          <a:p>
            <a:pPr indent="457200" algn="just">
              <a:lnSpc>
                <a:spcPct val="115000"/>
              </a:lnSpc>
            </a:pPr>
            <a:r>
              <a:rPr lang="en-US" sz="2400" dirty="0"/>
              <a:t>Our project leverages Unity's ML-Agents toolkit to train an AI-driven virtual bot for critical deliveries. We designed a realistic virtual environment with dynamic obstacles and varying terrains to simulate real-world challenges. The bot, configured as an 'Agent,' learned through reinforcement learning, receiving positive rewards for successful deliveries and negative rewards for failures. This setup enabled the bot to develop efficient navigation and balance control strategies.</a:t>
            </a:r>
          </a:p>
          <a:p>
            <a:pPr indent="457200" algn="just">
              <a:lnSpc>
                <a:spcPct val="115000"/>
              </a:lnSpc>
            </a:pPr>
            <a:r>
              <a:rPr lang="en-US" sz="2400" dirty="0"/>
              <a:t>We employed the Proximal Policy Optimization (PPO) algorithm, a robust reinforcement learning method, to train the agent. PPO allowed for stable and efficient learning in our complex environment by iteratively refining the bot's decision-making policy. The agent's observations, actions, and rewards were carefully defined to guide the training process. Parallel simulations were used to accelerate learning and ensure the bot could adapt to various scenarios, demonstrating its ability to handle critical delivery tasks.</a:t>
            </a:r>
            <a:endParaRPr lang="en-IN" sz="4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2026</Words>
  <Application>Microsoft Office PowerPoint</Application>
  <PresentationFormat>On-screen Show (4:3)</PresentationFormat>
  <Paragraphs>225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Calibri</vt:lpstr>
      <vt:lpstr>Roboto</vt:lpstr>
      <vt:lpstr>Office Theme</vt:lpstr>
      <vt:lpstr>PowerPoint Presentation</vt:lpstr>
      <vt:lpstr>Agenda</vt:lpstr>
      <vt:lpstr>Introduction</vt:lpstr>
      <vt:lpstr>Statement of the Problem</vt:lpstr>
      <vt:lpstr>Purpose of the project</vt:lpstr>
      <vt:lpstr>Proposed Methodology</vt:lpstr>
      <vt:lpstr>System Architecture</vt:lpstr>
      <vt:lpstr>System Architecture</vt:lpstr>
      <vt:lpstr>METHODOLOGY</vt:lpstr>
      <vt:lpstr>METHODOLOGY</vt:lpstr>
      <vt:lpstr>Expected Results and Implications</vt:lpstr>
      <vt:lpstr>Literature Review-Reference Paper 1</vt:lpstr>
      <vt:lpstr>Literature Review-Reference Paper 2</vt:lpstr>
      <vt:lpstr>Literature Review-Reference Paper 3</vt:lpstr>
      <vt:lpstr>Summary of Literature Review</vt:lpstr>
      <vt:lpstr>Summary of Literature Review</vt:lpstr>
      <vt:lpstr>Summary of Literature Review</vt:lpstr>
      <vt:lpstr>Outcome of the LR - Scope of the project</vt:lpstr>
      <vt:lpstr>Project Plan</vt:lpstr>
      <vt:lpstr>Project Plan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PAVAN</dc:creator>
  <cp:lastModifiedBy>Govindappagari, Venkata Pavan (Contractor)</cp:lastModifiedBy>
  <cp:revision>3</cp:revision>
  <dcterms:modified xsi:type="dcterms:W3CDTF">2025-04-01T16:50:45Z</dcterms:modified>
</cp:coreProperties>
</file>