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4"/>
  </p:sldMasterIdLst>
  <p:sldIdLst>
    <p:sldId id="256" r:id="rId5"/>
    <p:sldId id="257" r:id="rId6"/>
    <p:sldId id="258" r:id="rId7"/>
    <p:sldId id="267" r:id="rId8"/>
    <p:sldId id="259" r:id="rId9"/>
    <p:sldId id="260" r:id="rId10"/>
    <p:sldId id="263" r:id="rId11"/>
    <p:sldId id="262" r:id="rId12"/>
    <p:sldId id="261" r:id="rId13"/>
    <p:sldId id="272" r:id="rId14"/>
    <p:sldId id="277" r:id="rId15"/>
    <p:sldId id="268" r:id="rId16"/>
    <p:sldId id="269" r:id="rId17"/>
    <p:sldId id="270" r:id="rId18"/>
    <p:sldId id="276" r:id="rId19"/>
    <p:sldId id="271" r:id="rId20"/>
    <p:sldId id="273" r:id="rId21"/>
    <p:sldId id="274" r:id="rId22"/>
    <p:sldId id="275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47877-6B75-49FF-A160-2A1715339F46}" v="28" dt="2024-05-02T04:47:08.449"/>
    <p1510:client id="{86F382F9-D61C-7CEC-7A0F-23EFB082ECD6}" v="1" dt="2024-05-02T03:45:09.382"/>
    <p1510:client id="{A7BA699F-54AC-48AD-922D-FEC38E27198F}" v="11" dt="2024-05-02T04:02:5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8"/>
  </p:normalViewPr>
  <p:slideViewPr>
    <p:cSldViewPr snapToGrid="0">
      <p:cViewPr varScale="1">
        <p:scale>
          <a:sx n="111" d="100"/>
          <a:sy n="111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5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6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10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8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2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0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6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4AAAF-19BF-3F84-D0F6-99E8D8C97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 using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CE59B-4F72-0C5B-3442-60A60641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39" y="4928108"/>
            <a:ext cx="3734014" cy="1572768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Pavan Kalyan Kondle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Sujitha Cherukuthota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BA72"/>
          </a:solidFill>
          <a:ln w="38100" cap="rnd">
            <a:solidFill>
              <a:srgbClr val="E7BA7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E7159-5498-877E-CCAD-EC51C1417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6678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E1C-F309-E581-6868-FF384895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726"/>
            <a:ext cx="10515600" cy="489961"/>
          </a:xfrm>
        </p:spPr>
        <p:txBody>
          <a:bodyPr>
            <a:noAutofit/>
          </a:bodyPr>
          <a:lstStyle/>
          <a:p>
            <a: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Hyper-parameter Details</a:t>
            </a:r>
            <a:b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9B31-BD77-70A1-CC4A-44ECCD5D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1308"/>
            <a:ext cx="10515600" cy="402003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max_words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Maximum number of words to be used in tokenization. Set to 10,000.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max_seq_length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Maximum length of sequences after padding. Set to 100.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embedding_dim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Dimension of the word embeddings. Set to 100.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Conv1D filters: 128 filters with a kernel size of 5 are used.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MaxPooling1D: Pooling size is set to 2.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GlobalMaxPooling1D: Global max pooling is applied.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optimizer: Adam optimizer is used.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loss function: Sparse categorical cross-entropy loss is used.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batch_size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Batch size for training is set to 32.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epochs: Number of epochs for training is set to 10.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8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C737-0D27-7DC4-B818-37B15C1E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1743"/>
            <a:ext cx="10515600" cy="808945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8242A-4060-8545-DA4C-383A105C3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771" y="1937657"/>
            <a:ext cx="6749143" cy="4767943"/>
          </a:xfrm>
        </p:spPr>
      </p:pic>
    </p:spTree>
    <p:extLst>
      <p:ext uri="{BB962C8B-B14F-4D97-AF65-F5344CB8AC3E}">
        <p14:creationId xmlns:p14="http://schemas.microsoft.com/office/powerpoint/2010/main" val="355480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DEF4-FBE6-2880-CB33-3A4D8839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8778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7E8BBEE-5A53-B10A-4632-BF2A36345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9DF326D-F681-C429-B544-497030E743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A899965-179F-6869-8597-DAE5A1F4B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2691" y="1928813"/>
            <a:ext cx="8386618" cy="4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4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3225A-DF33-89EE-3007-2D2402D6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1181317"/>
            <a:ext cx="6894576" cy="1082911"/>
          </a:xfrm>
        </p:spPr>
        <p:txBody>
          <a:bodyPr anchor="b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sz="4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8F413-08F0-0163-89ED-28F93A00C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6" r="5058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59B28"/>
          </a:solidFill>
          <a:ln w="38100" cap="rnd">
            <a:solidFill>
              <a:srgbClr val="059B2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90BE-0E26-16D4-7F4C-95F1673B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085" y="2468880"/>
            <a:ext cx="7815943" cy="3721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Sequences were padded or trimmed to a maximum length of 100.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 included an embedding layer, a spatial dropout layer, a single LSTM layer with 128 units, and a dense layer with softmax activation.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and sparse categorical cross-entropy loss were used.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occurred over ten epochs with a batch size of 32.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assessment included measures like loss, accuracy, recall, and F1 scores.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was generated using scikit-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learn's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was saved for future use.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text was preprocessed and padded using the same tokenizer.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predicted the class label for new text, mapped back to the original dataset's labels.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420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0C22-D203-F666-D70F-BF333938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491"/>
            <a:ext cx="10515600" cy="572656"/>
          </a:xfrm>
        </p:spPr>
        <p:txBody>
          <a:bodyPr>
            <a:noAutofit/>
          </a:bodyPr>
          <a:lstStyle/>
          <a:p>
            <a: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Hyper-parameter Details</a:t>
            </a:r>
            <a:b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B200-DC36-510A-98B2-35638972F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0220"/>
            <a:ext cx="10515600" cy="425196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number of words to be used in tokenization. Set to 10,000.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max_seq_length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length of sequences after padding. Set to 100.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embedding_dim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 of the word embeddings. Set to 100.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SpatialDropout1D: Dropout rate of 0.2 is applied after the embedding layer.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units: 128 LSTM units are used.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optimizer is used.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Sparse categorical cross-entropy loss is used.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Batch size for training is set to 32.	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Number of epochs for training is set to 10.</a:t>
            </a:r>
          </a:p>
        </p:txBody>
      </p:sp>
    </p:spTree>
    <p:extLst>
      <p:ext uri="{BB962C8B-B14F-4D97-AF65-F5344CB8AC3E}">
        <p14:creationId xmlns:p14="http://schemas.microsoft.com/office/powerpoint/2010/main" val="197155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808C-E5F5-0BB4-F7B7-DE170558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857"/>
            <a:ext cx="10515600" cy="819831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4D348-3393-D706-A86F-24658B3A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456" y="1928812"/>
            <a:ext cx="6052457" cy="4711474"/>
          </a:xfrm>
        </p:spPr>
      </p:pic>
    </p:spTree>
    <p:extLst>
      <p:ext uri="{BB962C8B-B14F-4D97-AF65-F5344CB8AC3E}">
        <p14:creationId xmlns:p14="http://schemas.microsoft.com/office/powerpoint/2010/main" val="124609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4490-591E-015E-F72D-2DA83CE4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818"/>
            <a:ext cx="10515600" cy="7208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BiLSTM Architecture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4E19EE9A-4157-0F1A-8E0D-82C26D64CC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403"/>
            <a:ext cx="10651835" cy="47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25B82-F6C6-90CE-3188-6972A642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sz="45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C90D2"/>
          </a:solidFill>
          <a:ln w="38100" cap="rnd">
            <a:solidFill>
              <a:srgbClr val="BC90D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4162-AF0F-CBE8-0D2A-6FDE15E5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610062"/>
            <a:ext cx="8218714" cy="34852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Bidirectional Long Short-Term Memory (BiLSTM) architecture.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input text through tokenization and padding.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vocabulary size to 10,000 words and sequence length to 100 tokens.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word embedding layer of dimension 100.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Spatial Dropout layer (dropout rate: 0.2) for overfitting prevention.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model included a Bidirectional LSTM layer (128 units).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Adam optimizer, batch size of 32, and trained over 10 epochs.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 performance with sparse categorical cross-entropy loss and accuracy metrics.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classification reports using scikit-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classification-report function.</a:t>
            </a:r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B0E2DFD5-B893-1F50-9B10-6C1E6DBA9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9" r="23673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996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54EF-83AC-6526-99C5-42DF38F7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691"/>
            <a:ext cx="10515600" cy="803997"/>
          </a:xfrm>
        </p:spPr>
        <p:txBody>
          <a:bodyPr>
            <a:normAutofit/>
          </a:bodyPr>
          <a:lstStyle/>
          <a:p>
            <a:r>
              <a:rPr lang="en-US" sz="3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Hyper-parameter Details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886F-56B2-93EE-B0C7-C179F20D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236"/>
            <a:ext cx="10515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number of words to be used in tokenization. Set to 10,000.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max_seq_length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Maximum length of sequences after padding. Set to 100.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embedding_dim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Dimension of the word embeddings. Set to 100.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SpatialDropout1D: Dropout rate of 0.2 is applied.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LSTM units: 128 LSTM units are used in both forward and backward directions.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optimizer is used.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Sparse categorical cross-entropy loss is used.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Batch size for training is set to 32.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Number of epochs for training is set to 10.</a:t>
            </a:r>
          </a:p>
        </p:txBody>
      </p:sp>
    </p:spTree>
    <p:extLst>
      <p:ext uri="{BB962C8B-B14F-4D97-AF65-F5344CB8AC3E}">
        <p14:creationId xmlns:p14="http://schemas.microsoft.com/office/powerpoint/2010/main" val="1207058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E4DF-2123-C397-F599-5C56CAE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71"/>
            <a:ext cx="10515600" cy="830717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US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749C3-567C-06D3-D9A4-B446CAB9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68"/>
          <a:stretch/>
        </p:blipFill>
        <p:spPr>
          <a:xfrm>
            <a:off x="2960914" y="2035629"/>
            <a:ext cx="5268687" cy="4299855"/>
          </a:xfrm>
        </p:spPr>
      </p:pic>
    </p:spTree>
    <p:extLst>
      <p:ext uri="{BB962C8B-B14F-4D97-AF65-F5344CB8AC3E}">
        <p14:creationId xmlns:p14="http://schemas.microsoft.com/office/powerpoint/2010/main" val="41850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CB04-6D07-7D57-83B4-6DB83F88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877888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FD90-2E8A-911A-6800-8A8D22A9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healthcare results by using cutting-edge data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practical insights, make advantage of user-generated pharmaceutical evaluations.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issues with sentiment analysis and the identification of medical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patient outcomes by acting quickly to intervene.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 gap between evidence-based decision-making and unstructured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delivery and analytics for healthcare.</a:t>
            </a:r>
          </a:p>
        </p:txBody>
      </p:sp>
    </p:spTree>
    <p:extLst>
      <p:ext uri="{BB962C8B-B14F-4D97-AF65-F5344CB8AC3E}">
        <p14:creationId xmlns:p14="http://schemas.microsoft.com/office/powerpoint/2010/main" val="183820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8214-B0BD-124A-C61A-FDB67CFA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82"/>
            <a:ext cx="10515600" cy="831706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Observations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C7EFC9F-76A4-6DA9-45F1-E8024A026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2" y="1817640"/>
            <a:ext cx="4855029" cy="45771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EB4E2-5AD4-67D4-DDA5-4B3B05C794A5}"/>
              </a:ext>
            </a:extLst>
          </p:cNvPr>
          <p:cNvSpPr txBox="1"/>
          <p:nvPr/>
        </p:nvSpPr>
        <p:spPr>
          <a:xfrm>
            <a:off x="838200" y="2213366"/>
            <a:ext cx="624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Error Patterns: Across all models, classes 1, 5, and 11 show consistent misclassifications, showing intrinsic difficulties in identifying these classes.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discrepancies: While overall accuracies are good, some classes have lesser precision and recall,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areas for targeted improvement.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Consistency: Despite variations in architecture (LSTM, CNN,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error patterns are consistent,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implying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overall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25670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ECB2-678B-C49B-14FF-169D686C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8778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AB7B-BCDD-011D-6EE6-587E5F1B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556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CNN, BiLSTM, and LSTM models perform well on classification tasks.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models show a consistent improvement.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achieves higher accuracy and F1-score than LSTM and BiLSTM.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models' recall and precision vary somewhat from one another.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 stays consistent, demonstrating dependability and adaptability.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architectures, such as CNN, BiLSTM, and LSTM, work well on challenging categorization problems.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model performance over time requires constant optimization and improvement.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84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B14B-4E54-2838-D287-A40F9E0D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/>
              <a:t>Thank You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71A2DB4-1E8C-04A0-BF9F-F6312B9A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6540" y="2118083"/>
            <a:ext cx="2763787" cy="27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C748A-ACB5-0AE8-FD32-6F5DC8CA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926156"/>
            <a:ext cx="6894576" cy="1365068"/>
          </a:xfrm>
        </p:spPr>
        <p:txBody>
          <a:bodyPr anchor="b">
            <a:normAutofit/>
          </a:bodyPr>
          <a:lstStyle/>
          <a:p>
            <a:r>
              <a:rPr lang="en-US" sz="45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3A34F3B-C498-0F6D-65C4-F28CD145C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44" r="810" b="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1F44-9FF6-E392-A3F0-CE3441EC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706624"/>
            <a:ext cx="7276447" cy="34838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actionable insights to help people make educated healthcare decisions.</a:t>
            </a:r>
          </a:p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strong algorithms for reliable sentiment analysis and medical problem detection.</a:t>
            </a:r>
          </a:p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in pharmaceutical reviews is difficult to categorize appropriately.</a:t>
            </a:r>
          </a:p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discovering early symptoms of medical concerns from user-generated content.</a:t>
            </a:r>
          </a:p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language complexity, and subjective opinions are among the current roadblocks.</a:t>
            </a:r>
          </a:p>
          <a:p>
            <a:pPr>
              <a:lnSpc>
                <a:spcPct val="100000"/>
              </a:lnSpc>
            </a:pPr>
            <a:r>
              <a:rPr lang="en-US" sz="18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lack of domain-specific datasets complicates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188658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28A-8B5B-6003-C412-9FA0AD57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600364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300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C5F220-9422-5879-EAE9-BE6BD7DACB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1927"/>
            <a:ext cx="10515600" cy="47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24D-7DA7-4CF7-838A-BEB777B0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109"/>
            <a:ext cx="10515600" cy="748579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BCE8-A505-4DC9-AF43-7EAC3AD7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235"/>
            <a:ext cx="11085945" cy="50892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following fields: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urlDrugName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(categorical)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(text)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(numerical)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(date)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(numerical)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we are primarily utilizing the condition and review fields to analyze medical conditions and extract insights from textual reviews.</a:t>
            </a:r>
          </a:p>
        </p:txBody>
      </p:sp>
    </p:spTree>
    <p:extLst>
      <p:ext uri="{BB962C8B-B14F-4D97-AF65-F5344CB8AC3E}">
        <p14:creationId xmlns:p14="http://schemas.microsoft.com/office/powerpoint/2010/main" val="32431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0E4A-A5DE-6491-82EF-9751AA02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18"/>
            <a:ext cx="10515600" cy="83170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496243-3B64-EC06-E196-D630E9B62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2731"/>
            <a:ext cx="1110441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implemented NLP models, such as Long Short Term Memory (LSTM), Bidirectional Long Short-Term Memory (BiLSTM),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(CNN). Sentences are an essential part of many NLP applications, including text analysis, topic labeling, and spam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Classifies sentences by capturing local patterns efficiently, making it suitable for text analysis tasks.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sentence vectors for categorization, excelling in understanding context and temporal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LSTM with bidirectional processing, improving understanding of sentence semantics and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D891-74D6-2D5C-4910-8BB13DD5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0"/>
            <a:ext cx="10515600" cy="87788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4574-68A5-0973-8733-6A47D3B4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40477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 into training and validation sets using 80-20 ratio.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for evaluation: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Precision: Measures true positive predictions proportionately.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Recall: Measures true positive predictions out of all actual positives.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F1-score: Harmonic mean of precision and recall, balancing both metrics.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includes precision, recall, and F1-score alongside accuracy and loss.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reports provide detailed insights into model performance for each class and overall dataset metrics.</a:t>
            </a:r>
          </a:p>
        </p:txBody>
      </p:sp>
    </p:spTree>
    <p:extLst>
      <p:ext uri="{BB962C8B-B14F-4D97-AF65-F5344CB8AC3E}">
        <p14:creationId xmlns:p14="http://schemas.microsoft.com/office/powerpoint/2010/main" val="29720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C298-B1F8-125A-D25D-119FDC9E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690"/>
            <a:ext cx="10515600" cy="82247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3094-38AD-326A-3DE4-69671FC9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618A-227A-1510-6280-87333048D0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929385"/>
            <a:ext cx="10448636" cy="43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B1F55-6058-AE3A-2329-86E081C7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4432"/>
            <a:ext cx="6894576" cy="1445475"/>
          </a:xfrm>
        </p:spPr>
        <p:txBody>
          <a:bodyPr anchor="b"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00D9F9"/>
          </a:solidFill>
          <a:ln w="38100" cap="rnd">
            <a:solidFill>
              <a:srgbClr val="00D9F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E835-C9E7-F3E2-C486-FECAA632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2503714"/>
            <a:ext cx="7892141" cy="36898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are the foundation of the model architecture used for text classification.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start, an embedding layer is used to represent words densely.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embeddings undergo filtering by 128 filters with a kernel size of 5 in the Conv1D layer.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Nonlinearity is introduced by activating the Rectified Linear Unit (ReLU).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MaxPooling1D downsamples feature maps while keeping pertinent data.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extracting essential features, GlobalMaxPooling1D lowers dimensionality.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 activation is used by the Dense layer to perform multi-class classification.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effective text categorization, this architecture maximizes feature extraction and classification.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14BE8F0F-AF4E-81AB-3E21-23AE420CB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23" r="49953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80134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70E21B15096B4E9CBE905E828FCCAF" ma:contentTypeVersion="8" ma:contentTypeDescription="Create a new document." ma:contentTypeScope="" ma:versionID="89d801222f494b70adddbb217604cb24">
  <xsd:schema xmlns:xsd="http://www.w3.org/2001/XMLSchema" xmlns:xs="http://www.w3.org/2001/XMLSchema" xmlns:p="http://schemas.microsoft.com/office/2006/metadata/properties" xmlns:ns3="16e25e19-c7f3-4205-9ac9-351e66cb872e" xmlns:ns4="61791539-f4e7-4f30-9e89-24b62ef13860" targetNamespace="http://schemas.microsoft.com/office/2006/metadata/properties" ma:root="true" ma:fieldsID="2c7c8dc9f82bc40eebc88452eb2683e0" ns3:_="" ns4:_="">
    <xsd:import namespace="16e25e19-c7f3-4205-9ac9-351e66cb872e"/>
    <xsd:import namespace="61791539-f4e7-4f30-9e89-24b62ef138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25e19-c7f3-4205-9ac9-351e66cb87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91539-f4e7-4f30-9e89-24b62ef138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e25e19-c7f3-4205-9ac9-351e66cb872e" xsi:nil="true"/>
  </documentManagement>
</p:properties>
</file>

<file path=customXml/itemProps1.xml><?xml version="1.0" encoding="utf-8"?>
<ds:datastoreItem xmlns:ds="http://schemas.openxmlformats.org/officeDocument/2006/customXml" ds:itemID="{C40ED779-DCFC-4253-915F-22D4369B5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0E97F9-F3D9-45BF-A25B-9890FAD3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e25e19-c7f3-4205-9ac9-351e66cb872e"/>
    <ds:schemaRef ds:uri="61791539-f4e7-4f30-9e89-24b62ef13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AB7CC-596B-46B2-9428-B0020FFCD95F}">
  <ds:schemaRefs>
    <ds:schemaRef ds:uri="http://purl.org/dc/terms/"/>
    <ds:schemaRef ds:uri="http://schemas.openxmlformats.org/package/2006/metadata/core-properties"/>
    <ds:schemaRef ds:uri="16e25e19-c7f3-4205-9ac9-351e66cb872e"/>
    <ds:schemaRef ds:uri="61791539-f4e7-4f30-9e89-24b62ef13860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1276</Words>
  <Application>Microsoft Macintosh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The Hand Bold</vt:lpstr>
      <vt:lpstr>The Serif Hand Black</vt:lpstr>
      <vt:lpstr>Times New Roman</vt:lpstr>
      <vt:lpstr>SketchyVTI</vt:lpstr>
      <vt:lpstr>Disease Detection using Text Analysis</vt:lpstr>
      <vt:lpstr>Motivation</vt:lpstr>
      <vt:lpstr>Problem Statement</vt:lpstr>
      <vt:lpstr>Basic OverFlow</vt:lpstr>
      <vt:lpstr>Data Set Description</vt:lpstr>
      <vt:lpstr>Overview of the Models</vt:lpstr>
      <vt:lpstr>Evaluation Metrics</vt:lpstr>
      <vt:lpstr>CNN Architecture</vt:lpstr>
      <vt:lpstr>Model Training</vt:lpstr>
      <vt:lpstr>Hyper-parameter Details </vt:lpstr>
      <vt:lpstr>Classification Report</vt:lpstr>
      <vt:lpstr>LSTM Architecture</vt:lpstr>
      <vt:lpstr>Model Training</vt:lpstr>
      <vt:lpstr>Hyper-parameter Details </vt:lpstr>
      <vt:lpstr>Classification Report</vt:lpstr>
      <vt:lpstr>BiLSTM Architecture</vt:lpstr>
      <vt:lpstr>Model Training</vt:lpstr>
      <vt:lpstr>Hyper-parameter Details</vt:lpstr>
      <vt:lpstr>Classification Report</vt:lpstr>
      <vt:lpstr>Results and Observations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Detection using Text Analysis</dc:title>
  <dc:creator>Kavya Sree Satla</dc:creator>
  <cp:lastModifiedBy>KONDLE, PAVAN KALYAN</cp:lastModifiedBy>
  <cp:revision>113</cp:revision>
  <dcterms:created xsi:type="dcterms:W3CDTF">2024-05-01T17:16:42Z</dcterms:created>
  <dcterms:modified xsi:type="dcterms:W3CDTF">2025-09-30T17:42:05Z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0x0101002470E21B15096B4E9CBE905E828FCCAF</vt:lpwstr>
  </property>
</Properties>
</file>