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005293"/>
                </a:solidFill>
              </a:defRPr>
            </a:pPr>
            <a:r>
              <a:t>Robust Image Watermarking based on Cross-Attention and Invariant Domain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t>Agnibh Dasgupta, Xin Zhong</a:t>
            </a:r>
          </a:p>
          <a:p>
            <a:r>
              <a:t>Department of Computer Science, University of Nebraska Omaha</a:t>
            </a:r>
          </a:p>
          <a:p>
            <a:r>
              <a:t>[Insert Date]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8000"/>
                </a:solidFill>
              </a:defRPr>
            </a:pPr>
            <a:r>
              <a:t>Introduction to Deep Learning-Based Image Watermarking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Digital watermarking embeds information within images for copyright, authentication, and content control.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Traditional methods rely on manual design and are labor-intensive with limited robustness.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Deep learning automates mapping between cover image and watermark.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CNNs focus on local features; Vision Transformers offer global context understanding.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Current models require pre-defined distortions; vulnerable to unforeseen noise.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FFA500"/>
                </a:solidFill>
              </a:defRPr>
            </a:pPr>
            <a:r>
              <a:t>Novel Advancements in Image Watermarking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Watermark Embedding via Multi-Head Cross-Attention: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 - Enables exchange of information between image and watermark.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 - Identifies optimal embedding locations using ViT’s global analysis.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Learning an Invariant Domain Representation: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 - Encapsulates semantic + noise-invariant watermark info.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 - Self-supervised framework trains both watermarking and invariant domain from scratch.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 - Unlike existing methods, doesn't use SSL as a black box.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800080"/>
                </a:solidFill>
              </a:defRPr>
            </a:pPr>
            <a:r>
              <a:t>The Proposed Scheme: Overall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Four main components: Embedder, Encoder, Decoder, Extractor.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Trained sequentially in stages.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Workflow: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 - Input: Anchor cover image C_a and watermark W_a → Embedder → Marked image M_a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 - Encoder maps M_a, M_p, M_n → Invariant domains ID_a, ID_p, ID_n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 - Decoder reconstructs M’ from ID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 - Extractor recovers watermarks W_a^e, W_p^e, W_n^e</a:t>
            </a:r>
          </a:p>
          <a:p>
            <a:pPr>
              <a:defRPr sz="1400" i="1">
                <a:solidFill>
                  <a:srgbClr val="808080"/>
                </a:solidFill>
              </a:defRPr>
            </a:pPr>
            <a:r>
              <a:t>Figure Note: Include Figure 1: The proposed method architecture diagram.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DC143C"/>
                </a:solidFill>
              </a:defRPr>
            </a:pPr>
            <a:r>
              <a:t>Architectural Component: The Embedder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Fuses 128×128×3 image with 8×8×1 watermark into 128×128×3 marked image.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Uses Multi-Head Cross-Attention (MHA):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 - Patches (16×16 for image, 1×1 for watermark)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 - Positional embeddings added separately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 - Queries from one modality, Keys/Values from another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 - Attention scores help locate optimal watermark positions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 - Concatenated outputs go through FC layers to form final marked image.</a:t>
            </a:r>
          </a:p>
          <a:p>
            <a:pPr>
              <a:defRPr sz="1800" i="1">
                <a:solidFill>
                  <a:srgbClr val="00008B"/>
                </a:solidFill>
              </a:defRPr>
            </a:pPr>
            <a:r>
              <a:t>Attention(Q,K,V) = softmax(QK^T / sqrt(d_k)) V</a:t>
            </a:r>
          </a:p>
          <a:p>
            <a:pPr>
              <a:defRPr sz="1400" i="1">
                <a:solidFill>
                  <a:srgbClr val="808080"/>
                </a:solidFill>
              </a:defRPr>
            </a:pPr>
            <a:r>
              <a:t>Figure Note: Include Figure 2: Cross attention mechanism for watermark embedding.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4682B4"/>
                </a:solidFill>
              </a:defRPr>
            </a:pPr>
            <a:r>
              <a:t>Architectural Components: Encoder and Decoder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Encoder Functionality: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 - Takes 128×128×3 image → Compressed latent domain (ID)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 - Goal: Semantic + noise-invariant representation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 - Structure: Patch embedding → Positional encoding → 4 Transformer blocks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Decoder Functionality: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 - Reverses encoder to project back to image space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 - Helps extractor by reconstructing marked image from ID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 - Reverse process: 4 Transformer blocks → FC layer → reshape to 128×128×3</a:t>
            </a:r>
          </a:p>
          <a:p>
            <a:pPr>
              <a:defRPr sz="1800" i="1">
                <a:solidFill>
                  <a:srgbClr val="00008B"/>
                </a:solidFill>
              </a:defRPr>
            </a:pPr>
            <a:r>
              <a:t>ID = Transformer_θ_enc(P(M))</a:t>
            </a:r>
          </a:p>
          <a:p>
            <a:pPr>
              <a:defRPr sz="1800" i="1">
                <a:solidFill>
                  <a:srgbClr val="00008B"/>
                </a:solidFill>
              </a:defRPr>
            </a:pPr>
            <a:r>
              <a:t>M' = P⁻¹(Transformer_θ_dec(ID))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FFD700"/>
                </a:solidFill>
              </a:defRPr>
            </a:pPr>
            <a:r>
              <a:t>Architectural Component: The Extractor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Input: 128×128×3 marked image or decoded output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Output: 8×8×1 recovered watermark W'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Structure: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 - Reshape to 8×8×48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 - CNN layers: 64 → 128 → 256 filters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 - Fully connected (512 units)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 - Final CNN layers reduce to 1 channel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 - Dropout (20%) used for regularization</a:t>
            </a:r>
          </a:p>
          <a:p>
            <a:pPr>
              <a:defRPr sz="1800" i="1">
                <a:solidFill>
                  <a:srgbClr val="00008B"/>
                </a:solidFill>
              </a:defRPr>
            </a:pPr>
            <a:r>
              <a:t>W' = CNN_θ_ext(f(ID))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8080"/>
                </a:solidFill>
              </a:defRPr>
            </a:pPr>
            <a:r>
              <a:t>Training Scheme and Loss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Self-supervised training: learns watermarking + invariant domain together.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1. Embedder-Extractor Pretraining: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 - L_emb = mse(C, M)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 - L_ext = mse(W, W')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2. Encoder Training (Triplet Loss):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 - Inputs: Anchor Ma, Positive Mp, Negative Mn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 - Goal: Make IDa ≈ IDp, IDa ≠ IDn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 - L_enc = max(0, mse(Ma,Mp) − mse(Ma,Mn) + m)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3. Full Pipeline Fine-Tuning: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 - L_final = mse(Wa,Ŵa) + mse(Wp,Ŵp) + mse(Wn,Ŵn)</a:t>
            </a:r>
          </a:p>
          <a:p>
            <a:pPr>
              <a:defRPr sz="1400" i="1">
                <a:solidFill>
                  <a:srgbClr val="808080"/>
                </a:solidFill>
              </a:defRPr>
            </a:pPr>
            <a:r>
              <a:t>Figure Note: Include Figure 3: Training flowchart.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8000"/>
                </a:solidFill>
              </a:defRPr>
            </a:pPr>
            <a:r>
              <a:t>Results and Performance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BRR (No Augmentation): 99.99%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BRR (Heavy Augmentation): 77.39%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Average PSNR (Cross-Attention): 40.94 dB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Average PSNR (CNN-based): 30.76 dB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Invariant Domain Crucial: BRR drops from 100% to 45.74% without it.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Outperforms state-of-the-art methods under brightness, contrast, cutout, S&amp;P noise.</a:t>
            </a:r>
          </a:p>
          <a:p>
            <a:pPr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t>Slight performance drop under JPEG compression due to ViT sensitivity.</a:t>
            </a:r>
          </a:p>
          <a:p>
            <a:pPr>
              <a:defRPr sz="1400" i="1">
                <a:solidFill>
                  <a:srgbClr val="808080"/>
                </a:solidFill>
              </a:defRPr>
            </a:pPr>
            <a:r>
              <a:t>Figure Note: Include Figures 5, 6, 8 for visual comparison.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