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DARI-Mark: Deep Learning and Attention Network for Robust Image Watermarking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Pavan Aravapalli | 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467A"/>
                </a:solidFill>
              </a:defRPr>
            </a:pPr>
            <a:r>
              <a:t>Framework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Modules: Attention → Embedding → Attack → Extraction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Cover Image → Attention Network → Embedding Network → Attack → Extraction → Watermark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[Figure 1 from paper: Overall architecture diagram]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467A"/>
                </a:solidFill>
              </a:defRPr>
            </a:pPr>
            <a:r>
              <a:t>Attention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Purpose: Focus on embedding-safe regions, suppress noise during extraction.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1. 3×3 Conv → 64 channels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2. Channel Attention: Avg/max pool → FC → channel weights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3. Spatial Attention: pooled → 3×3 Conv → spatial weights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4. Output: M×N×64 attention map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[Figure 2 from paper]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467A"/>
                </a:solidFill>
              </a:defRPr>
            </a:pPr>
            <a:r>
              <a:t>Embedding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1. Apply DCT on attention features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2. Watermark Core: 1x1 Conv + 4×(2×2 Conv + BN + ReLU), residuals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3. IDCT → α-scaled addition → 3×3 Conv</a:t>
            </a:r>
          </a:p>
          <a:p>
            <a:pPr>
              <a:defRPr sz="2400">
                <a:solidFill>
                  <a:srgbClr val="008000"/>
                </a:solidFill>
              </a:defRPr>
            </a:pPr>
            <a:r>
              <a:t>Watermarked image = α · IDCT(...) + Attention Features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[Figure 3 from paper]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467A"/>
                </a:solidFill>
              </a:defRPr>
            </a:pPr>
            <a:r>
              <a:t>Attack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Used between embedding and extraction during training.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Simulated attacks (randomized):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JPEG (Q=50), Salt &amp; Pepper (s=0.04), Gaussian (σ=0.1), Sharpening (RS=10)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P = 1.0: attacks applied every iteration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[Figure 4 from paper]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467A"/>
                </a:solidFill>
              </a:defRPr>
            </a:pPr>
            <a:r>
              <a:t>Extraction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1. 3×3 Conv → M×N×64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2. Attention Network (same as embedding)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3. DCT on attention output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4. Conv + BN + ReLU + residuals → 1-channel output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[Figure 5 from paper]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467A"/>
                </a:solidFill>
              </a:defRPr>
            </a:pPr>
            <a:r>
              <a:t>Training &amp; Loss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Optimizer: SGD (LR=1e-4, momentum=0.98, batch=32, epochs=100)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Embedding Loss (SSIM-based):</a:t>
            </a:r>
          </a:p>
          <a:p>
            <a:pPr>
              <a:defRPr sz="2400">
                <a:solidFill>
                  <a:srgbClr val="008000"/>
                </a:solidFill>
              </a:defRPr>
            </a:pPr>
            <a:r>
              <a:t>L_emb = [(2μIμIW + c1)(2σI,IW + c2)] / [(μI² + μIW² + c1)(σI² + σIW² + c2)]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Extraction Loss (Binary Cross Entropy):</a:t>
            </a:r>
          </a:p>
          <a:p>
            <a:pPr>
              <a:defRPr sz="2400">
                <a:solidFill>
                  <a:srgbClr val="008000"/>
                </a:solidFill>
              </a:defRPr>
            </a:pPr>
            <a:r>
              <a:t>L_ext = -∑[yi log(ŷi) + (1 - yi) log(1 - ŷi)]</a:t>
            </a:r>
          </a:p>
          <a:p>
            <a:pPr>
              <a:defRPr sz="2400">
                <a:solidFill>
                  <a:srgbClr val="008000"/>
                </a:solidFill>
              </a:defRPr>
            </a:pPr>
            <a:r>
              <a:t>Combined: L = 0.5 L_emb + 0.5 L_ext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467A"/>
                </a:solidFill>
              </a:defRPr>
            </a:pPr>
            <a: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Imperceptibility: PSNR &gt; 35 dB (α=1.0); Example: 37.38 dB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Robustness: BER↓, NCC↑ across attacks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JPEG Q50–90: BER 0–1.36%, NCC 0.98–1.00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40% Crop (unseen): BER 0.0586, NCC 0.9457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Limitation: Needs better geometric attack resilience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