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Instrument Sans Semi Bold"/>
      <p:regular r:id="rId15"/>
    </p:embeddedFont>
    <p:embeddedFont>
      <p:font typeface="Instrument Sans Semi Bold"/>
      <p:regular r:id="rId16"/>
    </p:embeddedFont>
    <p:embeddedFont>
      <p:font typeface="Instrument Sans Semi Bold"/>
      <p:regular r:id="rId17"/>
    </p:embeddedFont>
    <p:embeddedFont>
      <p:font typeface="Instrument Sans Semi Bold"/>
      <p:regular r:id="rId18"/>
    </p:embeddedFont>
    <p:embeddedFont>
      <p:font typeface="Instrument Sans Medium"/>
      <p:regular r:id="rId19"/>
    </p:embeddedFont>
    <p:embeddedFont>
      <p:font typeface="Instrument Sans Medium"/>
      <p:regular r:id="rId20"/>
    </p:embeddedFont>
    <p:embeddedFont>
      <p:font typeface="Instrument Sans Medium"/>
      <p:regular r:id="rId21"/>
    </p:embeddedFont>
    <p:embeddedFont>
      <p:font typeface="Instrument Sans Medium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DARI-Mark: Deep Learning for Robust Image Watermarking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Presented by Yimeng Zhao, Chengyou Wang, Xiao Zhou, Zhiliang Qin.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483185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458658"/>
            <a:ext cx="309098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E3063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by PAVAN ARAVAPALLI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87388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DARI-Mark Framework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31661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End-to-End Framework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DARI-Mark is an end-to-end network for robust image watermarking.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887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It balances imperceptibility and robustness.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Four Components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Attention Network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Watermark Embedding Network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Attack Layer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Watermark Extraction Network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94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Attention Network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83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527089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Imperceptibility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Embeds watermarks in non-significant regions, improving imperceptibility.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35893" y="52283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63" y="527089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73008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Robustness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973008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Focuses on watermark features, suppressing noise for better robustness.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9677995" y="52283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65" y="527089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415111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CBAM-Derived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415111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Based on CBAM, inferring attention across channel and spatial dimensions.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7223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Watermark Embedding Network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29959"/>
            <a:ext cx="3664863" cy="2894648"/>
          </a:xfrm>
          <a:prstGeom prst="roundRect">
            <a:avLst>
              <a:gd name="adj" fmla="val 7053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756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DCT Layer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247192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Performs Discrete Cosine Transform on the attention feature map.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507004" y="4471988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Aligns with HVS for better imperceptibility.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529959"/>
            <a:ext cx="3664863" cy="2894648"/>
          </a:xfrm>
          <a:prstGeom prst="roundRect">
            <a:avLst>
              <a:gd name="adj" fmla="val 7053"/>
            </a:avLst>
          </a:prstGeom>
          <a:solidFill>
            <a:srgbClr val="CEE6FD"/>
          </a:solidFill>
          <a:ln/>
        </p:spPr>
      </p:sp>
      <p:sp>
        <p:nvSpPr>
          <p:cNvPr id="9" name="Text 6"/>
          <p:cNvSpPr/>
          <p:nvPr/>
        </p:nvSpPr>
        <p:spPr>
          <a:xfrm>
            <a:off x="10398681" y="2756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Convolutional Layers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398681" y="3247192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Uses 1x1 and 2x2 Conv layers to embed watermark data.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3986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Includes batch normalization and ReLU activation.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651421"/>
            <a:ext cx="7556421" cy="1805940"/>
          </a:xfrm>
          <a:prstGeom prst="roundRect">
            <a:avLst>
              <a:gd name="adj" fmla="val 11304"/>
            </a:avLst>
          </a:prstGeom>
          <a:solidFill>
            <a:srgbClr val="CEE6FD"/>
          </a:solidFill>
          <a:ln/>
        </p:spPr>
      </p:sp>
      <p:sp>
        <p:nvSpPr>
          <p:cNvPr id="13" name="Text 10"/>
          <p:cNvSpPr/>
          <p:nvPr/>
        </p:nvSpPr>
        <p:spPr>
          <a:xfrm>
            <a:off x="6507004" y="58782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Residual Structures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6507004" y="636865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2x2 layers use residual structures with shortcut connections.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507004" y="686764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Prevents gradient issues in deep networks.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7596" y="777240"/>
            <a:ext cx="7608808" cy="13706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3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Watermark Embedding Output</a:t>
            </a:r>
            <a:endParaRPr lang="en-US" sz="43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6" y="2476857"/>
            <a:ext cx="1096566" cy="161460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93131" y="2696170"/>
            <a:ext cx="2741414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Inverse DCT (IDCT)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193131" y="3170396"/>
            <a:ext cx="6183273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Transforms embedded information from frequency to spatial domain.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96" y="4091464"/>
            <a:ext cx="1096566" cy="174617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93131" y="4310777"/>
            <a:ext cx="4067175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Embedding Strength Factor (α)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193131" y="4785003"/>
            <a:ext cx="6183273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Multiplies IDCT output by α to control embedding strength.</a:t>
            </a:r>
            <a:endParaRPr lang="en-US" sz="1700" dirty="0"/>
          </a:p>
        </p:txBody>
      </p:sp>
      <p:sp>
        <p:nvSpPr>
          <p:cNvPr id="10" name="Text 5"/>
          <p:cNvSpPr/>
          <p:nvPr/>
        </p:nvSpPr>
        <p:spPr>
          <a:xfrm>
            <a:off x="2193131" y="5267444"/>
            <a:ext cx="6183273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Higher α enhances robustness; set to 1.0 for training.</a:t>
            </a:r>
            <a:endParaRPr lang="en-US" sz="17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96" y="5837634"/>
            <a:ext cx="1096566" cy="161460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193131" y="6056948"/>
            <a:ext cx="2741414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Final 3x3 Conv Layer</a:t>
            </a:r>
            <a:endParaRPr lang="en-US" sz="2150" dirty="0"/>
          </a:p>
        </p:txBody>
      </p:sp>
      <p:sp>
        <p:nvSpPr>
          <p:cNvPr id="13" name="Text 7"/>
          <p:cNvSpPr/>
          <p:nvPr/>
        </p:nvSpPr>
        <p:spPr>
          <a:xfrm>
            <a:off x="2193131" y="6531173"/>
            <a:ext cx="6183273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Produces the final watermarked image, same dimensions as original.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970" y="1130022"/>
            <a:ext cx="5107543" cy="638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Attack Layer</a:t>
            </a:r>
            <a:endParaRPr lang="en-US" sz="40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70" y="2110502"/>
            <a:ext cx="510659" cy="51065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29822" y="2195989"/>
            <a:ext cx="1686282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JPEG Compression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1429822" y="2956917"/>
            <a:ext cx="1686282" cy="13073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Simulates common image compression (Q=50).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374" y="2110502"/>
            <a:ext cx="510659" cy="5106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086225" y="2195989"/>
            <a:ext cx="1686282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Salt-and-Pepper Noise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086225" y="2956917"/>
            <a:ext cx="1686282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Adds random noise (density s=0.04).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777" y="2110502"/>
            <a:ext cx="510659" cy="5106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42628" y="2195989"/>
            <a:ext cx="1686282" cy="638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Gaussian Noise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742628" y="2956917"/>
            <a:ext cx="1686282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Introduces random noise (std dev σ=0.1).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70" y="4708446"/>
            <a:ext cx="510659" cy="5106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429822" y="4793933"/>
            <a:ext cx="168628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Sharpening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1429822" y="5235654"/>
            <a:ext cx="1686282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Applies sharpening (radius RS=10).</a:t>
            </a: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714970" y="6445925"/>
            <a:ext cx="7714059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attack layer simulates common distortions to enhance robustness during end-to-end training. Attack probabilities are randomized for generalization.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4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Watermark Extraction Network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51879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Initial 3x3 Conv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14229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Transforms attacked image from 1 to 64 channels.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732014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Attention Network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22243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Re-utilized to focus on watermark features and suppress noise.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812149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48121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DCT Layer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30256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Performs DCT to return features to frequency domain.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892284"/>
            <a:ext cx="170021" cy="1216223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</p:sp>
      <p:sp>
        <p:nvSpPr>
          <p:cNvPr id="14" name="Text 11"/>
          <p:cNvSpPr/>
          <p:nvPr/>
        </p:nvSpPr>
        <p:spPr>
          <a:xfrm>
            <a:off x="2324695" y="5892284"/>
            <a:ext cx="30755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Extraction Conv Layers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382702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Similar to embedding, with residual structures for stability.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0538" y="386834"/>
            <a:ext cx="5416153" cy="437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Training Details &amp; Loss Functions</a:t>
            </a:r>
            <a:endParaRPr lang="en-US" sz="2750" dirty="0"/>
          </a:p>
        </p:txBody>
      </p:sp>
      <p:sp>
        <p:nvSpPr>
          <p:cNvPr id="4" name="Text 1"/>
          <p:cNvSpPr/>
          <p:nvPr/>
        </p:nvSpPr>
        <p:spPr>
          <a:xfrm>
            <a:off x="490538" y="1105019"/>
            <a:ext cx="8162925" cy="462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100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3695938" y="1742718"/>
            <a:ext cx="1752124" cy="219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Epochs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90538" y="2045851"/>
            <a:ext cx="8162925" cy="224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10,000 iterations, batch size 32.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490538" y="2760583"/>
            <a:ext cx="8162925" cy="462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0.0001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3695938" y="3398282"/>
            <a:ext cx="1752124" cy="219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Learning Rate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490538" y="3701415"/>
            <a:ext cx="8162925" cy="224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SGD optimizer with 0.98 momentum.</a:t>
            </a: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490538" y="4416147"/>
            <a:ext cx="8162925" cy="462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0.5</a:t>
            </a:r>
            <a:endParaRPr lang="en-US" sz="3600" dirty="0"/>
          </a:p>
        </p:txBody>
      </p:sp>
      <p:sp>
        <p:nvSpPr>
          <p:cNvPr id="11" name="Text 8"/>
          <p:cNvSpPr/>
          <p:nvPr/>
        </p:nvSpPr>
        <p:spPr>
          <a:xfrm>
            <a:off x="3695938" y="5053846"/>
            <a:ext cx="1752124" cy="219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Lambda (λ)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490538" y="5356979"/>
            <a:ext cx="8162925" cy="224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Balances embedding and extraction loss.</a:t>
            </a:r>
            <a:endParaRPr lang="en-US" sz="1100" dirty="0"/>
          </a:p>
        </p:txBody>
      </p:sp>
      <p:sp>
        <p:nvSpPr>
          <p:cNvPr id="13" name="Text 10"/>
          <p:cNvSpPr/>
          <p:nvPr/>
        </p:nvSpPr>
        <p:spPr>
          <a:xfrm>
            <a:off x="490538" y="6071711"/>
            <a:ext cx="8162925" cy="462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35dB+</a:t>
            </a:r>
            <a:endParaRPr lang="en-US" sz="3600" dirty="0"/>
          </a:p>
        </p:txBody>
      </p:sp>
      <p:sp>
        <p:nvSpPr>
          <p:cNvPr id="14" name="Text 11"/>
          <p:cNvSpPr/>
          <p:nvPr/>
        </p:nvSpPr>
        <p:spPr>
          <a:xfrm>
            <a:off x="3695938" y="6709410"/>
            <a:ext cx="1752124" cy="219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PSNR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490538" y="7012543"/>
            <a:ext cx="8162925" cy="224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Ensures normal viewing quality.</a:t>
            </a:r>
            <a:endParaRPr lang="en-US" sz="1100" dirty="0"/>
          </a:p>
        </p:txBody>
      </p:sp>
      <p:sp>
        <p:nvSpPr>
          <p:cNvPr id="16" name="Text 13"/>
          <p:cNvSpPr/>
          <p:nvPr/>
        </p:nvSpPr>
        <p:spPr>
          <a:xfrm>
            <a:off x="490538" y="7394377"/>
            <a:ext cx="8162925" cy="448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All four networks are trained end-to-end. Overall loss combines SSIM for imperceptibility and BCE for extraction accuracy. Datasets include BOSSbase, CIFAR 10, and Granada.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2025-06-10T17:57:00Z</dcterms:created>
  <dcterms:modified xsi:type="dcterms:W3CDTF">2025-06-10T17:57:00Z</dcterms:modified>
</cp:coreProperties>
</file>