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725"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endParaRPr dirty="0"/>
          </a:p>
          <a:p>
            <a:pPr algn="l">
              <a:defRPr sz="2000">
                <a:solidFill>
                  <a:srgbClr val="212121"/>
                </a:solidFill>
                <a:latin typeface="Calibri"/>
              </a:defRPr>
            </a:pPr>
            <a:r>
              <a:rPr sz="2400" dirty="0"/>
              <a:t>Summary of the research paper by Tu Bui, Shruti Agarwal, and John </a:t>
            </a:r>
            <a:r>
              <a:rPr sz="2400" dirty="0" err="1"/>
              <a:t>Collomosse</a:t>
            </a:r>
            <a:endParaRPr lang="en-IN" sz="2400" dirty="0"/>
          </a:p>
          <a:p>
            <a:pPr algn="l">
              <a:defRPr sz="2000">
                <a:solidFill>
                  <a:srgbClr val="212121"/>
                </a:solidFill>
                <a:latin typeface="Calibri"/>
              </a:defRPr>
            </a:pPr>
            <a:endParaRPr sz="2400" dirty="0"/>
          </a:p>
          <a:p>
            <a:pPr algn="l">
              <a:defRPr sz="2000">
                <a:solidFill>
                  <a:srgbClr val="212121"/>
                </a:solidFill>
                <a:latin typeface="Calibri"/>
              </a:defRPr>
            </a:pPr>
            <a:r>
              <a:rPr sz="2400" dirty="0"/>
              <a:t>Prepared by: </a:t>
            </a:r>
            <a:r>
              <a:rPr lang="en-IN" sz="2400" dirty="0" err="1"/>
              <a:t>A.Pavan</a:t>
            </a:r>
            <a:r>
              <a:rPr lang="en-IN" sz="2400" dirty="0"/>
              <a:t> Kumar</a:t>
            </a:r>
            <a:endParaRPr sz="2400" dirty="0"/>
          </a:p>
        </p:txBody>
      </p:sp>
      <p:sp>
        <p:nvSpPr>
          <p:cNvPr id="7" name="Title 6">
            <a:extLst>
              <a:ext uri="{FF2B5EF4-FFF2-40B4-BE49-F238E27FC236}">
                <a16:creationId xmlns:a16="http://schemas.microsoft.com/office/drawing/2014/main" id="{8016FD91-8DE5-50F9-CBF4-519D3CDE001B}"/>
              </a:ext>
            </a:extLst>
          </p:cNvPr>
          <p:cNvSpPr txBox="1">
            <a:spLocks noGrp="1"/>
          </p:cNvSpPr>
          <p:nvPr>
            <p:ph type="ctrTitle"/>
          </p:nvPr>
        </p:nvSpPr>
        <p:spPr>
          <a:xfrm>
            <a:off x="461406" y="1715452"/>
            <a:ext cx="11161843" cy="1446550"/>
          </a:xfrm>
          <a:prstGeom prst="rect">
            <a:avLst/>
          </a:prstGeom>
          <a:noFill/>
        </p:spPr>
        <p:txBody>
          <a:bodyPr wrap="square">
            <a:spAutoFit/>
          </a:bodyPr>
          <a:lstStyle/>
          <a:p>
            <a:r>
              <a:rPr lang="en-IN" b="1" dirty="0" err="1"/>
              <a:t>TrustMark</a:t>
            </a:r>
            <a:r>
              <a:rPr lang="en-IN" b="1" dirty="0"/>
              <a:t>: Universal Watermarking for Arbitrary Resolution Images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509" y="116655"/>
            <a:ext cx="8229600" cy="1143000"/>
          </a:xfrm>
        </p:spPr>
        <p:txBody>
          <a:bodyPr>
            <a:normAutofit/>
          </a:bodyPr>
          <a:lstStyle/>
          <a:p>
            <a:r>
              <a:rPr sz="4000" b="1" dirty="0">
                <a:solidFill>
                  <a:srgbClr val="2C3E50"/>
                </a:solidFill>
                <a:latin typeface="Calibri"/>
              </a:rPr>
              <a:t>Core Contributions</a:t>
            </a:r>
          </a:p>
        </p:txBody>
      </p:sp>
      <p:sp>
        <p:nvSpPr>
          <p:cNvPr id="7" name="Content Placeholder 6">
            <a:extLst>
              <a:ext uri="{FF2B5EF4-FFF2-40B4-BE49-F238E27FC236}">
                <a16:creationId xmlns:a16="http://schemas.microsoft.com/office/drawing/2014/main" id="{FD1A4921-69BB-27B9-2373-CB96DE832A91}"/>
              </a:ext>
            </a:extLst>
          </p:cNvPr>
          <p:cNvSpPr>
            <a:spLocks noGrp="1"/>
          </p:cNvSpPr>
          <p:nvPr>
            <p:ph idx="1"/>
          </p:nvPr>
        </p:nvSpPr>
        <p:spPr>
          <a:xfrm>
            <a:off x="900261" y="1417638"/>
            <a:ext cx="8229600" cy="4525963"/>
          </a:xfrm>
        </p:spPr>
        <p:txBody>
          <a:bodyPr>
            <a:normAutofit fontScale="85000" lnSpcReduction="10000"/>
          </a:bodyPr>
          <a:lstStyle/>
          <a:p>
            <a:pPr>
              <a:buFont typeface="Arial" panose="020B0604020202020204" pitchFamily="34" charset="0"/>
              <a:buChar char="•"/>
            </a:pPr>
            <a:r>
              <a:rPr lang="en-US" b="1" dirty="0"/>
              <a:t>Novel Architecture:</a:t>
            </a:r>
            <a:r>
              <a:rPr lang="en-US" dirty="0"/>
              <a:t> Frequency-aware GAN model designed for imperceptible yet robust watermark embedding.</a:t>
            </a:r>
          </a:p>
          <a:p>
            <a:pPr>
              <a:buFont typeface="Arial" panose="020B0604020202020204" pitchFamily="34" charset="0"/>
              <a:buChar char="•"/>
            </a:pPr>
            <a:r>
              <a:rPr lang="en-US" b="1" dirty="0"/>
              <a:t>Resolution Scaling:</a:t>
            </a:r>
            <a:r>
              <a:rPr lang="en-US" dirty="0"/>
              <a:t> Generalizes watermarking to images of arbitrary sizes using a residual mapping approach.</a:t>
            </a:r>
          </a:p>
          <a:p>
            <a:pPr>
              <a:buFont typeface="Arial" panose="020B0604020202020204" pitchFamily="34" charset="0"/>
              <a:buChar char="•"/>
            </a:pPr>
            <a:r>
              <a:rPr lang="en-US" b="1" dirty="0" err="1"/>
              <a:t>TrustMark</a:t>
            </a:r>
            <a:r>
              <a:rPr lang="en-US" b="1" dirty="0"/>
              <a:t>-RM:</a:t>
            </a:r>
            <a:r>
              <a:rPr lang="en-US" dirty="0"/>
              <a:t> Enables effective watermark removal and re-watermarking, supporting workflow flexibility.</a:t>
            </a:r>
          </a:p>
          <a:p>
            <a:pPr>
              <a:buFont typeface="Arial" panose="020B0604020202020204" pitchFamily="34" charset="0"/>
              <a:buChar char="•"/>
            </a:pPr>
            <a:r>
              <a:rPr lang="en-US" b="1" dirty="0"/>
              <a:t>State-of-the-Art Performance:</a:t>
            </a:r>
            <a:r>
              <a:rPr lang="en-US" dirty="0"/>
              <a:t> Demonstrates best in class results in terms of image quality preservation and watermark robustness.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453" y="180370"/>
            <a:ext cx="8229600" cy="1143000"/>
          </a:xfrm>
        </p:spPr>
        <p:txBody>
          <a:bodyPr>
            <a:noAutofit/>
          </a:bodyPr>
          <a:lstStyle/>
          <a:p>
            <a:r>
              <a:rPr sz="4000" b="1" dirty="0">
                <a:solidFill>
                  <a:srgbClr val="2C3E50"/>
                </a:solidFill>
                <a:latin typeface="Calibri"/>
              </a:rPr>
              <a:t>Watermarking Network Architecture</a:t>
            </a:r>
          </a:p>
        </p:txBody>
      </p:sp>
      <p:sp>
        <p:nvSpPr>
          <p:cNvPr id="3" name="Content Placeholder 2"/>
          <p:cNvSpPr>
            <a:spLocks noGrp="1"/>
          </p:cNvSpPr>
          <p:nvPr>
            <p:ph idx="1"/>
          </p:nvPr>
        </p:nvSpPr>
        <p:spPr>
          <a:xfrm>
            <a:off x="504333" y="4450791"/>
            <a:ext cx="7282205" cy="2175647"/>
          </a:xfrm>
        </p:spPr>
        <p:txBody>
          <a:bodyPr>
            <a:normAutofit fontScale="25000" lnSpcReduction="20000"/>
          </a:bodyPr>
          <a:lstStyle/>
          <a:p>
            <a:endParaRPr dirty="0"/>
          </a:p>
          <a:p>
            <a:pPr marL="0" indent="0" algn="l">
              <a:buNone/>
              <a:defRPr sz="2000">
                <a:solidFill>
                  <a:srgbClr val="212121"/>
                </a:solidFill>
                <a:latin typeface="Calibri"/>
              </a:defRPr>
            </a:pPr>
            <a:r>
              <a:rPr lang="en-IN" sz="9600" dirty="0" err="1"/>
              <a:t>TrustMark</a:t>
            </a:r>
            <a:r>
              <a:rPr sz="9600" dirty="0"/>
              <a:t> model includes three modules:</a:t>
            </a:r>
          </a:p>
          <a:p>
            <a:pPr marL="0" indent="0" algn="l">
              <a:buNone/>
              <a:defRPr sz="2000">
                <a:solidFill>
                  <a:srgbClr val="212121"/>
                </a:solidFill>
                <a:latin typeface="Calibri"/>
              </a:defRPr>
            </a:pPr>
            <a:r>
              <a:rPr sz="9600" dirty="0"/>
              <a:t>• Embedder (E): Fuses watermark with image features</a:t>
            </a:r>
          </a:p>
          <a:p>
            <a:pPr marL="0" indent="0" algn="l">
              <a:buNone/>
              <a:defRPr sz="2000">
                <a:solidFill>
                  <a:srgbClr val="212121"/>
                </a:solidFill>
                <a:latin typeface="Calibri"/>
              </a:defRPr>
            </a:pPr>
            <a:r>
              <a:rPr sz="9600" dirty="0"/>
              <a:t>• Noise Module (N): Simulates real-world transformations</a:t>
            </a:r>
            <a:endParaRPr lang="en-US" sz="9600" dirty="0"/>
          </a:p>
          <a:p>
            <a:pPr marL="0" indent="0" algn="l">
              <a:buNone/>
              <a:defRPr sz="2000">
                <a:solidFill>
                  <a:srgbClr val="212121"/>
                </a:solidFill>
                <a:latin typeface="Calibri"/>
              </a:defRPr>
            </a:pPr>
            <a:r>
              <a:rPr lang="en-US" sz="9600" dirty="0"/>
              <a:t>• Extractor (X): Recovers watermark bits from perturbed image</a:t>
            </a:r>
          </a:p>
        </p:txBody>
      </p:sp>
      <p:pic>
        <p:nvPicPr>
          <p:cNvPr id="5" name="Picture 4">
            <a:extLst>
              <a:ext uri="{FF2B5EF4-FFF2-40B4-BE49-F238E27FC236}">
                <a16:creationId xmlns:a16="http://schemas.microsoft.com/office/drawing/2014/main" id="{B3C99439-A54E-63CF-9E02-CB1940C5EDDC}"/>
              </a:ext>
            </a:extLst>
          </p:cNvPr>
          <p:cNvPicPr>
            <a:picLocks noChangeAspect="1"/>
          </p:cNvPicPr>
          <p:nvPr/>
        </p:nvPicPr>
        <p:blipFill>
          <a:blip r:embed="rId2"/>
          <a:stretch>
            <a:fillRect/>
          </a:stretch>
        </p:blipFill>
        <p:spPr>
          <a:xfrm>
            <a:off x="334634" y="1092306"/>
            <a:ext cx="11519555" cy="33833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220" y="274638"/>
            <a:ext cx="8229600" cy="1143000"/>
          </a:xfrm>
        </p:spPr>
        <p:txBody>
          <a:bodyPr>
            <a:normAutofit/>
          </a:bodyPr>
          <a:lstStyle/>
          <a:p>
            <a:r>
              <a:rPr sz="4200" b="1" dirty="0">
                <a:solidFill>
                  <a:srgbClr val="2C3E50"/>
                </a:solidFill>
                <a:latin typeface="Calibri"/>
              </a:rPr>
              <a:t>Embedder Module</a:t>
            </a:r>
          </a:p>
        </p:txBody>
      </p:sp>
      <p:sp>
        <p:nvSpPr>
          <p:cNvPr id="3" name="Content Placeholder 2"/>
          <p:cNvSpPr>
            <a:spLocks noGrp="1"/>
          </p:cNvSpPr>
          <p:nvPr>
            <p:ph idx="1"/>
          </p:nvPr>
        </p:nvSpPr>
        <p:spPr>
          <a:xfrm>
            <a:off x="292232" y="1234912"/>
            <a:ext cx="10661714" cy="5147034"/>
          </a:xfrm>
        </p:spPr>
        <p:txBody>
          <a:bodyPr>
            <a:normAutofit fontScale="92500"/>
          </a:bodyPr>
          <a:lstStyle/>
          <a:p>
            <a:pPr marL="0" indent="0" algn="l">
              <a:buNone/>
              <a:defRPr sz="2000">
                <a:solidFill>
                  <a:srgbClr val="212121"/>
                </a:solidFill>
                <a:latin typeface="Calibri"/>
              </a:defRPr>
            </a:pPr>
            <a:r>
              <a:rPr lang="en-US" sz="2600" dirty="0"/>
              <a:t>Embedder encodes a watermark into the host image such that it is imperceptible to the human eye, while ensuring reliable recovery.</a:t>
            </a:r>
          </a:p>
          <a:p>
            <a:pPr marL="0" indent="0" algn="l">
              <a:buNone/>
              <a:defRPr sz="2000">
                <a:solidFill>
                  <a:srgbClr val="212121"/>
                </a:solidFill>
                <a:latin typeface="Calibri"/>
              </a:defRPr>
            </a:pPr>
            <a:endParaRPr lang="en-US" dirty="0"/>
          </a:p>
          <a:p>
            <a:pPr algn="l">
              <a:defRPr sz="2000">
                <a:solidFill>
                  <a:srgbClr val="212121"/>
                </a:solidFill>
                <a:latin typeface="Calibri"/>
              </a:defRPr>
            </a:pPr>
            <a:r>
              <a:rPr lang="en-US" sz="2400" dirty="0"/>
              <a:t>The Embedder consists of three stages:</a:t>
            </a:r>
          </a:p>
          <a:p>
            <a:pPr algn="l">
              <a:defRPr sz="2000">
                <a:solidFill>
                  <a:srgbClr val="212121"/>
                </a:solidFill>
                <a:latin typeface="Calibri"/>
              </a:defRPr>
            </a:pPr>
            <a:r>
              <a:rPr lang="en-US" sz="2400" dirty="0"/>
              <a:t>Preprocessing Module: Input image is passed through d 3×3 filters</a:t>
            </a:r>
          </a:p>
          <a:p>
            <a:pPr algn="l">
              <a:defRPr sz="2000">
                <a:solidFill>
                  <a:srgbClr val="212121"/>
                </a:solidFill>
                <a:latin typeface="Calibri"/>
              </a:defRPr>
            </a:pPr>
            <a:r>
              <a:rPr lang="en-US" sz="2400" dirty="0"/>
              <a:t>MUNIT-based Core: Deep encoder-decoder style architecture (no normalization layers)</a:t>
            </a:r>
          </a:p>
          <a:p>
            <a:pPr algn="l">
              <a:defRPr sz="2000">
                <a:solidFill>
                  <a:srgbClr val="212121"/>
                </a:solidFill>
                <a:latin typeface="Calibri"/>
              </a:defRPr>
            </a:pPr>
            <a:r>
              <a:rPr lang="en-US" sz="2400" dirty="0"/>
              <a:t>Postprocessing Module: Uses 1×1 convolutions to reduce dimensions, converts features back to RGB space, uses </a:t>
            </a:r>
            <a:r>
              <a:rPr lang="en-US" sz="2400" dirty="0" err="1"/>
              <a:t>SiLU</a:t>
            </a:r>
            <a:r>
              <a:rPr lang="en-US" sz="2400" dirty="0"/>
              <a:t> and tanh activations</a:t>
            </a:r>
          </a:p>
          <a:p>
            <a:pPr algn="l">
              <a:defRPr sz="2000">
                <a:solidFill>
                  <a:srgbClr val="212121"/>
                </a:solidFill>
                <a:latin typeface="Calibri"/>
              </a:defRPr>
            </a:pPr>
            <a:endParaRPr lang="en-US" sz="2400" dirty="0"/>
          </a:p>
          <a:p>
            <a:pPr marL="0" indent="0" algn="l">
              <a:buNone/>
              <a:defRPr sz="2000">
                <a:solidFill>
                  <a:srgbClr val="212121"/>
                </a:solidFill>
                <a:latin typeface="Calibri"/>
              </a:defRPr>
            </a:pPr>
            <a:r>
              <a:rPr lang="en-US" sz="2400" dirty="0"/>
              <a:t>Mathematical Description:</a:t>
            </a:r>
          </a:p>
          <a:p>
            <a:pPr algn="l">
              <a:defRPr sz="2000">
                <a:solidFill>
                  <a:srgbClr val="212121"/>
                </a:solidFill>
                <a:latin typeface="Calibri"/>
              </a:defRPr>
            </a:pPr>
            <a:r>
              <a:rPr lang="en-US" sz="2400" dirty="0"/>
              <a:t>Input: Image x ∈ ℝ^{256×256×3}, watermark w ∈ {0,1}^l</a:t>
            </a:r>
          </a:p>
          <a:p>
            <a:pPr algn="l">
              <a:defRPr sz="2000">
                <a:solidFill>
                  <a:srgbClr val="212121"/>
                </a:solidFill>
                <a:latin typeface="Calibri"/>
              </a:defRPr>
            </a:pPr>
            <a:r>
              <a:rPr lang="en-US" sz="2400" dirty="0"/>
              <a:t>Architecture: Modified MUNIT-based design</a:t>
            </a:r>
          </a:p>
          <a:p>
            <a:pPr algn="l">
              <a:defRPr sz="2000">
                <a:solidFill>
                  <a:srgbClr val="212121"/>
                </a:solidFill>
                <a:latin typeface="Calibri"/>
              </a:defRPr>
            </a:pPr>
            <a:r>
              <a:rPr lang="en-US" sz="2400" dirty="0"/>
              <a:t>Output: y = E(x, w) — visually identical watermarked image</a:t>
            </a:r>
          </a:p>
        </p:txBody>
      </p:sp>
      <p:pic>
        <p:nvPicPr>
          <p:cNvPr id="7" name="Picture 6">
            <a:extLst>
              <a:ext uri="{FF2B5EF4-FFF2-40B4-BE49-F238E27FC236}">
                <a16:creationId xmlns:a16="http://schemas.microsoft.com/office/drawing/2014/main" id="{3DA6496C-E8A4-2FE0-FE80-09ECD0FF702D}"/>
              </a:ext>
            </a:extLst>
          </p:cNvPr>
          <p:cNvPicPr>
            <a:picLocks noChangeAspect="1"/>
          </p:cNvPicPr>
          <p:nvPr/>
        </p:nvPicPr>
        <p:blipFill>
          <a:blip r:embed="rId2"/>
          <a:stretch>
            <a:fillRect/>
          </a:stretch>
        </p:blipFill>
        <p:spPr>
          <a:xfrm>
            <a:off x="7910992" y="4326904"/>
            <a:ext cx="3696216" cy="24461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416" y="274638"/>
            <a:ext cx="8229600" cy="1143000"/>
          </a:xfrm>
        </p:spPr>
        <p:txBody>
          <a:bodyPr>
            <a:normAutofit/>
          </a:bodyPr>
          <a:lstStyle/>
          <a:p>
            <a:r>
              <a:rPr sz="4200" b="1" dirty="0">
                <a:solidFill>
                  <a:srgbClr val="2C3E50"/>
                </a:solidFill>
                <a:latin typeface="Calibri"/>
              </a:rPr>
              <a:t>Extractor &amp; Noise Module</a:t>
            </a:r>
          </a:p>
        </p:txBody>
      </p:sp>
      <p:sp>
        <p:nvSpPr>
          <p:cNvPr id="3" name="Content Placeholder 2"/>
          <p:cNvSpPr>
            <a:spLocks noGrp="1"/>
          </p:cNvSpPr>
          <p:nvPr>
            <p:ph idx="1"/>
          </p:nvPr>
        </p:nvSpPr>
        <p:spPr>
          <a:xfrm>
            <a:off x="457200" y="1505932"/>
            <a:ext cx="10213942" cy="4525963"/>
          </a:xfrm>
        </p:spPr>
        <p:txBody>
          <a:bodyPr>
            <a:normAutofit fontScale="92500" lnSpcReduction="10000"/>
          </a:bodyPr>
          <a:lstStyle/>
          <a:p>
            <a:pPr marL="0" indent="0" algn="l">
              <a:buNone/>
              <a:defRPr sz="2000">
                <a:solidFill>
                  <a:srgbClr val="212121"/>
                </a:solidFill>
                <a:latin typeface="Calibri"/>
              </a:defRPr>
            </a:pPr>
            <a:endParaRPr lang="en-US" dirty="0"/>
          </a:p>
          <a:p>
            <a:pPr marL="0" indent="0">
              <a:buNone/>
            </a:pPr>
            <a:r>
              <a:rPr lang="en-US" dirty="0"/>
              <a:t>The extractor employs a ResNet50 backbone followed by a sigmoid to predict watermark bits from transformed images. The noise module applies differentiable augmentations simulating real-world distortions to watermarked images. Geometric modifications include cropping, resizing, and flipping, while photometric changes cover JPEG compression, blur, color shifts, and noise addition. This enables the extractor to learn to recover watermark bits reliably under various degradation scenarios.</a:t>
            </a:r>
          </a:p>
          <a:p>
            <a:pPr marL="0" indent="0" algn="l">
              <a:buNone/>
              <a:defRPr sz="2000">
                <a:solidFill>
                  <a:srgbClr val="212121"/>
                </a:solidFill>
                <a:latin typeface="Calibri"/>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258" y="76675"/>
            <a:ext cx="8229600" cy="1143000"/>
          </a:xfrm>
        </p:spPr>
        <p:txBody>
          <a:bodyPr>
            <a:normAutofit/>
          </a:bodyPr>
          <a:lstStyle/>
          <a:p>
            <a:r>
              <a:rPr sz="4200" b="1" dirty="0">
                <a:solidFill>
                  <a:srgbClr val="2C3E50"/>
                </a:solidFill>
                <a:latin typeface="Calibri"/>
              </a:rPr>
              <a:t>Loss Functions</a:t>
            </a:r>
          </a:p>
        </p:txBody>
      </p:sp>
      <p:sp>
        <p:nvSpPr>
          <p:cNvPr id="3" name="Content Placeholder 2"/>
          <p:cNvSpPr>
            <a:spLocks noGrp="1"/>
          </p:cNvSpPr>
          <p:nvPr>
            <p:ph idx="1"/>
          </p:nvPr>
        </p:nvSpPr>
        <p:spPr>
          <a:xfrm>
            <a:off x="523188" y="1219675"/>
            <a:ext cx="11288598" cy="4979709"/>
          </a:xfrm>
        </p:spPr>
        <p:txBody>
          <a:bodyPr>
            <a:normAutofit fontScale="85000" lnSpcReduction="10000"/>
          </a:bodyPr>
          <a:lstStyle/>
          <a:p>
            <a:pPr marL="0" indent="0">
              <a:buNone/>
            </a:pPr>
            <a:r>
              <a:rPr lang="en-US" dirty="0"/>
              <a:t>The training optimizes a total loss function combining quality and recovery losses:     𝓛_total = α·𝓛_quality + 𝓛_recovery. </a:t>
            </a:r>
          </a:p>
          <a:p>
            <a:pPr marL="0" indent="0">
              <a:buNone/>
            </a:pPr>
            <a:r>
              <a:rPr lang="en-US" dirty="0"/>
              <a:t>Quality loss includes multiple components—YUV color space fidelity, perceptual similarity (LPIPS), frequency domain imperceptibility (FFL), and adversarial GAN loss encouraging natural image appearance. Recovery loss enforces accurate watermark bit prediction. This multi-faceted loss ensures the watermarked images remain visually intact while embedding recoverable watermarks robustly.</a:t>
            </a:r>
          </a:p>
          <a:p>
            <a:pPr marL="0" indent="0" algn="l">
              <a:buNone/>
              <a:defRPr sz="2000">
                <a:solidFill>
                  <a:srgbClr val="212121"/>
                </a:solidFill>
                <a:latin typeface="Calibri"/>
              </a:defRPr>
            </a:pPr>
            <a:r>
              <a:rPr sz="2900" dirty="0">
                <a:latin typeface="Calibri(body)"/>
              </a:rPr>
              <a:t>𝓛_quality = β_YUV · 𝓛_YUV + β_LPIPS · 𝓛_LPIPS + β_FFL · 𝓛_FFL + β_GAN · 𝓛_GAN</a:t>
            </a:r>
          </a:p>
          <a:p>
            <a:pPr marL="0" indent="0" algn="l">
              <a:buNone/>
              <a:defRPr sz="2000">
                <a:solidFill>
                  <a:srgbClr val="212121"/>
                </a:solidFill>
                <a:latin typeface="Calibri"/>
              </a:defRPr>
            </a:pPr>
            <a:r>
              <a:rPr sz="2900" dirty="0">
                <a:latin typeface="Calibri(body)"/>
              </a:rPr>
              <a:t>• YUV, LPIPS: Preserve visual and perceptual quality</a:t>
            </a:r>
          </a:p>
          <a:p>
            <a:pPr marL="0" indent="0" algn="l">
              <a:buNone/>
              <a:defRPr sz="2000">
                <a:solidFill>
                  <a:srgbClr val="212121"/>
                </a:solidFill>
                <a:latin typeface="Calibri"/>
              </a:defRPr>
            </a:pPr>
            <a:r>
              <a:rPr sz="2900" dirty="0">
                <a:latin typeface="Calibri(body)"/>
              </a:rPr>
              <a:t>• FFL: Enforces imperceptibility in frequency domain</a:t>
            </a:r>
          </a:p>
          <a:p>
            <a:pPr marL="0" indent="0" algn="l">
              <a:buNone/>
              <a:defRPr sz="2000">
                <a:solidFill>
                  <a:srgbClr val="212121"/>
                </a:solidFill>
                <a:latin typeface="Calibri"/>
              </a:defRPr>
            </a:pPr>
            <a:r>
              <a:rPr sz="2900" dirty="0">
                <a:latin typeface="Calibri(body)"/>
              </a:rPr>
              <a:t>• GAN: Encourages natural-looking outputs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368" y="268829"/>
            <a:ext cx="8229600" cy="1143000"/>
          </a:xfrm>
        </p:spPr>
        <p:txBody>
          <a:bodyPr>
            <a:normAutofit/>
          </a:bodyPr>
          <a:lstStyle/>
          <a:p>
            <a:r>
              <a:rPr sz="4200" b="1" dirty="0" err="1">
                <a:solidFill>
                  <a:srgbClr val="2C3E50"/>
                </a:solidFill>
                <a:latin typeface="Calibri"/>
              </a:rPr>
              <a:t>TrustMark</a:t>
            </a:r>
            <a:r>
              <a:rPr sz="4200" b="1" dirty="0">
                <a:solidFill>
                  <a:srgbClr val="2C3E50"/>
                </a:solidFill>
                <a:latin typeface="Calibri"/>
              </a:rPr>
              <a:t>-RM: Removal Network</a:t>
            </a:r>
          </a:p>
        </p:txBody>
      </p:sp>
      <p:sp>
        <p:nvSpPr>
          <p:cNvPr id="3" name="Content Placeholder 2"/>
          <p:cNvSpPr>
            <a:spLocks noGrp="1"/>
          </p:cNvSpPr>
          <p:nvPr>
            <p:ph idx="1"/>
          </p:nvPr>
        </p:nvSpPr>
        <p:spPr>
          <a:xfrm>
            <a:off x="1098222" y="4154866"/>
            <a:ext cx="10317637" cy="2349630"/>
          </a:xfrm>
        </p:spPr>
        <p:txBody>
          <a:bodyPr>
            <a:normAutofit fontScale="70000" lnSpcReduction="20000"/>
          </a:bodyPr>
          <a:lstStyle/>
          <a:p>
            <a:endParaRPr lang="en-IN" dirty="0"/>
          </a:p>
          <a:p>
            <a:pPr marL="0" indent="0">
              <a:buNone/>
            </a:pPr>
            <a:r>
              <a:rPr lang="en-US" dirty="0"/>
              <a:t>The watermark removal network, </a:t>
            </a:r>
            <a:r>
              <a:rPr lang="en-US" dirty="0" err="1"/>
              <a:t>TrustMark</a:t>
            </a:r>
            <a:r>
              <a:rPr lang="en-US" dirty="0"/>
              <a:t>-RM, is built on the </a:t>
            </a:r>
            <a:r>
              <a:rPr lang="en-US" dirty="0" err="1"/>
              <a:t>KBNet</a:t>
            </a:r>
            <a:r>
              <a:rPr lang="en-US" dirty="0"/>
              <a:t> architecture featuring attention and denoising modules to cleanly remove watermarks. Its training losses include decoder consistency loss that aims to fool the extractor network, mean squared error to minimize pixel difference between original and cleaned images, and adversarial loss to maintain realistic textures after removal. This framework supports subsequent re-watermarking workflows.</a:t>
            </a:r>
          </a:p>
        </p:txBody>
      </p:sp>
      <p:pic>
        <p:nvPicPr>
          <p:cNvPr id="5" name="Picture 4">
            <a:extLst>
              <a:ext uri="{FF2B5EF4-FFF2-40B4-BE49-F238E27FC236}">
                <a16:creationId xmlns:a16="http://schemas.microsoft.com/office/drawing/2014/main" id="{CE5076AC-DAE5-0C8D-3DC8-BB1E6AF2FB55}"/>
              </a:ext>
            </a:extLst>
          </p:cNvPr>
          <p:cNvPicPr>
            <a:picLocks noChangeAspect="1"/>
          </p:cNvPicPr>
          <p:nvPr/>
        </p:nvPicPr>
        <p:blipFill>
          <a:blip r:embed="rId2"/>
          <a:stretch>
            <a:fillRect/>
          </a:stretch>
        </p:blipFill>
        <p:spPr>
          <a:xfrm>
            <a:off x="0" y="1599774"/>
            <a:ext cx="12188825" cy="27157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320" y="274638"/>
            <a:ext cx="8229600" cy="1143000"/>
          </a:xfrm>
        </p:spPr>
        <p:txBody>
          <a:bodyPr>
            <a:normAutofit/>
          </a:bodyPr>
          <a:lstStyle/>
          <a:p>
            <a:r>
              <a:rPr sz="4200" b="1" dirty="0">
                <a:solidFill>
                  <a:srgbClr val="2C3E50"/>
                </a:solidFill>
                <a:latin typeface="Calibri"/>
              </a:rPr>
              <a:t>Resolution Scaling</a:t>
            </a:r>
          </a:p>
        </p:txBody>
      </p:sp>
      <p:sp>
        <p:nvSpPr>
          <p:cNvPr id="3" name="Content Placeholder 2"/>
          <p:cNvSpPr>
            <a:spLocks noGrp="1"/>
          </p:cNvSpPr>
          <p:nvPr>
            <p:ph idx="1"/>
          </p:nvPr>
        </p:nvSpPr>
        <p:spPr>
          <a:xfrm>
            <a:off x="457198" y="1600200"/>
            <a:ext cx="11052929" cy="3867345"/>
          </a:xfrm>
        </p:spPr>
        <p:txBody>
          <a:bodyPr>
            <a:normAutofit/>
          </a:bodyPr>
          <a:lstStyle/>
          <a:p>
            <a:pPr marL="0" indent="0">
              <a:buNone/>
            </a:pPr>
            <a:r>
              <a:rPr lang="en-US" sz="2700" dirty="0"/>
              <a:t>Though trained on fixed 256×256 inputs, </a:t>
            </a:r>
            <a:r>
              <a:rPr lang="en-US" sz="2700" dirty="0" err="1"/>
              <a:t>TrustMark</a:t>
            </a:r>
            <a:r>
              <a:rPr lang="en-US" sz="2700" dirty="0"/>
              <a:t> supports arbitrary resolution watermarking at inference time using residual-based scaling. The method interpolates the residual difference between embedded and original downscaled image applied to the original resolution input: </a:t>
            </a:r>
          </a:p>
          <a:p>
            <a:pPr marL="0" indent="0">
              <a:buNone/>
            </a:pPr>
            <a:r>
              <a:rPr lang="en-US" sz="2700" dirty="0"/>
              <a:t>y = clamp(x + interpolate(E(x̄, w) - x̄), -1, 1). </a:t>
            </a:r>
          </a:p>
          <a:p>
            <a:pPr marL="0" indent="0">
              <a:buNone/>
            </a:pPr>
            <a:r>
              <a:rPr lang="en-US" sz="2700" dirty="0"/>
              <a:t>This technique preserves watermark quality across different image sizes without re-training, making it practical for diverse real-world applications.</a:t>
            </a:r>
          </a:p>
          <a:p>
            <a:pPr marL="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856" y="274638"/>
            <a:ext cx="8229600" cy="1143000"/>
          </a:xfrm>
        </p:spPr>
        <p:txBody>
          <a:bodyPr>
            <a:normAutofit/>
          </a:bodyPr>
          <a:lstStyle/>
          <a:p>
            <a:r>
              <a:rPr sz="4200" b="1" dirty="0">
                <a:solidFill>
                  <a:srgbClr val="2C3E50"/>
                </a:solidFill>
                <a:latin typeface="Calibri"/>
              </a:rPr>
              <a:t>Results Summary</a:t>
            </a:r>
          </a:p>
        </p:txBody>
      </p:sp>
      <p:sp>
        <p:nvSpPr>
          <p:cNvPr id="3" name="Content Placeholder 2"/>
          <p:cNvSpPr>
            <a:spLocks noGrp="1"/>
          </p:cNvSpPr>
          <p:nvPr>
            <p:ph idx="1"/>
          </p:nvPr>
        </p:nvSpPr>
        <p:spPr>
          <a:xfrm>
            <a:off x="457199" y="1600200"/>
            <a:ext cx="11156624" cy="2651289"/>
          </a:xfrm>
        </p:spPr>
        <p:txBody>
          <a:bodyPr>
            <a:normAutofit/>
          </a:bodyPr>
          <a:lstStyle/>
          <a:p>
            <a:pPr marL="0" indent="0">
              <a:buNone/>
            </a:pPr>
            <a:r>
              <a:rPr lang="en-US" sz="2200" dirty="0" err="1"/>
              <a:t>TrustMark</a:t>
            </a:r>
            <a:r>
              <a:rPr lang="en-US" sz="2200" dirty="0"/>
              <a:t> was extensively evaluated on datasets including CLIC, DIV2K, and </a:t>
            </a:r>
            <a:r>
              <a:rPr lang="en-US" sz="2200" dirty="0" err="1"/>
              <a:t>MetFace</a:t>
            </a:r>
            <a:r>
              <a:rPr lang="en-US" sz="2200" dirty="0"/>
              <a:t>. Key metrics such as PSNR, SSIM, and bit accuracy show consistent outperformance against baseline methods. It demonstrates resilience to JPEG compression, additive noise, resizing, and adversarial attacks like I-FGSM. Additionally, </a:t>
            </a:r>
            <a:r>
              <a:rPr lang="en-US" sz="2200" dirty="0" err="1"/>
              <a:t>TrustMark</a:t>
            </a:r>
            <a:r>
              <a:rPr lang="en-US" sz="2200" dirty="0"/>
              <a:t>-RM proves effective in removing and enabling reapplication of watermarks, maintaining system versatility and security assurance.</a:t>
            </a:r>
          </a:p>
          <a:p>
            <a:pPr marL="0" indent="0">
              <a:buNone/>
            </a:pPr>
            <a:endParaRPr dirty="0"/>
          </a:p>
        </p:txBody>
      </p:sp>
      <p:pic>
        <p:nvPicPr>
          <p:cNvPr id="5" name="Picture 4">
            <a:extLst>
              <a:ext uri="{FF2B5EF4-FFF2-40B4-BE49-F238E27FC236}">
                <a16:creationId xmlns:a16="http://schemas.microsoft.com/office/drawing/2014/main" id="{6182CCBE-5338-E22E-D447-378E21501084}"/>
              </a:ext>
            </a:extLst>
          </p:cNvPr>
          <p:cNvPicPr>
            <a:picLocks noChangeAspect="1"/>
          </p:cNvPicPr>
          <p:nvPr/>
        </p:nvPicPr>
        <p:blipFill>
          <a:blip r:embed="rId2"/>
          <a:stretch>
            <a:fillRect/>
          </a:stretch>
        </p:blipFill>
        <p:spPr>
          <a:xfrm>
            <a:off x="1696825" y="3385256"/>
            <a:ext cx="7701699" cy="34727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TotalTime>
  <Words>696</Words>
  <Application>Microsoft Office PowerPoint</Application>
  <PresentationFormat>Custom</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Calibri(body)</vt:lpstr>
      <vt:lpstr>Office Theme</vt:lpstr>
      <vt:lpstr>TrustMark: Universal Watermarking for Arbitrary Resolution Images</vt:lpstr>
      <vt:lpstr>Core Contributions</vt:lpstr>
      <vt:lpstr>Watermarking Network Architecture</vt:lpstr>
      <vt:lpstr>Embedder Module</vt:lpstr>
      <vt:lpstr>Extractor &amp; Noise Module</vt:lpstr>
      <vt:lpstr>Loss Functions</vt:lpstr>
      <vt:lpstr>TrustMark-RM: Removal Network</vt:lpstr>
      <vt:lpstr>Resolution Scaling</vt:lpstr>
      <vt:lpstr>Results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Pavan Kumar Aravapalli</cp:lastModifiedBy>
  <cp:revision>2</cp:revision>
  <dcterms:created xsi:type="dcterms:W3CDTF">2013-01-27T09:14:16Z</dcterms:created>
  <dcterms:modified xsi:type="dcterms:W3CDTF">2025-05-25T19:12:00Z</dcterms:modified>
  <cp:category/>
</cp:coreProperties>
</file>