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5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5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80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4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197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93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096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1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77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7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7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8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81CF-A371-4FFF-9EEC-FFF6BC336DC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5A51DF-70CB-4F3B-81C2-B65D8486D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65DF-3F54-3A0D-C316-D9A5B951F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21" y="3429000"/>
            <a:ext cx="9501351" cy="1646302"/>
          </a:xfrm>
        </p:spPr>
        <p:txBody>
          <a:bodyPr/>
          <a:lstStyle/>
          <a:p>
            <a:pPr algn="ctr"/>
            <a:r>
              <a:rPr lang="en-US" sz="2800" dirty="0"/>
              <a:t>Impact of COVID-19 on Insurance Sales: </a:t>
            </a:r>
            <a:br>
              <a:rPr lang="en-US" sz="2800" dirty="0"/>
            </a:br>
            <a:r>
              <a:rPr lang="en-US" sz="2800" dirty="0"/>
              <a:t>A Data-Driven Approach to Revitalize the Business of a Senior LIC Agent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BBF49-A2A7-EA73-ED39-B9EA8BF40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151994"/>
            <a:ext cx="7766936" cy="1096899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dirty="0"/>
              <a:t>Presented by:</a:t>
            </a:r>
          </a:p>
          <a:p>
            <a:pPr algn="ctr"/>
            <a:r>
              <a:rPr lang="en-IN" dirty="0"/>
              <a:t>Pavan Kumar K N</a:t>
            </a:r>
          </a:p>
          <a:p>
            <a:pPr algn="ctr"/>
            <a:r>
              <a:rPr lang="en-IN" dirty="0"/>
              <a:t>21f1004929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0E0E0-BCCC-32C4-B4B9-6CBF1CEAB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44" y="1042219"/>
            <a:ext cx="2386781" cy="2386781"/>
          </a:xfrm>
          <a:prstGeom prst="rect">
            <a:avLst/>
          </a:prstGeom>
          <a:effectLst>
            <a:outerShdw blurRad="762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776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491-6695-7D06-2FCB-30834EF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89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117BB1-73EC-06E5-8299-F1CDC54E206B}"/>
              </a:ext>
            </a:extLst>
          </p:cNvPr>
          <p:cNvSpPr/>
          <p:nvPr/>
        </p:nvSpPr>
        <p:spPr>
          <a:xfrm>
            <a:off x="7998777" y="1281068"/>
            <a:ext cx="3788228" cy="5561763"/>
          </a:xfrm>
          <a:prstGeom prst="roundRect">
            <a:avLst>
              <a:gd name="adj" fmla="val 5792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17A50-99B1-E03E-BA38-BD4E394E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 of the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5080-A09F-7827-F56C-DF9AB36F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883672" cy="388077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Nature of Business:</a:t>
            </a:r>
            <a:r>
              <a:rPr lang="en-US" dirty="0"/>
              <a:t> Mr. K R Naveen Kumar, a life Insurance provider focusing on diverse plans (term, endowment, money-back, etc.).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Market Position:</a:t>
            </a:r>
            <a:r>
              <a:rPr lang="en-US" dirty="0"/>
              <a:t> Established presence in the regional market with steady growth before 2020.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Challenge:</a:t>
            </a:r>
            <a:r>
              <a:rPr lang="en-US" dirty="0"/>
              <a:t> Decline in policy sales and sum </a:t>
            </a:r>
            <a:r>
              <a:rPr lang="en-US"/>
              <a:t>assured post COVID-19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Goal:</a:t>
            </a:r>
            <a:r>
              <a:rPr lang="en-US" dirty="0"/>
              <a:t> Understand sales patterns, identify influencing factors, and recommend data-backed strategies.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63E559-4D46-09A4-DE37-F548EA6BD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78" y="4117259"/>
            <a:ext cx="3523226" cy="26424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24B21-CC90-0021-5C59-7201C9B4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278" y="1419531"/>
            <a:ext cx="3523226" cy="264241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6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6C23-4A59-AD00-08DF-C6C704A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67ED-6BB1-1048-D2BF-E99B759F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2213-6AE4-18A5-4E88-4733E7F2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+mj-lt"/>
                <a:cs typeface="Arial" panose="020B0604020202020204" pitchFamily="34" charset="0"/>
              </a:rPr>
              <a:t>Problem Statement 1: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There has been a consistent decline in policy sales and total sum assured for Mr. K R Naveen Kumar post-COVID, indicating a shift in customer behavior.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+mj-lt"/>
                <a:cs typeface="Arial" panose="020B0604020202020204" pitchFamily="34" charset="0"/>
              </a:rPr>
              <a:t>Problem Statement 2:</a:t>
            </a:r>
          </a:p>
          <a:p>
            <a:pPr marL="400050" lvl="1" indent="0" algn="just">
              <a:lnSpc>
                <a:spcPct val="150000"/>
              </a:lnSpc>
              <a:buNone/>
            </a:pPr>
            <a:r>
              <a:rPr lang="en-US" sz="1800" dirty="0">
                <a:latin typeface="+mj-lt"/>
                <a:cs typeface="Arial" panose="020B0604020202020204" pitchFamily="34" charset="0"/>
              </a:rPr>
              <a:t>There is limited understanding of how demographic or behavioral changes in customers since 2010 have influenced sales trends.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1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F7ECF-529D-69DB-CDBF-642F71EF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053649-2F02-35DE-2929-C6BFA6027A2F}"/>
              </a:ext>
            </a:extLst>
          </p:cNvPr>
          <p:cNvSpPr/>
          <p:nvPr/>
        </p:nvSpPr>
        <p:spPr>
          <a:xfrm>
            <a:off x="6947452" y="1669774"/>
            <a:ext cx="5244548" cy="3140765"/>
          </a:xfrm>
          <a:prstGeom prst="roundRect">
            <a:avLst>
              <a:gd name="adj" fmla="val 4958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836CD5-84A6-8ABE-C85D-E540041158BC}"/>
              </a:ext>
            </a:extLst>
          </p:cNvPr>
          <p:cNvSpPr/>
          <p:nvPr/>
        </p:nvSpPr>
        <p:spPr>
          <a:xfrm>
            <a:off x="0" y="5174901"/>
            <a:ext cx="12192000" cy="1235947"/>
          </a:xfrm>
          <a:prstGeom prst="roundRect">
            <a:avLst>
              <a:gd name="adj" fmla="val 10976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D32F9-B8D2-EBBE-5F8C-83BAB66B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57536" cy="1320800"/>
          </a:xfrm>
        </p:spPr>
        <p:txBody>
          <a:bodyPr/>
          <a:lstStyle/>
          <a:p>
            <a:r>
              <a:rPr lang="en-IN" b="1" dirty="0"/>
              <a:t>Dataset Overview and Descriptive Statistics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02F126-B52F-ECB7-EC14-E1C1A51AF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42259"/>
            <a:ext cx="6270118" cy="37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Organizational internal sales records (2010–2024).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Columns: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Date of Commencement, Financial Year</a:t>
            </a:r>
          </a:p>
          <a:p>
            <a:pPr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 Assured, Payment Mode, Premium, Annual Adjusted Premium</a:t>
            </a:r>
          </a:p>
          <a:p>
            <a:pPr lvl="1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Table-Term, Plan No, Policy Name, SA Segment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Volume: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Thousands of policies over 14 years.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0D868-AB6C-8590-370C-5C13350E83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" y="5278243"/>
            <a:ext cx="11847871" cy="10125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F5E286-2AA6-03BD-EA16-49CBAFD56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71575"/>
              </p:ext>
            </p:extLst>
          </p:nvPr>
        </p:nvGraphicFramePr>
        <p:xfrm>
          <a:off x="7093119" y="1775781"/>
          <a:ext cx="4953213" cy="292757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53924">
                  <a:extLst>
                    <a:ext uri="{9D8B030D-6E8A-4147-A177-3AD203B41FA5}">
                      <a16:colId xmlns:a16="http://schemas.microsoft.com/office/drawing/2014/main" val="3598642336"/>
                    </a:ext>
                  </a:extLst>
                </a:gridCol>
                <a:gridCol w="1448644">
                  <a:extLst>
                    <a:ext uri="{9D8B030D-6E8A-4147-A177-3AD203B41FA5}">
                      <a16:colId xmlns:a16="http://schemas.microsoft.com/office/drawing/2014/main" val="219046014"/>
                    </a:ext>
                  </a:extLst>
                </a:gridCol>
                <a:gridCol w="1950645">
                  <a:extLst>
                    <a:ext uri="{9D8B030D-6E8A-4147-A177-3AD203B41FA5}">
                      <a16:colId xmlns:a16="http://schemas.microsoft.com/office/drawing/2014/main" val="3541750327"/>
                    </a:ext>
                  </a:extLst>
                </a:gridCol>
              </a:tblGrid>
              <a:tr h="491306"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</a:t>
                      </a:r>
                      <a:endParaRPr lang="en-IN" sz="1400" b="1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 ASSURED</a:t>
                      </a:r>
                      <a:endParaRPr lang="en-IN" sz="1400" b="1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ANNUAL PREMIUM</a:t>
                      </a:r>
                      <a:endParaRPr lang="en-IN" sz="1400" b="1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29049"/>
                  </a:ext>
                </a:extLst>
              </a:tr>
              <a:tr h="264426">
                <a:tc>
                  <a:txBody>
                    <a:bodyPr/>
                    <a:lstStyle/>
                    <a:p>
                      <a:r>
                        <a:rPr lang="en-US" sz="1150" dirty="0"/>
                        <a:t>Mean (Average)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4,21,116.11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65,317.22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45417"/>
                  </a:ext>
                </a:extLst>
              </a:tr>
              <a:tr h="264426">
                <a:tc>
                  <a:txBody>
                    <a:bodyPr/>
                    <a:lstStyle/>
                    <a:p>
                      <a:r>
                        <a:rPr lang="en-US" sz="1150" dirty="0"/>
                        <a:t>Median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3,00,000.00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39,240.00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80029"/>
                  </a:ext>
                </a:extLst>
              </a:tr>
              <a:tr h="264426">
                <a:tc>
                  <a:txBody>
                    <a:bodyPr/>
                    <a:lstStyle/>
                    <a:p>
                      <a:r>
                        <a:rPr lang="en-US" sz="1150" dirty="0"/>
                        <a:t>Standard Deviation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4,66,732.04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93759.92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06014"/>
                  </a:ext>
                </a:extLst>
              </a:tr>
              <a:tr h="264426">
                <a:tc>
                  <a:txBody>
                    <a:bodyPr/>
                    <a:lstStyle/>
                    <a:p>
                      <a:r>
                        <a:rPr lang="en-US" sz="1150" dirty="0"/>
                        <a:t>Minimum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20,000.00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1,852.00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629673"/>
                  </a:ext>
                </a:extLst>
              </a:tr>
              <a:tr h="264426">
                <a:tc>
                  <a:txBody>
                    <a:bodyPr/>
                    <a:lstStyle/>
                    <a:p>
                      <a:r>
                        <a:rPr lang="en-US" sz="1150" dirty="0"/>
                        <a:t>Maximum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70,00,000.00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10,18,000.00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33583"/>
                  </a:ext>
                </a:extLst>
              </a:tr>
              <a:tr h="264426">
                <a:tc>
                  <a:txBody>
                    <a:bodyPr/>
                    <a:lstStyle/>
                    <a:p>
                      <a:r>
                        <a:rPr lang="en-US" sz="1150" dirty="0"/>
                        <a:t>Range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69,80,000.00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10,16,148.00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02918"/>
                  </a:ext>
                </a:extLst>
              </a:tr>
              <a:tr h="404605">
                <a:tc>
                  <a:txBody>
                    <a:bodyPr/>
                    <a:lstStyle/>
                    <a:p>
                      <a:r>
                        <a:rPr lang="en-US" sz="1150" dirty="0"/>
                        <a:t>25th Percentile (Q1)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2,00,000.00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23,118.00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29905"/>
                  </a:ext>
                </a:extLst>
              </a:tr>
              <a:tr h="404605">
                <a:tc>
                  <a:txBody>
                    <a:bodyPr/>
                    <a:lstStyle/>
                    <a:p>
                      <a:r>
                        <a:rPr lang="en-US" sz="1150" dirty="0"/>
                        <a:t>75th Percentile (Q3)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5,00,000.00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50" dirty="0"/>
                        <a:t>₹ </a:t>
                      </a:r>
                      <a:r>
                        <a:rPr lang="en-US" sz="1150" dirty="0"/>
                        <a:t>70,548.00 </a:t>
                      </a:r>
                      <a:endParaRPr lang="en-IN" sz="11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5151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28B4E7-FEC4-1D10-EB14-7FAA89975898}"/>
              </a:ext>
            </a:extLst>
          </p:cNvPr>
          <p:cNvSpPr txBox="1"/>
          <p:nvPr/>
        </p:nvSpPr>
        <p:spPr>
          <a:xfrm>
            <a:off x="8637418" y="4656650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 dirty="0">
                <a:highlight>
                  <a:srgbClr val="C0C0C0"/>
                </a:highlight>
              </a:rPr>
              <a:t>Descriptive Statistics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CCE78-0D75-F7B6-C933-FBF715E76641}"/>
              </a:ext>
            </a:extLst>
          </p:cNvPr>
          <p:cNvSpPr txBox="1"/>
          <p:nvPr/>
        </p:nvSpPr>
        <p:spPr>
          <a:xfrm>
            <a:off x="5300749" y="625769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u="sng" dirty="0">
                <a:highlight>
                  <a:srgbClr val="C0C0C0"/>
                </a:highlight>
              </a:rPr>
              <a:t>Subset of Dataset</a:t>
            </a:r>
          </a:p>
        </p:txBody>
      </p:sp>
    </p:spTree>
    <p:extLst>
      <p:ext uri="{BB962C8B-B14F-4D97-AF65-F5344CB8AC3E}">
        <p14:creationId xmlns:p14="http://schemas.microsoft.com/office/powerpoint/2010/main" val="335863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B70CE-BBC7-6794-2CC7-73160205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C6823A-AC7E-86A1-2C2F-34ACF284F0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7913"/>
            <a:ext cx="4083853" cy="205308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4D0551-E82F-F073-B0EC-B806FCCCC9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6" y="4475570"/>
            <a:ext cx="4085441" cy="191335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36482E-0BB5-C45E-9FED-11B836FB69B1}"/>
              </a:ext>
            </a:extLst>
          </p:cNvPr>
          <p:cNvSpPr/>
          <p:nvPr/>
        </p:nvSpPr>
        <p:spPr>
          <a:xfrm>
            <a:off x="4761187" y="4339783"/>
            <a:ext cx="7236661" cy="2197420"/>
          </a:xfrm>
          <a:prstGeom prst="roundRect">
            <a:avLst>
              <a:gd name="adj" fmla="val 8525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C0AFEB-8372-15A4-10F4-00B57560EEFE}"/>
              </a:ext>
            </a:extLst>
          </p:cNvPr>
          <p:cNvSpPr/>
          <p:nvPr/>
        </p:nvSpPr>
        <p:spPr>
          <a:xfrm>
            <a:off x="4761187" y="1645744"/>
            <a:ext cx="7236661" cy="2118978"/>
          </a:xfrm>
          <a:prstGeom prst="roundRect">
            <a:avLst>
              <a:gd name="adj" fmla="val 8525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C4-9ED5-B94B-7CD0-34E9E385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61000-B7FB-82DA-6692-EA311190E534}"/>
              </a:ext>
            </a:extLst>
          </p:cNvPr>
          <p:cNvSpPr txBox="1"/>
          <p:nvPr/>
        </p:nvSpPr>
        <p:spPr>
          <a:xfrm>
            <a:off x="4761188" y="1612435"/>
            <a:ext cx="7236660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Yearly Trend of Total Policies Sold (Line Graph)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Overall decline in policy sales observed post-COVID.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Peak in sales around </a:t>
            </a:r>
            <a:r>
              <a:rPr lang="en-US" i="1" dirty="0"/>
              <a:t>2019–2020</a:t>
            </a:r>
            <a:r>
              <a:rPr lang="en-US" dirty="0"/>
              <a:t>, followed by a gradual reduction.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Indicates changing customer demand and possible external </a:t>
            </a:r>
            <a:br>
              <a:rPr lang="en-US" dirty="0"/>
            </a:br>
            <a:r>
              <a:rPr lang="en-US" dirty="0"/>
              <a:t>factors such as pandemic</a:t>
            </a:r>
            <a:r>
              <a:rPr lang="en-US"/>
              <a:t>, economy.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AE168C-E51D-F351-E50B-A276FBB042A0}"/>
              </a:ext>
            </a:extLst>
          </p:cNvPr>
          <p:cNvSpPr txBox="1"/>
          <p:nvPr/>
        </p:nvSpPr>
        <p:spPr>
          <a:xfrm>
            <a:off x="4761187" y="4336724"/>
            <a:ext cx="723666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Yearly Trend of Total Sum Assured (Line Graph)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Sum assured grew steadily till </a:t>
            </a:r>
            <a:r>
              <a:rPr lang="en-US" i="1" dirty="0"/>
              <a:t>2017–2018</a:t>
            </a:r>
            <a:r>
              <a:rPr lang="en-US" dirty="0"/>
              <a:t>, then fluctuated.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Drop after 2020 highlights reduced customer investment confidence.</a:t>
            </a:r>
          </a:p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Reflects both volume and value impact of sales decline.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8AEB84-2E9A-51EF-33D9-F05291757501}"/>
              </a:ext>
            </a:extLst>
          </p:cNvPr>
          <p:cNvCxnSpPr>
            <a:cxnSpLocks/>
          </p:cNvCxnSpPr>
          <p:nvPr/>
        </p:nvCxnSpPr>
        <p:spPr>
          <a:xfrm>
            <a:off x="0" y="3965242"/>
            <a:ext cx="12192000" cy="688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771A-0B02-7037-8678-45AF6CCF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5779E1-B284-D4B5-36EB-4A686386F35F}"/>
              </a:ext>
            </a:extLst>
          </p:cNvPr>
          <p:cNvSpPr/>
          <p:nvPr/>
        </p:nvSpPr>
        <p:spPr>
          <a:xfrm>
            <a:off x="4861984" y="4060812"/>
            <a:ext cx="7253816" cy="2479136"/>
          </a:xfrm>
          <a:prstGeom prst="roundRect">
            <a:avLst>
              <a:gd name="adj" fmla="val 8525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0FF39D-0116-1EBC-18AD-A26CF43EC1C2}"/>
              </a:ext>
            </a:extLst>
          </p:cNvPr>
          <p:cNvSpPr/>
          <p:nvPr/>
        </p:nvSpPr>
        <p:spPr>
          <a:xfrm>
            <a:off x="4861984" y="1334003"/>
            <a:ext cx="7253816" cy="2507788"/>
          </a:xfrm>
          <a:prstGeom prst="roundRect">
            <a:avLst>
              <a:gd name="adj" fmla="val 8525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440D1-A544-EF59-075F-1CECDE9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768"/>
            <a:ext cx="8596668" cy="1320800"/>
          </a:xfrm>
        </p:spPr>
        <p:txBody>
          <a:bodyPr/>
          <a:lstStyle/>
          <a:p>
            <a:r>
              <a:rPr lang="en-IN" b="1" dirty="0"/>
              <a:t>Key Findings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AAA1BA-069A-DE26-5CE5-2581A9F702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2" y="4007110"/>
            <a:ext cx="4183062" cy="237520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64B411-A37A-8791-D220-36B19F27C6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52290"/>
            <a:ext cx="4184650" cy="217918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17F8F-7E95-7844-8B7C-F33055F46B38}"/>
              </a:ext>
            </a:extLst>
          </p:cNvPr>
          <p:cNvSpPr txBox="1"/>
          <p:nvPr/>
        </p:nvSpPr>
        <p:spPr>
          <a:xfrm>
            <a:off x="4861984" y="1352290"/>
            <a:ext cx="7330016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Yearly Trend of Policy Count by Sum Assured Segment (Line Graph)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b="1" dirty="0"/>
              <a:t>Low SA policies</a:t>
            </a:r>
            <a:r>
              <a:rPr lang="en-US" dirty="0"/>
              <a:t> dominate in count, though declining </a:t>
            </a:r>
            <a:br>
              <a:rPr lang="en-US" dirty="0"/>
            </a:br>
            <a:r>
              <a:rPr lang="en-US" dirty="0"/>
              <a:t>in recent years.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b="1" dirty="0"/>
              <a:t>High SA policies</a:t>
            </a:r>
            <a:r>
              <a:rPr lang="en-US" dirty="0"/>
              <a:t> remain fewer but show resilience.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Customer preference shifting towards affordable/low-risk products.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DD48A5-476E-D3F4-8B9D-2A7B0FC01D5A}"/>
              </a:ext>
            </a:extLst>
          </p:cNvPr>
          <p:cNvSpPr txBox="1"/>
          <p:nvPr/>
        </p:nvSpPr>
        <p:spPr>
          <a:xfrm>
            <a:off x="4861984" y="3995678"/>
            <a:ext cx="733001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Top Five Policies Sold (Pie Chart)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A few policies contribute majority of sales.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b="1" dirty="0"/>
              <a:t>New Endowment Plan </a:t>
            </a:r>
            <a:r>
              <a:rPr lang="en-US" dirty="0"/>
              <a:t>and </a:t>
            </a:r>
            <a:r>
              <a:rPr lang="en-US" b="1" dirty="0"/>
              <a:t> New Money Back Plan (25 Years)</a:t>
            </a:r>
            <a:br>
              <a:rPr lang="en-US" b="1" dirty="0"/>
            </a:br>
            <a:r>
              <a:rPr lang="en-US" dirty="0"/>
              <a:t> account for the largest share.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Highlights dependence on limited product range. Therefore, </a:t>
            </a:r>
            <a:br>
              <a:rPr lang="en-US" dirty="0"/>
            </a:br>
            <a:r>
              <a:rPr lang="en-US" dirty="0"/>
              <a:t>risk of sales concentration.</a:t>
            </a:r>
          </a:p>
          <a:p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3655E-D643-B9ED-3810-7AF7F04185FE}"/>
              </a:ext>
            </a:extLst>
          </p:cNvPr>
          <p:cNvCxnSpPr>
            <a:cxnSpLocks/>
          </p:cNvCxnSpPr>
          <p:nvPr/>
        </p:nvCxnSpPr>
        <p:spPr>
          <a:xfrm>
            <a:off x="0" y="3912822"/>
            <a:ext cx="12192000" cy="1182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DFE2B-BC45-CAF2-D155-2A35D3DE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BC5B41-4D47-536F-203E-F0DCA13CDC83}"/>
              </a:ext>
            </a:extLst>
          </p:cNvPr>
          <p:cNvSpPr/>
          <p:nvPr/>
        </p:nvSpPr>
        <p:spPr>
          <a:xfrm>
            <a:off x="4974874" y="4041936"/>
            <a:ext cx="6685390" cy="2589137"/>
          </a:xfrm>
          <a:prstGeom prst="roundRect">
            <a:avLst>
              <a:gd name="adj" fmla="val 8525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B6506B-4A03-B710-E14E-13EC71029746}"/>
              </a:ext>
            </a:extLst>
          </p:cNvPr>
          <p:cNvSpPr/>
          <p:nvPr/>
        </p:nvSpPr>
        <p:spPr>
          <a:xfrm>
            <a:off x="4974874" y="1074940"/>
            <a:ext cx="6685391" cy="2197420"/>
          </a:xfrm>
          <a:prstGeom prst="roundRect">
            <a:avLst>
              <a:gd name="adj" fmla="val 8525"/>
            </a:avLst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CEFD4-12F2-45F9-7237-1E431FB0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6" y="226920"/>
            <a:ext cx="8598256" cy="910317"/>
          </a:xfrm>
        </p:spPr>
        <p:txBody>
          <a:bodyPr/>
          <a:lstStyle/>
          <a:p>
            <a:r>
              <a:rPr lang="en-IN" b="1" dirty="0"/>
              <a:t>Key Findings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676EA7-828D-5726-C547-3F307D94BC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3" y="826301"/>
            <a:ext cx="4548056" cy="301249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249BE3-2C58-5E2A-D24B-AA58A1A5B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2" y="4018148"/>
            <a:ext cx="4548056" cy="276449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E2EEB-4BB6-29BF-39C8-A44933C59E02}"/>
              </a:ext>
            </a:extLst>
          </p:cNvPr>
          <p:cNvSpPr txBox="1"/>
          <p:nvPr/>
        </p:nvSpPr>
        <p:spPr>
          <a:xfrm>
            <a:off x="4975668" y="1074939"/>
            <a:ext cx="6540586" cy="2118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Policy Sales by Count (Pareto Chart)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~20% of policies contribute to ~80% of total policy count.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Indicates a “vital few” policies dominate customer preference.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Opportunity to optimize resources by focusing on these.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BCCBA-0277-0664-64D8-EA24F78E9DD5}"/>
              </a:ext>
            </a:extLst>
          </p:cNvPr>
          <p:cNvSpPr txBox="1"/>
          <p:nvPr/>
        </p:nvSpPr>
        <p:spPr>
          <a:xfrm>
            <a:off x="4974874" y="3995678"/>
            <a:ext cx="64698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Policy Sales by Sum Assured (Pareto Chart)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Few policies generate the majority of </a:t>
            </a:r>
            <a:r>
              <a:rPr lang="en-US" b="1" dirty="0"/>
              <a:t>sum assured value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Concentration risk but also scope to push these </a:t>
            </a:r>
            <a:br>
              <a:rPr lang="en-US" dirty="0"/>
            </a:br>
            <a:r>
              <a:rPr lang="en-US" dirty="0"/>
              <a:t>products strategically.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"/>
            </a:pPr>
            <a:r>
              <a:rPr lang="en-US" dirty="0"/>
              <a:t>Confirms imbalance in sales contribution across product portfolio.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2DB851-5436-1B81-B246-C96B020A59E6}"/>
              </a:ext>
            </a:extLst>
          </p:cNvPr>
          <p:cNvCxnSpPr>
            <a:cxnSpLocks/>
          </p:cNvCxnSpPr>
          <p:nvPr/>
        </p:nvCxnSpPr>
        <p:spPr>
          <a:xfrm>
            <a:off x="0" y="3917235"/>
            <a:ext cx="1218842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44007-A9F6-B03E-4E19-D5A1AA58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97DC-6275-A203-FA3E-85CA4AC7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A0BE-4B78-6325-7C33-9B6C47A5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868"/>
            <a:ext cx="8596668" cy="49871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Enhance Customer Data &amp; Insights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Collect demographic/behavioral data via forms and digital channels.</a:t>
            </a:r>
          </a:p>
          <a:p>
            <a:pPr>
              <a:lnSpc>
                <a:spcPct val="150000"/>
              </a:lnSpc>
            </a:pPr>
            <a:r>
              <a:rPr lang="en-US" dirty="0"/>
              <a:t>Enables segmentation, predictive modeling, and personalized offerings.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Focus on High-Contributing Policies (Class A)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Prioritize Class A policies with more marketing, training &amp; cross-sell.</a:t>
            </a:r>
          </a:p>
          <a:p>
            <a:pPr>
              <a:lnSpc>
                <a:spcPct val="150000"/>
              </a:lnSpc>
            </a:pPr>
            <a:r>
              <a:rPr lang="en-US" dirty="0"/>
              <a:t>Add loyalty programs to expand customer value.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3. Improve Retention &amp; Renewals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Rewards for multi-year renewals.</a:t>
            </a:r>
          </a:p>
          <a:p>
            <a:pPr>
              <a:lnSpc>
                <a:spcPct val="150000"/>
              </a:lnSpc>
            </a:pPr>
            <a:r>
              <a:rPr lang="en-US" dirty="0"/>
              <a:t>Initiate Automated reminders and seamless online renewals.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C9149-44C2-1D8E-78C3-3CA9F8D9C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8636-415B-75E6-41B6-D997EDB3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CFA9-F89C-8824-15E6-0DD0407A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5324"/>
            <a:ext cx="9107797" cy="55126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/>
              <a:t>4. Targeted Marketing by SA &amp; Payment Segment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Segment into High SA–Annual, High SA–Frequent, Low SA–Annual, Low SA-Frequent.</a:t>
            </a:r>
          </a:p>
          <a:p>
            <a:pPr>
              <a:lnSpc>
                <a:spcPct val="150000"/>
              </a:lnSpc>
            </a:pPr>
            <a:r>
              <a:rPr lang="en-IN" dirty="0"/>
              <a:t>Premium positioning for High SA, micro-insurance for Low SA.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/>
              <a:t>5. Predictive Analytics &amp; Forecasting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Use time-series models to forecast demand.</a:t>
            </a:r>
          </a:p>
          <a:p>
            <a:pPr>
              <a:lnSpc>
                <a:spcPct val="150000"/>
              </a:lnSpc>
            </a:pPr>
            <a:r>
              <a:rPr lang="en-IN" dirty="0"/>
              <a:t>Churn prediction models to retain at-risk customers.</a:t>
            </a:r>
          </a:p>
          <a:p>
            <a:pPr>
              <a:lnSpc>
                <a:spcPct val="150000"/>
              </a:lnSpc>
            </a:pPr>
            <a:r>
              <a:rPr lang="en-IN" dirty="0"/>
              <a:t>Cluster analysis for hidden customer segments.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/>
              <a:t>6. Continuous Monitoring &amp; Feedback Loop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Dashboard for KPIs (sales, renewals, SA mix, satisfaction).</a:t>
            </a:r>
          </a:p>
          <a:p>
            <a:pPr>
              <a:lnSpc>
                <a:spcPct val="150000"/>
              </a:lnSpc>
            </a:pPr>
            <a:r>
              <a:rPr lang="en-IN" dirty="0"/>
              <a:t>Collect customer/agent feedback for agile product &amp; training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92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1180</TotalTime>
  <Words>730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Impact of COVID-19 on Insurance Sales:  A Data-Driven Approach to Revitalize the Business of a Senior LIC Agent</vt:lpstr>
      <vt:lpstr>Overview of the Business</vt:lpstr>
      <vt:lpstr>Problem Statements</vt:lpstr>
      <vt:lpstr>Dataset Overview and Descriptive Statistics</vt:lpstr>
      <vt:lpstr>Key Findings</vt:lpstr>
      <vt:lpstr>Key Findings</vt:lpstr>
      <vt:lpstr>Key Findings</vt:lpstr>
      <vt:lpstr>Recommendations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Kumar K R</dc:creator>
  <cp:lastModifiedBy>Naveen Kumar K R</cp:lastModifiedBy>
  <cp:revision>26</cp:revision>
  <dcterms:created xsi:type="dcterms:W3CDTF">2025-08-15T07:34:29Z</dcterms:created>
  <dcterms:modified xsi:type="dcterms:W3CDTF">2025-08-20T16:31:44Z</dcterms:modified>
</cp:coreProperties>
</file>