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pen Sans" charset="1" panose="00000000000000000000"/>
      <p:regular r:id="rId25"/>
    </p:embeddedFont>
    <p:embeddedFont>
      <p:font typeface="Open Sans Bold" charset="1" panose="00000000000000000000"/>
      <p:regular r:id="rId26"/>
    </p:embeddedFont>
    <p:embeddedFont>
      <p:font typeface="Bebas Neue Cyrillic" charset="1" panose="0200050600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Pavan-Lebaka/apssdc_keylogger-main.git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87442" y="2058006"/>
            <a:ext cx="2513117" cy="2550211"/>
          </a:xfrm>
          <a:custGeom>
            <a:avLst/>
            <a:gdLst/>
            <a:ahLst/>
            <a:cxnLst/>
            <a:rect r="r" b="b" t="t" l="l"/>
            <a:pathLst>
              <a:path h="2550211" w="2513117">
                <a:moveTo>
                  <a:pt x="0" y="0"/>
                </a:moveTo>
                <a:lnTo>
                  <a:pt x="2513116" y="0"/>
                </a:lnTo>
                <a:lnTo>
                  <a:pt x="2513116" y="2550210"/>
                </a:lnTo>
                <a:lnTo>
                  <a:pt x="0" y="2550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9686" y="2704313"/>
            <a:ext cx="728628" cy="987058"/>
          </a:xfrm>
          <a:custGeom>
            <a:avLst/>
            <a:gdLst/>
            <a:ahLst/>
            <a:cxnLst/>
            <a:rect r="r" b="b" t="t" l="l"/>
            <a:pathLst>
              <a:path h="987058" w="728628">
                <a:moveTo>
                  <a:pt x="0" y="0"/>
                </a:moveTo>
                <a:lnTo>
                  <a:pt x="728628" y="0"/>
                </a:lnTo>
                <a:lnTo>
                  <a:pt x="728628" y="987057"/>
                </a:lnTo>
                <a:lnTo>
                  <a:pt x="0" y="98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93109"/>
            <a:ext cx="2233026" cy="25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  <a:spcBef>
                <a:spcPct val="0"/>
              </a:spcBef>
            </a:pPr>
            <a:r>
              <a:rPr lang="en-US" sz="1521">
                <a:solidFill>
                  <a:srgbClr val="FFFFFF"/>
                </a:solidFill>
                <a:latin typeface="Open Sans"/>
              </a:rPr>
              <a:t>RGUKT IIIT SRIKAKULAM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57396" y="8851031"/>
            <a:ext cx="263689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485" y="4356043"/>
            <a:ext cx="13129030" cy="309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63F1F9"/>
                </a:solidFill>
                <a:latin typeface="Bebas Neue Cyrillic"/>
              </a:rPr>
              <a:t>FINAL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15397" y="7373571"/>
            <a:ext cx="945720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500">
                <a:solidFill>
                  <a:srgbClr val="FFFFFF"/>
                </a:solidFill>
                <a:latin typeface="Open Sans"/>
              </a:rPr>
              <a:t>PRESENTED BY LEBAKA PAVAN NAGA SAI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MODELLING: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3381" y="3108769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Modular Design: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27133" y="3849881"/>
            <a:ext cx="13660742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The keylogger code is structured into modular functions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for better readability and maintenance.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3381" y="5327663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Event Handling: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27133" y="6065534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Utilizes the pynput library to capture and handle keyboard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events.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74181" y="7018035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Data Logging: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27133" y="7755906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Implements functions to log captured data into text and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JSON files.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5359" y="2123201"/>
            <a:ext cx="707919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3F1F9"/>
                </a:solidFill>
                <a:latin typeface="Open Sans Bold"/>
              </a:rPr>
              <a:t>Architecture Overview: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COMPONENTS: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4806" y="3158252"/>
            <a:ext cx="2096886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Function: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52167" y="3151314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on_press(key)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64806" y="3862278"/>
            <a:ext cx="259511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Description: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07548" y="3871803"/>
            <a:ext cx="656828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Captures and logs the pressed keys.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8606" y="4586179"/>
            <a:ext cx="177450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 </a:t>
            </a:r>
            <a:r>
              <a:rPr lang="en-US" sz="3199">
                <a:solidFill>
                  <a:srgbClr val="63F1F9"/>
                </a:solidFill>
                <a:latin typeface="Open Sans Bold"/>
              </a:rPr>
              <a:t>Details: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44058" y="4628725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 Appends key press events to a list and updates the JSON log file.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5359" y="2123201"/>
            <a:ext cx="707919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3F1F9"/>
                </a:solidFill>
                <a:latin typeface="Open Sans Bold"/>
              </a:rPr>
              <a:t>Key Press Handling: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64806" y="6587702"/>
            <a:ext cx="2096886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Function: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52167" y="6580764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on_release(key)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4806" y="7291728"/>
            <a:ext cx="259511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Description: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07548" y="7301253"/>
            <a:ext cx="656828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Captures and logs the released keys.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88606" y="8015629"/>
            <a:ext cx="177450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 </a:t>
            </a:r>
            <a:r>
              <a:rPr lang="en-US" sz="3199">
                <a:solidFill>
                  <a:srgbClr val="63F1F9"/>
                </a:solidFill>
                <a:latin typeface="Open Sans Bold"/>
              </a:rPr>
              <a:t>Details: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53583" y="8048649"/>
            <a:ext cx="13660742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Appends key release events to a list, updates the JSON log file, and accumulates keys for the text log.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5359" y="5552651"/>
            <a:ext cx="707919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3F1F9"/>
                </a:solidFill>
                <a:latin typeface="Open Sans Bold"/>
              </a:rPr>
              <a:t>Key Release Handling: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COMPONENTS: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8231" y="3891677"/>
            <a:ext cx="286015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Text Logging: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9331" y="3901202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generate_text_log(key)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5481" y="4595703"/>
            <a:ext cx="259511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Description: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98223" y="4605228"/>
            <a:ext cx="77698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Writes the recorded keys to key_log.txt.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98231" y="5319604"/>
            <a:ext cx="3366473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jSON Logging: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63535" y="5329129"/>
            <a:ext cx="136607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Jgenerate_json_file(keys_used)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8784" y="2856626"/>
            <a:ext cx="707919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63F1F9"/>
                </a:solidFill>
                <a:latin typeface="Open Sans Bold"/>
              </a:rPr>
              <a:t>Logging Functions: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55481" y="6105101"/>
            <a:ext cx="259511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Description: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98223" y="6114626"/>
            <a:ext cx="92938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Dumps the list of key events to key_log.json.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GUI INTEGRATION: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7253" y="2809396"/>
            <a:ext cx="560115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Tkinter Framework: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4503" y="5013484"/>
            <a:ext cx="259511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Stop Button: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94395" y="5023009"/>
            <a:ext cx="77698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Stops the keylogger.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7253" y="3585367"/>
            <a:ext cx="518355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User Interaction: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94503" y="4370863"/>
            <a:ext cx="2829578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Start Button: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34414" y="2851941"/>
            <a:ext cx="10516333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Utilizes tkinter for creating a graphical user interface.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24082" y="4413408"/>
            <a:ext cx="77698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Initiates the keylogger.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7253" y="5827555"/>
            <a:ext cx="518355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Status Updates: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13420" y="5877403"/>
            <a:ext cx="10729973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Provides real-time feedback on the status of the keylogger (running/stopped).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FLOW DIAGRAM: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7253" y="1934208"/>
            <a:ext cx="560115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63F1F9"/>
                </a:solidFill>
                <a:latin typeface="Open Sans Bold"/>
              </a:rPr>
              <a:t>Initialization: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5414" y="2729228"/>
            <a:ext cx="10516333" cy="8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Set up the main GUI window.</a:t>
            </a:r>
          </a:p>
          <a:p>
            <a:pPr algn="just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Initialize global variables for key logging.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7253" y="4015104"/>
            <a:ext cx="518355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63F1F9"/>
                </a:solidFill>
                <a:latin typeface="Open Sans Bold"/>
              </a:rPr>
              <a:t>Event Capture: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5414" y="4810125"/>
            <a:ext cx="10516333" cy="8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Start capturing key events when the "Start" button is pressed.</a:t>
            </a:r>
          </a:p>
          <a:p>
            <a:pPr algn="just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Log key press and release events.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7253" y="6089651"/>
            <a:ext cx="560115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63F1F9"/>
                </a:solidFill>
                <a:latin typeface="Open Sans Bold"/>
              </a:rPr>
              <a:t>Data Logging: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05414" y="6899276"/>
            <a:ext cx="1294887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Continuously update text and JSON log files with captured key events.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7253" y="7740651"/>
            <a:ext cx="51835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63F1F9"/>
                </a:solidFill>
                <a:latin typeface="Open Sans Bold"/>
              </a:rPr>
              <a:t>Stop Logging: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05414" y="8550276"/>
            <a:ext cx="1051633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Stop capturing key events when the "Stop" button is pressed.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Update the GUI status to indicate the keylogger is stopped.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59849" y="3478951"/>
            <a:ext cx="6193715" cy="3642588"/>
          </a:xfrm>
          <a:custGeom>
            <a:avLst/>
            <a:gdLst/>
            <a:ahLst/>
            <a:cxnLst/>
            <a:rect r="r" b="b" t="t" l="l"/>
            <a:pathLst>
              <a:path h="3642588" w="6193715">
                <a:moveTo>
                  <a:pt x="0" y="0"/>
                </a:moveTo>
                <a:lnTo>
                  <a:pt x="6193715" y="0"/>
                </a:lnTo>
                <a:lnTo>
                  <a:pt x="6193715" y="3642588"/>
                </a:lnTo>
                <a:lnTo>
                  <a:pt x="0" y="36425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39727" y="3478951"/>
            <a:ext cx="6188424" cy="3642588"/>
          </a:xfrm>
          <a:custGeom>
            <a:avLst/>
            <a:gdLst/>
            <a:ahLst/>
            <a:cxnLst/>
            <a:rect r="r" b="b" t="t" l="l"/>
            <a:pathLst>
              <a:path h="3642588" w="6188424">
                <a:moveTo>
                  <a:pt x="0" y="0"/>
                </a:moveTo>
                <a:lnTo>
                  <a:pt x="6188424" y="0"/>
                </a:lnTo>
                <a:lnTo>
                  <a:pt x="6188424" y="3642588"/>
                </a:lnTo>
                <a:lnTo>
                  <a:pt x="0" y="36425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42" t="0" r="-174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RESULTS: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337124"/>
            <a:ext cx="11127429" cy="1685522"/>
          </a:xfrm>
          <a:custGeom>
            <a:avLst/>
            <a:gdLst/>
            <a:ahLst/>
            <a:cxnLst/>
            <a:rect r="r" b="b" t="t" l="l"/>
            <a:pathLst>
              <a:path h="1685522" w="11127429">
                <a:moveTo>
                  <a:pt x="0" y="0"/>
                </a:moveTo>
                <a:lnTo>
                  <a:pt x="11127429" y="0"/>
                </a:lnTo>
                <a:lnTo>
                  <a:pt x="11127429" y="1685522"/>
                </a:lnTo>
                <a:lnTo>
                  <a:pt x="0" y="16855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72846" y="2337124"/>
            <a:ext cx="5117636" cy="3811757"/>
          </a:xfrm>
          <a:custGeom>
            <a:avLst/>
            <a:gdLst/>
            <a:ahLst/>
            <a:cxnLst/>
            <a:rect r="r" b="b" t="t" l="l"/>
            <a:pathLst>
              <a:path h="3811757" w="5117636">
                <a:moveTo>
                  <a:pt x="0" y="0"/>
                </a:moveTo>
                <a:lnTo>
                  <a:pt x="5117636" y="0"/>
                </a:lnTo>
                <a:lnTo>
                  <a:pt x="5117636" y="3811756"/>
                </a:lnTo>
                <a:lnTo>
                  <a:pt x="0" y="3811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RESULTS: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8538" y="7117731"/>
            <a:ext cx="10600226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 Show examples of the key_log.txt and key_log.json files to illustrate how the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keystrokes are recorded.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410968"/>
            <a:ext cx="560115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Screenshots of the GUI: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8538" y="5120264"/>
            <a:ext cx="10897591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Display the user interface, including the start and stop buttons, and the status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label.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0673" y="6316846"/>
            <a:ext cx="5601152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Sample Logs: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CONCLUSION: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8538" y="2776100"/>
            <a:ext cx="15085068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Successfully implemented a keylogger that captures keystrokes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and records them into both text and JSON files.</a:t>
            </a:r>
          </a:p>
          <a:p>
            <a:pPr algn="just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Real-time keylogging with start and stop functionality controlled via a simple GUI.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7876" y="4425705"/>
            <a:ext cx="15181424" cy="311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The keylogger project demonstrated the capability to effectively capture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and log keystrokes in real-time.</a:t>
            </a:r>
          </a:p>
          <a:p>
            <a:pPr algn="just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The GUI provided a user-friendly way to control the keylogger, making it accessible and easy to use.</a:t>
            </a:r>
          </a:p>
          <a:p>
            <a:pPr algn="just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Emphasized the ethical use of keyloggers and the importance of implementing security measures to protect against malicious use.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8538" y="86511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GIT LINK: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89611" y="4872037"/>
            <a:ext cx="10708779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u="sng">
                <a:solidFill>
                  <a:srgbClr val="FFFFFF"/>
                </a:solidFill>
                <a:latin typeface="Open Sans"/>
                <a:hlinkClick r:id="rId6" tooltip="https://github.com/Pavan-Lebaka/apssdc_keylogger-main.git"/>
              </a:rPr>
              <a:t>https://github.com/Pavan-Lebaka/apssdc_keylogger-main.git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19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0709" y="2565941"/>
            <a:ext cx="13146582" cy="412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>
                <a:solidFill>
                  <a:srgbClr val="63F1F9"/>
                </a:solidFill>
                <a:latin typeface="Bebas Neue Cyrillic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15397" y="6495657"/>
            <a:ext cx="945720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600">
                <a:solidFill>
                  <a:srgbClr val="FFFFFF"/>
                </a:solidFill>
                <a:latin typeface="Open Sans"/>
              </a:rPr>
              <a:t>PAVAN NAGA SAI LEBAKA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87442" y="2058006"/>
            <a:ext cx="2513117" cy="2550211"/>
          </a:xfrm>
          <a:custGeom>
            <a:avLst/>
            <a:gdLst/>
            <a:ahLst/>
            <a:cxnLst/>
            <a:rect r="r" b="b" t="t" l="l"/>
            <a:pathLst>
              <a:path h="2550211" w="2513117">
                <a:moveTo>
                  <a:pt x="0" y="0"/>
                </a:moveTo>
                <a:lnTo>
                  <a:pt x="2513116" y="0"/>
                </a:lnTo>
                <a:lnTo>
                  <a:pt x="2513116" y="2550210"/>
                </a:lnTo>
                <a:lnTo>
                  <a:pt x="0" y="2550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9686" y="2704313"/>
            <a:ext cx="728628" cy="987058"/>
          </a:xfrm>
          <a:custGeom>
            <a:avLst/>
            <a:gdLst/>
            <a:ahLst/>
            <a:cxnLst/>
            <a:rect r="r" b="b" t="t" l="l"/>
            <a:pathLst>
              <a:path h="987058" w="728628">
                <a:moveTo>
                  <a:pt x="0" y="0"/>
                </a:moveTo>
                <a:lnTo>
                  <a:pt x="728628" y="0"/>
                </a:lnTo>
                <a:lnTo>
                  <a:pt x="728628" y="987057"/>
                </a:lnTo>
                <a:lnTo>
                  <a:pt x="0" y="98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93109"/>
            <a:ext cx="2233026" cy="25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0"/>
              </a:lnSpc>
              <a:spcBef>
                <a:spcPct val="0"/>
              </a:spcBef>
            </a:pPr>
            <a:r>
              <a:rPr lang="en-US" sz="1521">
                <a:solidFill>
                  <a:srgbClr val="FFFFFF"/>
                </a:solidFill>
                <a:latin typeface="Open Sans"/>
              </a:rPr>
              <a:t>RGUKT IIIT SRIKAKULAM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9177" y="4566906"/>
            <a:ext cx="17309647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63F1F9"/>
                </a:solidFill>
                <a:latin typeface="Bebas Neue Cyrillic"/>
              </a:rPr>
              <a:t>KEY LOGGER AND </a:t>
            </a:r>
            <a:r>
              <a:rPr lang="en-US" sz="15000">
                <a:solidFill>
                  <a:srgbClr val="63F1F9"/>
                </a:solidFill>
                <a:latin typeface="Bebas Neue Cyrillic"/>
              </a:rPr>
              <a:t>SECURITY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08628" y="7373571"/>
            <a:ext cx="1227074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500">
                <a:solidFill>
                  <a:srgbClr val="FFFFFF"/>
                </a:solidFill>
                <a:latin typeface="Open Sans"/>
              </a:rPr>
              <a:t>UNDERSTANDING AND MITIGATING </a:t>
            </a:r>
            <a:r>
              <a:rPr lang="en-US" sz="2000" spc="500">
                <a:solidFill>
                  <a:srgbClr val="FFFFFF"/>
                </a:solidFill>
                <a:latin typeface="Open Sans"/>
              </a:rPr>
              <a:t>Keylogging Threats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54486" y="2091882"/>
            <a:ext cx="7101947" cy="6103235"/>
            <a:chOff x="0" y="0"/>
            <a:chExt cx="812800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4"/>
              <a:stretch>
                <a:fillRect l="-19852" t="0" r="-913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653565" y="3594161"/>
            <a:ext cx="3605735" cy="3098679"/>
            <a:chOff x="0" y="0"/>
            <a:chExt cx="812800" cy="698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904416" y="3809736"/>
            <a:ext cx="3104032" cy="2667527"/>
            <a:chOff x="0" y="0"/>
            <a:chExt cx="812800" cy="698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5"/>
              <a:stretch>
                <a:fillRect l="-18750" t="0" r="-1875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655708" y="1056923"/>
            <a:ext cx="420657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18116" y="2319079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Introduction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95323" y="2255168"/>
            <a:ext cx="597723" cy="59772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23836" y="2445488"/>
            <a:ext cx="340698" cy="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18116" y="3152099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Problem Statement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095323" y="3088188"/>
            <a:ext cx="597723" cy="59772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23836" y="3278508"/>
            <a:ext cx="340698" cy="40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02</a:t>
            </a:r>
          </a:p>
          <a:p>
            <a:pPr algn="ctr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118116" y="3987948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Project Overview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095323" y="3924036"/>
            <a:ext cx="597723" cy="59772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223836" y="4114357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18116" y="4823796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End Users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2095323" y="4759885"/>
            <a:ext cx="597723" cy="59772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223836" y="4950205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18116" y="5659644"/>
            <a:ext cx="4819983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Solution and Value Proposition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095323" y="5595733"/>
            <a:ext cx="597723" cy="59772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223836" y="5786053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18116" y="6495493"/>
            <a:ext cx="5464753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The "Wow" Factor in Our Solution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2095323" y="6431581"/>
            <a:ext cx="597723" cy="59772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223836" y="6621902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118116" y="7331341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Modelling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2095323" y="7267430"/>
            <a:ext cx="597723" cy="59772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2223836" y="7457750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07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118116" y="8167189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Results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2095323" y="8103278"/>
            <a:ext cx="597723" cy="59772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2223836" y="8293598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08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108591" y="8989237"/>
            <a:ext cx="376490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Conclusion and Q&amp;A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2095323" y="8925325"/>
            <a:ext cx="597723" cy="59772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2223836" y="9115646"/>
            <a:ext cx="340698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914666" y="1886950"/>
            <a:ext cx="11058666" cy="6513099"/>
            <a:chOff x="0" y="0"/>
            <a:chExt cx="1185991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5991" cy="698500"/>
            </a:xfrm>
            <a:custGeom>
              <a:avLst/>
              <a:gdLst/>
              <a:ahLst/>
              <a:cxnLst/>
              <a:rect r="r" b="b" t="t" l="l"/>
              <a:pathLst>
                <a:path h="698500" w="1185991">
                  <a:moveTo>
                    <a:pt x="1185991" y="349250"/>
                  </a:moveTo>
                  <a:lnTo>
                    <a:pt x="982791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982791" y="0"/>
                  </a:lnTo>
                  <a:lnTo>
                    <a:pt x="1185991" y="349250"/>
                  </a:lnTo>
                  <a:close/>
                </a:path>
              </a:pathLst>
            </a:custGeom>
            <a:blipFill>
              <a:blip r:embed="rId6"/>
              <a:stretch>
                <a:fillRect l="0" t="0" r="-4703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5094" y="591503"/>
            <a:ext cx="6093056" cy="100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>
                <a:solidFill>
                  <a:srgbClr val="63F1F9"/>
                </a:solidFill>
                <a:latin typeface="Bebas Neue Cyrillic"/>
              </a:rPr>
              <a:t>PROBLEM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2411" y="2314623"/>
            <a:ext cx="8108071" cy="238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     Keyloggers are a significant threat to cybersecurity, 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leading to unauthorized access to sensitive information, identity theft, and financial fraud.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1440228"/>
            <a:ext cx="6093056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PROBLEM: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298135"/>
            <a:ext cx="6093056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IMPACT: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82411" y="6526386"/>
            <a:ext cx="810807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         Affects individuals, businesses, and organizations by 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compromising data privacy and security.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576341" y="1801985"/>
            <a:ext cx="3086100" cy="2652117"/>
            <a:chOff x="0" y="0"/>
            <a:chExt cx="812800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95757" y="5832898"/>
            <a:ext cx="3086100" cy="2652117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28126" y="2091882"/>
            <a:ext cx="7101947" cy="6103235"/>
            <a:chOff x="0" y="0"/>
            <a:chExt cx="812800" cy="698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6"/>
              <a:stretch>
                <a:fillRect l="-28274" t="0" r="-712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108" y="1085850"/>
            <a:ext cx="6415440" cy="100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>
                <a:solidFill>
                  <a:srgbClr val="63F1F9"/>
                </a:solidFill>
                <a:latin typeface="Bebas Neue Cyrillic"/>
              </a:rPr>
              <a:t>PROJECT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366631"/>
            <a:ext cx="3819905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63F1F9"/>
                </a:solidFill>
                <a:latin typeface="Open Sans Bold"/>
              </a:rPr>
              <a:t>Objective: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4799" y="3360405"/>
            <a:ext cx="823332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Develop a comprehensive understanding of keyloggers, 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their types, how they work, and effective security measures to prevent keylogging attacks.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4799" y="5954460"/>
            <a:ext cx="273552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3F1F9"/>
                </a:solidFill>
                <a:latin typeface="Open Sans Bold"/>
              </a:rPr>
              <a:t>Scope: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938710"/>
            <a:ext cx="937553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Includes an analysis of hardware and software keyloggers, </a:t>
            </a:r>
            <a:r>
              <a:rPr lang="en-US" sz="3000">
                <a:solidFill>
                  <a:srgbClr val="FFFFFF"/>
                </a:solidFill>
                <a:latin typeface="Open Sans"/>
              </a:rPr>
              <a:t>legal and ethical implications, security measures, and best practices.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WHO ARE THE END USERS: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87827" y="2513944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Individuals: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98558" y="2954635"/>
            <a:ext cx="1366074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Concerned about personal data security and privacy.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5606" y="4030960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Businesses: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98558" y="4477381"/>
            <a:ext cx="13660742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Need to protect corporate data and ensure compliance with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security standards.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5606" y="5934721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Organizations: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98558" y="6419235"/>
            <a:ext cx="13660742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Require robust security measures to safeguard sensitive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information.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606" y="7819433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Security Professionals: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98558" y="8399797"/>
            <a:ext cx="1366074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Aim to understand and mitigate keylogging threats.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1347859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YOUR SOLUTION AND ITS VALUE </a:t>
            </a:r>
            <a:r>
              <a:rPr lang="en-US" sz="6499">
                <a:solidFill>
                  <a:srgbClr val="63F1F9"/>
                </a:solidFill>
                <a:latin typeface="Bebas Neue Cyrillic"/>
              </a:rPr>
              <a:t>PROPOSITION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673" y="2066136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To avoid keyloggers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50404" y="2944977"/>
            <a:ext cx="12253973" cy="521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Use anti virus program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Use password manager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Use multi factor authentication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Use a firewall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Avoid suspicious links and downloads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Change password periodically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Update your system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Use Virtual Keyboard to type passwords and sensitive</a:t>
            </a:r>
          </a:p>
          <a:p>
            <a:pPr algn="just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</a:rPr>
              <a:t>information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11895979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YOUR SOLUTION AND ITS VALUE </a:t>
            </a:r>
            <a:r>
              <a:rPr lang="en-US" sz="6499">
                <a:solidFill>
                  <a:srgbClr val="63F1F9"/>
                </a:solidFill>
                <a:latin typeface="Bebas Neue Cyrillic"/>
              </a:rPr>
              <a:t>PROPOSITION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8357" y="1911013"/>
            <a:ext cx="70791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3F1F9"/>
                </a:solidFill>
                <a:latin typeface="Open Sans Bold"/>
              </a:rPr>
              <a:t>Solution: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19088" y="2825263"/>
            <a:ext cx="13660742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Implement a multi-layered security strategy that </a:t>
            </a:r>
            <a:r>
              <a:rPr lang="en-US" sz="2699">
                <a:solidFill>
                  <a:srgbClr val="FFFFFF"/>
                </a:solidFill>
                <a:latin typeface="Open Sans"/>
              </a:rPr>
              <a:t>includes anti-keylogging software, regular system scans, software updates,and user education.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8357" y="3982083"/>
            <a:ext cx="70791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3F1F9"/>
                </a:solidFill>
                <a:latin typeface="Open Sans Bold"/>
              </a:rPr>
              <a:t>Value Proposition: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19088" y="4999523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Enhanced Security: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80874" y="5735489"/>
            <a:ext cx="1366074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Reduces the risk of data breaches and </a:t>
            </a:r>
            <a:r>
              <a:rPr lang="en-US" sz="2699">
                <a:solidFill>
                  <a:srgbClr val="FFFFFF"/>
                </a:solidFill>
                <a:latin typeface="Open Sans"/>
              </a:rPr>
              <a:t>identity theft.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19088" y="6533685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User Awareness: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80874" y="7269650"/>
            <a:ext cx="1366074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Educates users about keylogging threats and </a:t>
            </a:r>
            <a:r>
              <a:rPr lang="en-US" sz="2699">
                <a:solidFill>
                  <a:srgbClr val="FFFFFF"/>
                </a:solidFill>
                <a:latin typeface="Open Sans"/>
              </a:rPr>
              <a:t>protection methods.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19088" y="8162941"/>
            <a:ext cx="707919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3F1F9"/>
                </a:solidFill>
                <a:latin typeface="Open Sans Bold"/>
              </a:rPr>
              <a:t>Compliance: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80874" y="8898907"/>
            <a:ext cx="13660742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</a:rPr>
              <a:t>Helps businesses and organizations comply with </a:t>
            </a:r>
            <a:r>
              <a:rPr lang="en-US" sz="2699">
                <a:solidFill>
                  <a:srgbClr val="FFFFFF"/>
                </a:solidFill>
                <a:latin typeface="Open Sans"/>
              </a:rPr>
              <a:t>data protection regulations.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0482" y="8660782"/>
            <a:ext cx="597518" cy="5975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2392" y="453924"/>
            <a:ext cx="358281" cy="363569"/>
          </a:xfrm>
          <a:custGeom>
            <a:avLst/>
            <a:gdLst/>
            <a:ahLst/>
            <a:cxnLst/>
            <a:rect r="r" b="b" t="t" l="l"/>
            <a:pathLst>
              <a:path h="363569" w="358281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9594" y="546065"/>
            <a:ext cx="103876" cy="140719"/>
          </a:xfrm>
          <a:custGeom>
            <a:avLst/>
            <a:gdLst/>
            <a:ahLst/>
            <a:cxnLst/>
            <a:rect r="r" b="b" t="t" l="l"/>
            <a:pathLst>
              <a:path h="140719" w="103876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57396" y="8851031"/>
            <a:ext cx="26368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Bold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359" y="734409"/>
            <a:ext cx="793944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</a:rPr>
              <a:t>THE WOW IN YOUR SOLUTION: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64806" y="2250174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Innovative Approach: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98558" y="3166602"/>
            <a:ext cx="13660742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Combining technical measures with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user education for comprehensive protection.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64806" y="4644385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Demonstration: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98558" y="5648956"/>
            <a:ext cx="13660742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Real-time demonstration of a simple keylogger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to illustrate the threat and the effectiveness of security measures.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5606" y="7125332"/>
            <a:ext cx="707919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63F1F9"/>
                </a:solidFill>
                <a:latin typeface="Open Sans Bold"/>
              </a:rPr>
              <a:t>Impact: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98558" y="8127382"/>
            <a:ext cx="13660742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</a:rPr>
              <a:t>Significant reduction in the likelihood of keylogging attacks </a:t>
            </a:r>
            <a:r>
              <a:rPr lang="en-US" sz="2999">
                <a:solidFill>
                  <a:srgbClr val="FFFFFF"/>
                </a:solidFill>
                <a:latin typeface="Open Sans"/>
              </a:rPr>
              <a:t>through proactive measures.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DAGIqcrzUG0</dc:identifier>
  <dcterms:modified xsi:type="dcterms:W3CDTF">2011-08-01T06:04:30Z</dcterms:modified>
  <cp:revision>1</cp:revision>
  <dc:title>Final Project</dc:title>
</cp:coreProperties>
</file>