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88" r:id="rId7"/>
    <p:sldId id="281" r:id="rId8"/>
    <p:sldId id="262" r:id="rId9"/>
    <p:sldId id="287" r:id="rId10"/>
    <p:sldId id="278" r:id="rId11"/>
    <p:sldId id="276" r:id="rId12"/>
    <p:sldId id="291" r:id="rId13"/>
    <p:sldId id="300" r:id="rId14"/>
    <p:sldId id="302" r:id="rId15"/>
    <p:sldId id="306" r:id="rId16"/>
    <p:sldId id="303" r:id="rId17"/>
    <p:sldId id="298" r:id="rId18"/>
    <p:sldId id="310" r:id="rId19"/>
    <p:sldId id="311" r:id="rId20"/>
    <p:sldId id="316" r:id="rId21"/>
    <p:sldId id="318" r:id="rId22"/>
    <p:sldId id="289" r:id="rId23"/>
    <p:sldId id="321" r:id="rId24"/>
    <p:sldId id="322" r:id="rId25"/>
    <p:sldId id="323" r:id="rId26"/>
    <p:sldId id="324" r:id="rId27"/>
    <p:sldId id="325" r:id="rId28"/>
    <p:sldId id="320" r:id="rId29"/>
    <p:sldId id="290" r:id="rId30"/>
    <p:sldId id="319" r:id="rId31"/>
    <p:sldId id="269" r:id="rId32"/>
    <p:sldId id="271" r:id="rId33"/>
    <p:sldId id="272" r:id="rId34"/>
    <p:sldId id="273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7" autoAdjust="0"/>
  </p:normalViewPr>
  <p:slideViewPr>
    <p:cSldViewPr>
      <p:cViewPr varScale="1">
        <p:scale>
          <a:sx n="109" d="100"/>
          <a:sy n="109" d="100"/>
        </p:scale>
        <p:origin x="27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11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58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92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59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45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116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6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54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91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682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06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38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90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027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224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244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254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870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922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2548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61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4908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609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7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75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05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04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16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91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3FCFE7-2AA1-409A-8D57-D7C8ABF5A3D7}" type="datetime5">
              <a:rPr lang="en-US" smtClean="0"/>
              <a:pPr/>
              <a:t>14-Jun-19</a:t>
            </a:fld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/>
            </a:lvl1pPr>
          </a:lstStyle>
          <a:p>
            <a:pPr algn="r">
              <a:buSzPct val="25000"/>
            </a:pPr>
            <a:r>
              <a:rPr lang="en" sz="2000" b="1" i="1" dirty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29000" y="971550"/>
            <a:ext cx="23622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57150"/>
            <a:ext cx="4191000" cy="762000"/>
          </a:xfrm>
        </p:spPr>
        <p:txBody>
          <a:bodyPr/>
          <a:lstStyle>
            <a:lvl1pPr marL="203200" indent="0">
              <a:buNone/>
              <a:defRPr baseline="0"/>
            </a:lvl1pPr>
          </a:lstStyle>
          <a:p>
            <a:pPr lvl="0"/>
            <a:r>
              <a:rPr lang="en-US" dirty="0"/>
              <a:t>Application Name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57150"/>
            <a:ext cx="3276600" cy="762000"/>
          </a:xfrm>
        </p:spPr>
        <p:txBody>
          <a:bodyPr/>
          <a:lstStyle>
            <a:lvl1pPr marL="203200" indent="0">
              <a:buNone/>
              <a:defRPr baseline="0"/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228600" y="1047750"/>
            <a:ext cx="3048000" cy="304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5943600" y="1123950"/>
            <a:ext cx="3048000" cy="304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Font typeface="Noto Sans Symbols"/>
              <a:buNone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3FCFE7-2AA1-409A-8D57-D7C8ABF5A3D7}" type="datetime5">
              <a:rPr lang="en-US" smtClean="0"/>
              <a:pPr/>
              <a:t>14-Jun-19</a:t>
            </a:fld>
            <a:endParaRPr dirty="0"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/>
            </a:lvl1pPr>
          </a:lstStyle>
          <a:p>
            <a:pPr algn="r">
              <a:buSzPct val="25000"/>
            </a:pPr>
            <a:r>
              <a:rPr lang="en" sz="2000" b="1" i="1" dirty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201465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58"/>
          <p:cNvGrpSpPr/>
          <p:nvPr/>
        </p:nvGrpSpPr>
        <p:grpSpPr>
          <a:xfrm>
            <a:off x="0" y="171449"/>
            <a:ext cx="1981200" cy="4979193"/>
            <a:chOff x="2487613" y="285750"/>
            <a:chExt cx="2428874" cy="5654676"/>
          </a:xfrm>
        </p:grpSpPr>
        <p:sp>
          <p:nvSpPr>
            <p:cNvPr id="159" name="Shape 159"/>
            <p:cNvSpPr/>
            <p:nvPr/>
          </p:nvSpPr>
          <p:spPr>
            <a:xfrm>
              <a:off x="2487613" y="2284222"/>
              <a:ext cx="85632" cy="5340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596600" y="2779108"/>
              <a:ext cx="550779" cy="197819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174626" y="4730255"/>
              <a:ext cx="519639" cy="12101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3305023" y="5630785"/>
              <a:ext cx="145966" cy="3096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573246" y="2818321"/>
              <a:ext cx="700636" cy="28340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2553783" y="2599273"/>
              <a:ext cx="68118" cy="4205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143488" y="4757298"/>
              <a:ext cx="161534" cy="873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147380" y="1282282"/>
              <a:ext cx="1769107" cy="34479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3273883" y="5652419"/>
              <a:ext cx="138181" cy="2880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143488" y="4655887"/>
              <a:ext cx="31138" cy="18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3211605" y="5410385"/>
              <a:ext cx="202405" cy="53004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</a:path>
              </a:pathLst>
            </a:custGeom>
            <a:solidFill>
              <a:srgbClr val="2E5369">
                <a:alpha val="2000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20638" y="0"/>
            <a:ext cx="1952625" cy="5139928"/>
            <a:chOff x="6627813" y="196102"/>
            <a:chExt cx="1952625" cy="5677649"/>
          </a:xfrm>
        </p:grpSpPr>
        <p:sp>
          <p:nvSpPr>
            <p:cNvPr id="172" name="Shape 172"/>
            <p:cNvSpPr/>
            <p:nvPr/>
          </p:nvSpPr>
          <p:spPr>
            <a:xfrm>
              <a:off x="6627813" y="196102"/>
              <a:ext cx="409575" cy="36470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7061200" y="3772087"/>
              <a:ext cx="350837" cy="1309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7439025" y="5053076"/>
              <a:ext cx="357188" cy="82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037388" y="3811542"/>
              <a:ext cx="457200" cy="18530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992938" y="1264030"/>
              <a:ext cx="144462" cy="25080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7526338" y="5640962"/>
              <a:ext cx="111125" cy="2327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7021513" y="3598482"/>
              <a:ext cx="68262" cy="4248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494588" y="5664635"/>
              <a:ext cx="100011" cy="2091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412038" y="4978110"/>
              <a:ext cx="31750" cy="1893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</a:path>
              </a:pathLst>
            </a:custGeom>
            <a:solidFill>
              <a:srgbClr val="2E536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Shape 184"/>
          <p:cNvSpPr/>
          <p:nvPr/>
        </p:nvSpPr>
        <p:spPr>
          <a:xfrm>
            <a:off x="0" y="0"/>
            <a:ext cx="182563" cy="5143500"/>
          </a:xfrm>
          <a:prstGeom prst="rect">
            <a:avLst/>
          </a:prstGeom>
          <a:solidFill>
            <a:srgbClr val="2E536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886200" y="4600575"/>
            <a:ext cx="2286000" cy="2738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9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Acharya Institute of Technology</a:t>
            </a:r>
          </a:p>
        </p:txBody>
      </p:sp>
      <p:sp>
        <p:nvSpPr>
          <p:cNvPr id="186" name="Shape 186"/>
          <p:cNvSpPr/>
          <p:nvPr/>
        </p:nvSpPr>
        <p:spPr>
          <a:xfrm>
            <a:off x="2590800" y="4600575"/>
            <a:ext cx="1219199" cy="273843"/>
          </a:xfrm>
          <a:prstGeom prst="rect">
            <a:avLst/>
          </a:prstGeom>
          <a:solidFill>
            <a:srgbClr val="223A8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ISE</a:t>
            </a:r>
          </a:p>
        </p:txBody>
      </p:sp>
      <p:sp>
        <p:nvSpPr>
          <p:cNvPr id="187" name="Shape 187"/>
          <p:cNvSpPr/>
          <p:nvPr userDrawn="1"/>
        </p:nvSpPr>
        <p:spPr>
          <a:xfrm rot="10800000" flipH="1">
            <a:off x="26566" y="4760284"/>
            <a:ext cx="1383763" cy="38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</a:path>
            </a:pathLst>
          </a:custGeom>
          <a:solidFill>
            <a:srgbClr val="35353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944688" y="467915"/>
            <a:ext cx="6589711" cy="960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943100" y="1600200"/>
            <a:ext cx="65912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100000"/>
              <a:buFont typeface="Noto Sans Symbols"/>
              <a:buChar char="•"/>
              <a:defRPr sz="1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7772400" y="4601765"/>
            <a:ext cx="766763" cy="277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1943100" y="4601765"/>
            <a:ext cx="5716588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1" i="1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026" name="Picture 2" descr="C:\Users\CHAYAPATHI-CPN\Desktop\download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700" y="34115"/>
            <a:ext cx="914401" cy="117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95" r:id="rId2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thank-you-pn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fslusos.blogspot.com/2015/03/enquanto-docente-qzp-sou-obrigad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ctrTitle" idx="4294967295"/>
          </p:nvPr>
        </p:nvSpPr>
        <p:spPr>
          <a:xfrm>
            <a:off x="607125" y="742866"/>
            <a:ext cx="7571150" cy="11185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3600" b="0" i="0" u="none" strike="noStrike" cap="none" dirty="0">
                <a:solidFill>
                  <a:srgbClr val="1581A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TITLE :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MANAGEMENT USING BLOCKCHAIN</a:t>
            </a:r>
            <a:r>
              <a:rPr lang="en" sz="3600" b="0" i="0" u="none" strike="noStrike" cap="none" dirty="0">
                <a:solidFill>
                  <a:srgbClr val="1581A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152400" y="1962150"/>
            <a:ext cx="8777318" cy="16811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r>
              <a:rPr lang="en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Under the guidance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"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r>
              <a:rPr lang="en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1800" b="1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IN" sz="1800" b="1" dirty="0"/>
              <a:t>Chayapathi A R</a:t>
            </a:r>
            <a:endParaRPr lang="en" sz="1800" b="1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r>
              <a:rPr lang="en" sz="1800" b="1" dirty="0"/>
              <a:t>	Department of ISE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r>
              <a:rPr lang="en" sz="1800" b="1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      Acharya Institute Of Technology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endParaRPr lang="en" sz="2400" b="1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											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r>
              <a:rPr lang="en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Pct val="25000"/>
              <a:buFont typeface="Noto Sans Symbols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4392700" y="2190750"/>
            <a:ext cx="4161900" cy="229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No:- 14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Team  Members: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Niharika V Jain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	             (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1AY15IS056)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Nikhila P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             (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1AY15IS058)</a:t>
            </a:r>
          </a:p>
          <a:p>
            <a:pPr>
              <a:buSzPct val="25000"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P Galagali               (1AY15IS062)</a:t>
            </a:r>
          </a:p>
          <a:p>
            <a:pPr>
              <a:buSzPct val="25000"/>
            </a:pP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Padmanaabha         (1AY15IS063)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40404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40404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40404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20" y="1"/>
            <a:ext cx="8248656" cy="500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ct val="25000"/>
              <a:defRPr sz="360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indent="0">
              <a:defRPr sz="3600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PHASE-2 Project Presentation -2019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82F5A9B-4F3A-420C-9E14-9F2FC70A0D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11175" y="4812507"/>
            <a:ext cx="585788" cy="273843"/>
          </a:xfrm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</a:t>
            </a:fld>
            <a:endParaRPr lang="en" sz="2000" b="1" i="1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51520" y="-15773"/>
            <a:ext cx="7772400" cy="57129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(System Diagram)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4F870-6062-4AB6-A326-4F5E14B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55526"/>
            <a:ext cx="784887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1897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 Identified.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11560" y="1059582"/>
            <a:ext cx="8208912" cy="3169518"/>
          </a:xfrm>
        </p:spPr>
        <p:txBody>
          <a:bodyPr numCol="1"/>
          <a:lstStyle/>
          <a:p>
            <a:pPr algn="just" fontAlgn="base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or Residents (Raspberry pi 3)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 Raspberry pi 3 helps in sending emergency messages between residents and the government portal. </a:t>
            </a:r>
          </a:p>
          <a:p>
            <a:pPr algn="just" fontAlgn="base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Government portal sends the messages to respective departments for respective services.</a:t>
            </a:r>
          </a:p>
          <a:p>
            <a:pPr algn="just" fontAlgn="base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files to IPFS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Option to upload the file to the IPFS cloud to maintain ledger system in a decentralized storage.</a:t>
            </a:r>
          </a:p>
          <a:p>
            <a:pPr algn="just" fontAlgn="base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Crowd-sourcing for funds( Smart Contracts)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Smart Contracts are used for fund transfer between various entities.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11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25721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 Identified.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11560" y="1059582"/>
            <a:ext cx="7632848" cy="3169518"/>
          </a:xfrm>
        </p:spPr>
        <p:txBody>
          <a:bodyPr numCol="1"/>
          <a:lstStyle/>
          <a:p>
            <a:pPr algn="just" fontAlgn="base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live co-ordinates of disaster hit locations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View Map function helps in identifying appropriate disaster hit location using latitude and longitude values.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Funds from banks to the government -&gt;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Funds can be securely transferred from different banks to various government portals.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 provided by Ethereum -&gt;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the ledger.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-&gt;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of weather in different cities and information regarding environmental activities.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12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520648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-1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13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742490" y="376832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 to nearby portals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3D1B7-8569-4DC8-9538-AC9E6540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48" y="1084198"/>
            <a:ext cx="5508104" cy="2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81123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-2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14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719572" y="394384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weather prediction analysis against real-time report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6867D-7F73-4BEC-B0E5-CC2AEEAC9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5" y="1009638"/>
            <a:ext cx="559279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52302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-3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15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679104" y="41203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to government portal from residents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AED6D-A621-49B9-8340-D3E61DB2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63238"/>
            <a:ext cx="5922895" cy="31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82701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-4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16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719572" y="394384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services communication channel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0DE1-5ABA-4906-8B95-13628D1C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52281"/>
            <a:ext cx="5652120" cy="29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27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-5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17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742490" y="376832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Crowd-funding portal with successful transaction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97653-FA89-43D4-872F-3E50F384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027404"/>
            <a:ext cx="5111717" cy="27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087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-6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18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679104" y="408391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of files to IPFS cloud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1D1F1-5D3B-4050-99E6-C7099618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89" y="1135519"/>
            <a:ext cx="5381421" cy="287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65622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-7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19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679104" y="408391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IPFS with ping statistics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F3C6E-F05B-46FF-A918-F1FB4797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07" y="1030258"/>
            <a:ext cx="5741386" cy="30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0805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51520" y="176213"/>
            <a:ext cx="7772400" cy="68818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" sz="2000" b="1" i="1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" sz="2000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31590"/>
            <a:ext cx="43204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 (Hardware and Software)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(Modules &amp; Functions)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(Results)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-8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20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679104" y="408391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Twilio API network consistency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E66F6-9F8D-4FEE-9A34-3513E359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16436"/>
            <a:ext cx="5955838" cy="29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704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-9 (Results)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21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D9AEE-90CC-4CB6-8FAE-B2860C1B56D6}"/>
              </a:ext>
            </a:extLst>
          </p:cNvPr>
          <p:cNvSpPr txBox="1"/>
          <p:nvPr/>
        </p:nvSpPr>
        <p:spPr>
          <a:xfrm>
            <a:off x="395536" y="4166789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received by the victim hit by disaster through Twilio API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5.googleusercontent.com/brpukxGOr0lQV_nLOaKo5D6n6uJGi5nvmRkm51Q7WXuW8hhfZAfmTW0q09uXaGCk2hByXjMn61MO1qApW5XujsnRbl_WpDtq9wfQCqyY1hNYffNX8SH4Yf2Bu_svQJ-rWMzJNgeOLFc8_XWU0g">
            <a:extLst>
              <a:ext uri="{FF2B5EF4-FFF2-40B4-BE49-F238E27FC236}">
                <a16:creationId xmlns:a16="http://schemas.microsoft.com/office/drawing/2014/main" id="{64DFCD38-6FED-44FC-974E-41ABFD42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90298"/>
            <a:ext cx="1977856" cy="31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FenltzZIA-4NsBDShVAqpM4ZgKUg4_1TBeKFBJU7DtVqCUwiC6chWOUuZfB67HnCuwr0ukgsADiPJIdVoNCFk9nHpJDsKeDp1HNdgRkVfWGNyTcBViey85yc5P2RuNa7vIIOC7b36CFpGbV5BQ">
            <a:extLst>
              <a:ext uri="{FF2B5EF4-FFF2-40B4-BE49-F238E27FC236}">
                <a16:creationId xmlns:a16="http://schemas.microsoft.com/office/drawing/2014/main" id="{A3FC43B2-9974-481F-827B-8E039CE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90299"/>
            <a:ext cx="1977856" cy="31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8204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Unit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22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DF6B82-7AB3-4B64-BE30-F9989EB1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43885"/>
              </p:ext>
            </p:extLst>
          </p:nvPr>
        </p:nvGraphicFramePr>
        <p:xfrm>
          <a:off x="611560" y="1059582"/>
          <a:ext cx="7560841" cy="3317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241">
                  <a:extLst>
                    <a:ext uri="{9D8B030D-6E8A-4147-A177-3AD203B41FA5}">
                      <a16:colId xmlns:a16="http://schemas.microsoft.com/office/drawing/2014/main" val="2345421329"/>
                    </a:ext>
                  </a:extLst>
                </a:gridCol>
                <a:gridCol w="1795796">
                  <a:extLst>
                    <a:ext uri="{9D8B030D-6E8A-4147-A177-3AD203B41FA5}">
                      <a16:colId xmlns:a16="http://schemas.microsoft.com/office/drawing/2014/main" val="2139907230"/>
                    </a:ext>
                  </a:extLst>
                </a:gridCol>
                <a:gridCol w="1294823">
                  <a:extLst>
                    <a:ext uri="{9D8B030D-6E8A-4147-A177-3AD203B41FA5}">
                      <a16:colId xmlns:a16="http://schemas.microsoft.com/office/drawing/2014/main" val="3740534110"/>
                    </a:ext>
                  </a:extLst>
                </a:gridCol>
                <a:gridCol w="917166">
                  <a:extLst>
                    <a:ext uri="{9D8B030D-6E8A-4147-A177-3AD203B41FA5}">
                      <a16:colId xmlns:a16="http://schemas.microsoft.com/office/drawing/2014/main" val="3076783417"/>
                    </a:ext>
                  </a:extLst>
                </a:gridCol>
                <a:gridCol w="1179214">
                  <a:extLst>
                    <a:ext uri="{9D8B030D-6E8A-4147-A177-3AD203B41FA5}">
                      <a16:colId xmlns:a16="http://schemas.microsoft.com/office/drawing/2014/main" val="2738959177"/>
                    </a:ext>
                  </a:extLst>
                </a:gridCol>
                <a:gridCol w="755313">
                  <a:extLst>
                    <a:ext uri="{9D8B030D-6E8A-4147-A177-3AD203B41FA5}">
                      <a16:colId xmlns:a16="http://schemas.microsoft.com/office/drawing/2014/main" val="4288210892"/>
                    </a:ext>
                  </a:extLst>
                </a:gridCol>
                <a:gridCol w="940288">
                  <a:extLst>
                    <a:ext uri="{9D8B030D-6E8A-4147-A177-3AD203B41FA5}">
                      <a16:colId xmlns:a16="http://schemas.microsoft.com/office/drawing/2014/main" val="3436543009"/>
                    </a:ext>
                  </a:extLst>
                </a:gridCol>
              </a:tblGrid>
              <a:tr h="2312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data/Fields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695281467"/>
                  </a:ext>
                </a:extLst>
              </a:tr>
              <a:tr h="2392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Testing: White Box Testing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94511"/>
                  </a:ext>
                </a:extLst>
              </a:tr>
              <a:tr h="6409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Latitude and Longitude values manually to get position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nter the values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27.09876, -77.9865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is clearly marked on the map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635468914"/>
                  </a:ext>
                </a:extLst>
              </a:tr>
              <a:tr h="837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Entering negative values to transfer funds (Ether)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the negative value 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-0.09845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is not initiated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4165499032"/>
                  </a:ext>
                </a:extLst>
              </a:tr>
              <a:tr h="837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file specified for maintaining ledger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the file name and copy to clip board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Example.txt with content “Hi”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of the default file is copied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4003196097"/>
                  </a:ext>
                </a:extLst>
              </a:tr>
              <a:tr h="454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files uploaded to the IPFS cloud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the file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Example.txt, Ether_trans.txt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uploading with unique URL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213001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0151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Unit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23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97B3A3-2815-4F4B-9B45-34D94292C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23510"/>
              </p:ext>
            </p:extLst>
          </p:nvPr>
        </p:nvGraphicFramePr>
        <p:xfrm>
          <a:off x="760040" y="1059582"/>
          <a:ext cx="7419940" cy="3249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601">
                  <a:extLst>
                    <a:ext uri="{9D8B030D-6E8A-4147-A177-3AD203B41FA5}">
                      <a16:colId xmlns:a16="http://schemas.microsoft.com/office/drawing/2014/main" val="1569949755"/>
                    </a:ext>
                  </a:extLst>
                </a:gridCol>
                <a:gridCol w="1762331">
                  <a:extLst>
                    <a:ext uri="{9D8B030D-6E8A-4147-A177-3AD203B41FA5}">
                      <a16:colId xmlns:a16="http://schemas.microsoft.com/office/drawing/2014/main" val="4287829960"/>
                    </a:ext>
                  </a:extLst>
                </a:gridCol>
                <a:gridCol w="1270693">
                  <a:extLst>
                    <a:ext uri="{9D8B030D-6E8A-4147-A177-3AD203B41FA5}">
                      <a16:colId xmlns:a16="http://schemas.microsoft.com/office/drawing/2014/main" val="2884638217"/>
                    </a:ext>
                  </a:extLst>
                </a:gridCol>
                <a:gridCol w="900074">
                  <a:extLst>
                    <a:ext uri="{9D8B030D-6E8A-4147-A177-3AD203B41FA5}">
                      <a16:colId xmlns:a16="http://schemas.microsoft.com/office/drawing/2014/main" val="52825651"/>
                    </a:ext>
                  </a:extLst>
                </a:gridCol>
                <a:gridCol w="1157238">
                  <a:extLst>
                    <a:ext uri="{9D8B030D-6E8A-4147-A177-3AD203B41FA5}">
                      <a16:colId xmlns:a16="http://schemas.microsoft.com/office/drawing/2014/main" val="1243407571"/>
                    </a:ext>
                  </a:extLst>
                </a:gridCol>
                <a:gridCol w="741237">
                  <a:extLst>
                    <a:ext uri="{9D8B030D-6E8A-4147-A177-3AD203B41FA5}">
                      <a16:colId xmlns:a16="http://schemas.microsoft.com/office/drawing/2014/main" val="3911312963"/>
                    </a:ext>
                  </a:extLst>
                </a:gridCol>
                <a:gridCol w="922766">
                  <a:extLst>
                    <a:ext uri="{9D8B030D-6E8A-4147-A177-3AD203B41FA5}">
                      <a16:colId xmlns:a16="http://schemas.microsoft.com/office/drawing/2014/main" val="30682217"/>
                    </a:ext>
                  </a:extLst>
                </a:gridCol>
              </a:tblGrid>
              <a:tr h="10677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UT05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the invalid value for ethers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the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Insufficient funds”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4243046757"/>
                  </a:ext>
                </a:extLst>
              </a:tr>
              <a:tr h="8008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Choosing department to fund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not  specified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selected as “Select any option”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of funds failed.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Irregular termination of transaction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2245695087"/>
                  </a:ext>
                </a:extLst>
              </a:tr>
              <a:tr h="8008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UT07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Choosing department to fund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not  specified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selected as “Select any option”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of funds failed.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 message was displayed and transaction failed.</a:t>
                      </a: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3786234834"/>
                  </a:ext>
                </a:extLst>
              </a:tr>
              <a:tr h="5796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UT08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MetaMask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MetaMask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“Confirm” and “Send funds”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Initialization of the application for further fund transfer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31" marR="4031" marT="4031" marB="0" anchor="ctr"/>
                </a:tc>
                <a:extLst>
                  <a:ext uri="{0D108BD9-81ED-4DB2-BD59-A6C34878D82A}">
                    <a16:rowId xmlns:a16="http://schemas.microsoft.com/office/drawing/2014/main" val="347986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476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24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1C2C9B-D65C-49F8-AE11-499D68748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66700"/>
              </p:ext>
            </p:extLst>
          </p:nvPr>
        </p:nvGraphicFramePr>
        <p:xfrm>
          <a:off x="760040" y="987575"/>
          <a:ext cx="7340353" cy="3528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460">
                  <a:extLst>
                    <a:ext uri="{9D8B030D-6E8A-4147-A177-3AD203B41FA5}">
                      <a16:colId xmlns:a16="http://schemas.microsoft.com/office/drawing/2014/main" val="3388359855"/>
                    </a:ext>
                  </a:extLst>
                </a:gridCol>
                <a:gridCol w="1570855">
                  <a:extLst>
                    <a:ext uri="{9D8B030D-6E8A-4147-A177-3AD203B41FA5}">
                      <a16:colId xmlns:a16="http://schemas.microsoft.com/office/drawing/2014/main" val="661664539"/>
                    </a:ext>
                  </a:extLst>
                </a:gridCol>
                <a:gridCol w="959967">
                  <a:extLst>
                    <a:ext uri="{9D8B030D-6E8A-4147-A177-3AD203B41FA5}">
                      <a16:colId xmlns:a16="http://schemas.microsoft.com/office/drawing/2014/main" val="2898775624"/>
                    </a:ext>
                  </a:extLst>
                </a:gridCol>
                <a:gridCol w="998754">
                  <a:extLst>
                    <a:ext uri="{9D8B030D-6E8A-4147-A177-3AD203B41FA5}">
                      <a16:colId xmlns:a16="http://schemas.microsoft.com/office/drawing/2014/main" val="2307623531"/>
                    </a:ext>
                  </a:extLst>
                </a:gridCol>
                <a:gridCol w="1202383">
                  <a:extLst>
                    <a:ext uri="{9D8B030D-6E8A-4147-A177-3AD203B41FA5}">
                      <a16:colId xmlns:a16="http://schemas.microsoft.com/office/drawing/2014/main" val="180411447"/>
                    </a:ext>
                  </a:extLst>
                </a:gridCol>
                <a:gridCol w="1173293">
                  <a:extLst>
                    <a:ext uri="{9D8B030D-6E8A-4147-A177-3AD203B41FA5}">
                      <a16:colId xmlns:a16="http://schemas.microsoft.com/office/drawing/2014/main" val="3846277884"/>
                    </a:ext>
                  </a:extLst>
                </a:gridCol>
                <a:gridCol w="746641">
                  <a:extLst>
                    <a:ext uri="{9D8B030D-6E8A-4147-A177-3AD203B41FA5}">
                      <a16:colId xmlns:a16="http://schemas.microsoft.com/office/drawing/2014/main" val="4275380885"/>
                    </a:ext>
                  </a:extLst>
                </a:gridCol>
              </a:tblGrid>
              <a:tr h="392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data/Fields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1840659352"/>
                  </a:ext>
                </a:extLst>
              </a:tr>
              <a:tr h="19602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Testing : Grey box testing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78398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link of the file uploaded  to the clipboard to view the content of the 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 the URL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of the uploaded file is displayed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of the uploaded file is displayed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465614752"/>
                  </a:ext>
                </a:extLst>
              </a:tr>
              <a:tr h="7840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of Ethers from Bank Portal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"Send Request" button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- Ethers specified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 Mask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Applicaton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recieves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Ethers and transfers to the requested channel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 Mask Applicaton recieves the Ethers and transfers to the requested channel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3316104157"/>
                  </a:ext>
                </a:extLst>
              </a:tr>
              <a:tr h="7840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funds to a paticular department in Funding Department Portal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"Transfer Funds" button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- Ethers specified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 Mask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Applicaton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recieves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Ethers and transfers to the requested channel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 Mask Applicaton recieves the Ethers and transfers to the requested channel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707105260"/>
                  </a:ext>
                </a:extLst>
              </a:tr>
              <a:tr h="7840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fetches Location, Time , Weather parameters and transfers the data to Twilio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Choose an option to communicate on the Pi Monitor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Input-Option selected by the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sent to phone from Twilio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sent to phone from Twilio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357454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78452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25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6CB75-A59A-4654-812A-9742CBF9A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9714"/>
              </p:ext>
            </p:extLst>
          </p:nvPr>
        </p:nvGraphicFramePr>
        <p:xfrm>
          <a:off x="611560" y="938107"/>
          <a:ext cx="7488832" cy="3577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386">
                  <a:extLst>
                    <a:ext uri="{9D8B030D-6E8A-4147-A177-3AD203B41FA5}">
                      <a16:colId xmlns:a16="http://schemas.microsoft.com/office/drawing/2014/main" val="2494142042"/>
                    </a:ext>
                  </a:extLst>
                </a:gridCol>
                <a:gridCol w="1602630">
                  <a:extLst>
                    <a:ext uri="{9D8B030D-6E8A-4147-A177-3AD203B41FA5}">
                      <a16:colId xmlns:a16="http://schemas.microsoft.com/office/drawing/2014/main" val="643543824"/>
                    </a:ext>
                  </a:extLst>
                </a:gridCol>
                <a:gridCol w="979385">
                  <a:extLst>
                    <a:ext uri="{9D8B030D-6E8A-4147-A177-3AD203B41FA5}">
                      <a16:colId xmlns:a16="http://schemas.microsoft.com/office/drawing/2014/main" val="888262937"/>
                    </a:ext>
                  </a:extLst>
                </a:gridCol>
                <a:gridCol w="1018956">
                  <a:extLst>
                    <a:ext uri="{9D8B030D-6E8A-4147-A177-3AD203B41FA5}">
                      <a16:colId xmlns:a16="http://schemas.microsoft.com/office/drawing/2014/main" val="688617706"/>
                    </a:ext>
                  </a:extLst>
                </a:gridCol>
                <a:gridCol w="1226705">
                  <a:extLst>
                    <a:ext uri="{9D8B030D-6E8A-4147-A177-3AD203B41FA5}">
                      <a16:colId xmlns:a16="http://schemas.microsoft.com/office/drawing/2014/main" val="1117627234"/>
                    </a:ext>
                  </a:extLst>
                </a:gridCol>
                <a:gridCol w="1197026">
                  <a:extLst>
                    <a:ext uri="{9D8B030D-6E8A-4147-A177-3AD203B41FA5}">
                      <a16:colId xmlns:a16="http://schemas.microsoft.com/office/drawing/2014/main" val="246316886"/>
                    </a:ext>
                  </a:extLst>
                </a:gridCol>
                <a:gridCol w="761744">
                  <a:extLst>
                    <a:ext uri="{9D8B030D-6E8A-4147-A177-3AD203B41FA5}">
                      <a16:colId xmlns:a16="http://schemas.microsoft.com/office/drawing/2014/main" val="4033772747"/>
                    </a:ext>
                  </a:extLst>
                </a:gridCol>
              </a:tblGrid>
              <a:tr h="5111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IT05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Embark initialization to navigate to the index page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Embark on Command Prompt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Command - "Embark Run"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navigation to index page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navigation to index page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2523064618"/>
                  </a:ext>
                </a:extLst>
              </a:tr>
              <a:tr h="7666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IT06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channel sends a message to all the channels connected to it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IN" sz="105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on"Send</a:t>
                      </a:r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button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Input-Message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message transmission to channels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the first department received the message.</a:t>
                      </a: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3432125784"/>
                  </a:ext>
                </a:extLst>
              </a:tr>
              <a:tr h="7666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IT07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channel sends a message to all the channels connected to it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</a:t>
                      </a:r>
                      <a:r>
                        <a:rPr lang="en-IN" sz="105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on"Send</a:t>
                      </a:r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button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Input-Message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message transmission to channels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 message transmission to channels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978066712"/>
                  </a:ext>
                </a:extLst>
              </a:tr>
              <a:tr h="7666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IT08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balance updation after transfer of funds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"Update available balance"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RPC Request to metamask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Government's bank account is updated with the balance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Government's bank account is updated with the balance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2321981156"/>
                  </a:ext>
                </a:extLst>
              </a:tr>
              <a:tr h="7666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IT09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of Ethers with insufficient funds in Government's Bank account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"Send Funds" button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Input- Account credentials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MetaMask Application notifies about insufficient funds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MetaMask Application notifies about insufficient funds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24" marR="5224" marT="5224" marB="0" anchor="ctr"/>
                </a:tc>
                <a:extLst>
                  <a:ext uri="{0D108BD9-81ED-4DB2-BD59-A6C34878D82A}">
                    <a16:rowId xmlns:a16="http://schemas.microsoft.com/office/drawing/2014/main" val="259539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99866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System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26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10B3AA-791B-4D85-B287-F710E00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3391"/>
              </p:ext>
            </p:extLst>
          </p:nvPr>
        </p:nvGraphicFramePr>
        <p:xfrm>
          <a:off x="760040" y="987574"/>
          <a:ext cx="7268344" cy="3384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503">
                  <a:extLst>
                    <a:ext uri="{9D8B030D-6E8A-4147-A177-3AD203B41FA5}">
                      <a16:colId xmlns:a16="http://schemas.microsoft.com/office/drawing/2014/main" val="2963249090"/>
                    </a:ext>
                  </a:extLst>
                </a:gridCol>
                <a:gridCol w="1561713">
                  <a:extLst>
                    <a:ext uri="{9D8B030D-6E8A-4147-A177-3AD203B41FA5}">
                      <a16:colId xmlns:a16="http://schemas.microsoft.com/office/drawing/2014/main" val="2280606226"/>
                    </a:ext>
                  </a:extLst>
                </a:gridCol>
                <a:gridCol w="1797442">
                  <a:extLst>
                    <a:ext uri="{9D8B030D-6E8A-4147-A177-3AD203B41FA5}">
                      <a16:colId xmlns:a16="http://schemas.microsoft.com/office/drawing/2014/main" val="3448454477"/>
                    </a:ext>
                  </a:extLst>
                </a:gridCol>
                <a:gridCol w="1021497">
                  <a:extLst>
                    <a:ext uri="{9D8B030D-6E8A-4147-A177-3AD203B41FA5}">
                      <a16:colId xmlns:a16="http://schemas.microsoft.com/office/drawing/2014/main" val="577804772"/>
                    </a:ext>
                  </a:extLst>
                </a:gridCol>
                <a:gridCol w="815232">
                  <a:extLst>
                    <a:ext uri="{9D8B030D-6E8A-4147-A177-3AD203B41FA5}">
                      <a16:colId xmlns:a16="http://schemas.microsoft.com/office/drawing/2014/main" val="1550608315"/>
                    </a:ext>
                  </a:extLst>
                </a:gridCol>
                <a:gridCol w="717012">
                  <a:extLst>
                    <a:ext uri="{9D8B030D-6E8A-4147-A177-3AD203B41FA5}">
                      <a16:colId xmlns:a16="http://schemas.microsoft.com/office/drawing/2014/main" val="743622431"/>
                    </a:ext>
                  </a:extLst>
                </a:gridCol>
                <a:gridCol w="775945">
                  <a:extLst>
                    <a:ext uri="{9D8B030D-6E8A-4147-A177-3AD203B41FA5}">
                      <a16:colId xmlns:a16="http://schemas.microsoft.com/office/drawing/2014/main" val="990568840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Scenario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Steps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data/Fields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Results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3139263371"/>
                  </a:ext>
                </a:extLst>
              </a:tr>
              <a:tr h="21152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Testing : Black Box Testing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51030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Testing: Raspberry Pi Interaction with APIs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Collection of Weather Data              2. Collection of Location information   3. Transfer data to Twilio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Weather               2. Location              3. Message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sent to the government portal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840959299"/>
                  </a:ext>
                </a:extLst>
              </a:tr>
              <a:tr h="8460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MetaMask Application: Testing the maintainance of Distributed Ledger for transactions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Open MetaMask with valid credentials                                                     2. Access Etherscan                                                        3.Provide account details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User Authentication                     2. Account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 of downloading ledger in .csv format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3967794768"/>
                  </a:ext>
                </a:extLst>
              </a:tr>
              <a:tr h="10576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Whisper Protocol: Testing Secured transmission of data though encrypted channel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Access communication channel                      2. Compose a message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Messages diplayed on the corresponding symmetric channel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369755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1043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220291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System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27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2ABA9-0084-49A0-8939-B67F424E9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02017"/>
              </p:ext>
            </p:extLst>
          </p:nvPr>
        </p:nvGraphicFramePr>
        <p:xfrm>
          <a:off x="760040" y="771551"/>
          <a:ext cx="7340352" cy="3699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244">
                  <a:extLst>
                    <a:ext uri="{9D8B030D-6E8A-4147-A177-3AD203B41FA5}">
                      <a16:colId xmlns:a16="http://schemas.microsoft.com/office/drawing/2014/main" val="2933090547"/>
                    </a:ext>
                  </a:extLst>
                </a:gridCol>
                <a:gridCol w="1577184">
                  <a:extLst>
                    <a:ext uri="{9D8B030D-6E8A-4147-A177-3AD203B41FA5}">
                      <a16:colId xmlns:a16="http://schemas.microsoft.com/office/drawing/2014/main" val="289824779"/>
                    </a:ext>
                  </a:extLst>
                </a:gridCol>
                <a:gridCol w="1815249">
                  <a:extLst>
                    <a:ext uri="{9D8B030D-6E8A-4147-A177-3AD203B41FA5}">
                      <a16:colId xmlns:a16="http://schemas.microsoft.com/office/drawing/2014/main" val="855487165"/>
                    </a:ext>
                  </a:extLst>
                </a:gridCol>
                <a:gridCol w="1031617">
                  <a:extLst>
                    <a:ext uri="{9D8B030D-6E8A-4147-A177-3AD203B41FA5}">
                      <a16:colId xmlns:a16="http://schemas.microsoft.com/office/drawing/2014/main" val="2708857735"/>
                    </a:ext>
                  </a:extLst>
                </a:gridCol>
                <a:gridCol w="823309">
                  <a:extLst>
                    <a:ext uri="{9D8B030D-6E8A-4147-A177-3AD203B41FA5}">
                      <a16:colId xmlns:a16="http://schemas.microsoft.com/office/drawing/2014/main" val="752569692"/>
                    </a:ext>
                  </a:extLst>
                </a:gridCol>
                <a:gridCol w="724116">
                  <a:extLst>
                    <a:ext uri="{9D8B030D-6E8A-4147-A177-3AD203B41FA5}">
                      <a16:colId xmlns:a16="http://schemas.microsoft.com/office/drawing/2014/main" val="423446134"/>
                    </a:ext>
                  </a:extLst>
                </a:gridCol>
                <a:gridCol w="783633">
                  <a:extLst>
                    <a:ext uri="{9D8B030D-6E8A-4147-A177-3AD203B41FA5}">
                      <a16:colId xmlns:a16="http://schemas.microsoft.com/office/drawing/2014/main" val="4148658433"/>
                    </a:ext>
                  </a:extLst>
                </a:gridCol>
              </a:tblGrid>
              <a:tr h="15023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Twilio System: Testing bidirectional comunication from Raspberry Pi to Portal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Option selected by users from Raspberry Pi                                          2. Access Government Portal identification                                               3. Transfer Message to identified government module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 with relevant parameters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Portal recieves the following data:                                      1. Weather                                                         2.Location                                                           3. Time                                              4. Option selected by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2563344003"/>
                  </a:ext>
                </a:extLst>
              </a:tr>
              <a:tr h="6677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files through IPFS gateway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Copy the URL provided by the IPFS cloud                                         2. Place the URL in browser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IPFS File Location Hash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uploaded files are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downloded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zipped format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could not be downloaded</a:t>
                      </a: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2265937017"/>
                  </a:ext>
                </a:extLst>
              </a:tr>
              <a:tr h="6677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files through IPFS gateway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Copy the URL provided by the IPFS cloud                                         2. Place the URL in browser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IPFS File Location Hash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uploaded files are </a:t>
                      </a:r>
                      <a:r>
                        <a:rPr lang="en-US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downloded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zipped format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465262107"/>
                  </a:ext>
                </a:extLst>
              </a:tr>
              <a:tr h="83463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ST06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Embark json configuration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Adding dependencies  to the file project in json format     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Emnark writes the relevent dependencies to blockchain node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expected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44" marR="5344" marT="5344" marB="0" anchor="ctr"/>
                </a:tc>
                <a:extLst>
                  <a:ext uri="{0D108BD9-81ED-4DB2-BD59-A6C34878D82A}">
                    <a16:rowId xmlns:a16="http://schemas.microsoft.com/office/drawing/2014/main" val="167601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7464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11560" y="1059582"/>
            <a:ext cx="7484368" cy="3169518"/>
          </a:xfrm>
        </p:spPr>
        <p:txBody>
          <a:bodyPr numCol="1"/>
          <a:lstStyle/>
          <a:p>
            <a:pPr lvl="0" indent="-368300" algn="just">
              <a:buSzPct val="12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Banking sector: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funding during the cause of the disasters can be managed with the aid from various banks.</a:t>
            </a:r>
          </a:p>
          <a:p>
            <a:pPr lvl="0" indent="-368300" algn="just">
              <a:buSzPct val="12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Health: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information in regard to people affected during disaster can be sent to nearby hospitals for subsequent treatment.</a:t>
            </a:r>
          </a:p>
          <a:p>
            <a:pPr lvl="0" indent="-368300" algn="just">
              <a:buSzPct val="12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Disaster Management: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mitigation activities needed for the relief of the affected can use this system.</a:t>
            </a:r>
          </a:p>
          <a:p>
            <a:pPr lvl="0" indent="-342900" algn="just"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28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0869491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323528" y="1059582"/>
            <a:ext cx="7772400" cy="3169518"/>
          </a:xfrm>
        </p:spPr>
        <p:txBody>
          <a:bodyPr numCol="1"/>
          <a:lstStyle/>
          <a:p>
            <a:pPr indent="-368300" algn="just">
              <a:buSzPct val="120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Blockchain allows organizations to facilitate a service and publish on the network using their existing ecosystem. </a:t>
            </a:r>
          </a:p>
          <a:p>
            <a:pPr indent="-368300" algn="just">
              <a:buSzPct val="120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All the transactions taking place are stored in the network. It provides an immutability feature by offering a secure network where a record once created can't be tampered or deleted. </a:t>
            </a:r>
          </a:p>
          <a:p>
            <a:pPr indent="-368300" algn="just">
              <a:buSzPct val="120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the Blockchain works on a shared distributed ledger system, it ensures that the data and transactions reach the respective parties as soon as they are created.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29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227432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511175" y="987574"/>
            <a:ext cx="7589217" cy="3241526"/>
          </a:xfrm>
        </p:spPr>
        <p:txBody>
          <a:bodyPr/>
          <a:lstStyle/>
          <a:p>
            <a:pPr indent="-342900"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rescue operations and disaster management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major ways of reducing the devastating outcomes of the crisis situation. </a:t>
            </a:r>
          </a:p>
          <a:p>
            <a:pPr indent="-342900"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spite of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and non-governmental organizations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swift to react when disaster strikes,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humanitarian efforts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often harmed by 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different relief parties.</a:t>
            </a:r>
          </a:p>
          <a:p>
            <a:pPr indent="-342900"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able to quickly and easily spin up an independent system of record that could be key to providing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quicker, more effective help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people affected by an emergency.</a:t>
            </a:r>
            <a:endParaRPr lang="en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03200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203200" algn="just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" sz="2000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1E837-412B-4CA1-A8F1-A759AE1B4F87}"/>
              </a:ext>
            </a:extLst>
          </p:cNvPr>
          <p:cNvSpPr txBox="1"/>
          <p:nvPr/>
        </p:nvSpPr>
        <p:spPr>
          <a:xfrm>
            <a:off x="899592" y="1447800"/>
            <a:ext cx="6696744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2146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511174" y="1059582"/>
            <a:ext cx="7584753" cy="3169518"/>
          </a:xfrm>
        </p:spPr>
        <p:txBody>
          <a:bodyPr numCol="1"/>
          <a:lstStyle/>
          <a:p>
            <a:pPr lvl="0" indent="-368300" algn="just">
              <a:buSzPct val="12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project can be further enhanced in many perspectives. </a:t>
            </a:r>
          </a:p>
          <a:p>
            <a:pPr lvl="0" indent="-368300" algn="just">
              <a:buSzPct val="12000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SzPct val="120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interoperability between Raspberry Pi and Embark can be further optimized. </a:t>
            </a:r>
          </a:p>
          <a:p>
            <a:pPr marL="285750" indent="-285750" algn="just">
              <a:buSzPct val="120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Introducing variable frequency drive to Raspberry pi.</a:t>
            </a:r>
          </a:p>
          <a:p>
            <a:pPr marL="285750" indent="-285750" algn="just">
              <a:buSzPct val="120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Currently, the deployment is in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Rinkeby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Test network, but can be deployed to Ethereum’s main network.</a:t>
            </a:r>
          </a:p>
          <a:p>
            <a:pPr lvl="0" indent="-368300" algn="just">
              <a:buSzPct val="120000"/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30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5755212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ctrTitle"/>
          </p:nvPr>
        </p:nvSpPr>
        <p:spPr>
          <a:xfrm>
            <a:off x="685799" y="176212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b="0" i="0" u="none" strike="noStrike" cap="none" dirty="0">
                <a:solidFill>
                  <a:srgbClr val="1581AA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References</a:t>
            </a:r>
            <a:br>
              <a:rPr lang="en" b="0" i="0" u="none" strike="noStrike" cap="none" dirty="0">
                <a:solidFill>
                  <a:srgbClr val="1581AA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</a:br>
            <a:endParaRPr lang="en" b="0" i="0" u="none" strike="noStrike" cap="none" dirty="0">
              <a:solidFill>
                <a:srgbClr val="1581AA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073943"/>
            <a:ext cx="7281043" cy="355520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Blockchain Applications for Disaster Management and National Security. (</a:t>
            </a:r>
            <a:r>
              <a:rPr lang="en-US" sz="1600" dirty="0"/>
              <a:t>https://search.proquest.com/openview/29d23a7400378e8b63a45cad2a6eb928/1?pq-origsite=gscholar&amp;cbl=18750&amp;diss=y</a:t>
            </a:r>
            <a:r>
              <a:rPr lang="en-US" sz="2000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Disaster Management Solution. (</a:t>
            </a:r>
            <a:r>
              <a:rPr lang="en-US" sz="1800" dirty="0"/>
              <a:t>https://developer.ibm.com/blockchain/2017/12/09/disaster-management-using-blockchain-iot</a:t>
            </a:r>
            <a:r>
              <a:rPr lang="en-US" sz="2000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 err="1"/>
              <a:t>Blockchain</a:t>
            </a:r>
            <a:r>
              <a:rPr lang="en-GB" sz="2000" dirty="0"/>
              <a:t> technologies. (</a:t>
            </a:r>
            <a:r>
              <a:rPr lang="en-GB" sz="1800" dirty="0"/>
              <a:t>https://www.coindesk.com/information/what-is-blockchain-technology/</a:t>
            </a:r>
            <a:r>
              <a:rPr lang="en-GB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b="1" dirty="0"/>
              <a:t>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31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31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7544" y="339502"/>
            <a:ext cx="7772400" cy="110251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References</a:t>
            </a:r>
            <a:br>
              <a:rPr lang="en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1175" y="1159668"/>
            <a:ext cx="7261223" cy="339328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 err="1"/>
              <a:t>Blockchain</a:t>
            </a:r>
            <a:r>
              <a:rPr lang="en-GB" sz="2000" dirty="0"/>
              <a:t> (</a:t>
            </a:r>
            <a:r>
              <a:rPr lang="en-GB" sz="1800" dirty="0"/>
              <a:t>https://en.wikipedia.org/wiki/Blockchain</a:t>
            </a:r>
            <a:r>
              <a:rPr lang="en-GB" sz="2000" dirty="0"/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000" dirty="0" err="1"/>
              <a:t>Blockchain</a:t>
            </a:r>
            <a:r>
              <a:rPr lang="en-GB" sz="2000" dirty="0"/>
              <a:t> Disaster Relief –SAP </a:t>
            </a:r>
            <a:r>
              <a:rPr lang="en-GB" sz="2000" dirty="0" err="1"/>
              <a:t>Center</a:t>
            </a:r>
            <a:r>
              <a:rPr lang="en-GB" sz="2000" dirty="0"/>
              <a:t>. (</a:t>
            </a:r>
            <a:r>
              <a:rPr lang="en-GB" sz="1800" dirty="0"/>
              <a:t>https://news.sap.com/2017/11/blockchain-disaster-relief/)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1800" dirty="0"/>
              <a:t>IPFS (</a:t>
            </a:r>
            <a:r>
              <a:rPr lang="en-IN" sz="1800" dirty="0"/>
              <a:t>https://github.com/ipfs/ipfs)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1800" dirty="0" err="1"/>
              <a:t>DApps</a:t>
            </a:r>
            <a:r>
              <a:rPr lang="en-GB" sz="1800" dirty="0"/>
              <a:t> for Blockchain (</a:t>
            </a:r>
            <a:r>
              <a:rPr lang="en-IN" sz="1800" dirty="0"/>
              <a:t>https://blockchainhub.net/decentralized-applications-dapps/)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1800" dirty="0"/>
              <a:t>Embark Framework (https://github.com/embark-framework/embark)</a:t>
            </a:r>
            <a:endParaRPr lang="en-GB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32</a:t>
            </a:fld>
            <a:endParaRPr lang="en" sz="2000" b="1" i="1" dirty="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33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33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11777-2864-4C32-B9AB-66F2DC772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9632" y="1106533"/>
            <a:ext cx="7236296" cy="29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33692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34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11175" y="590550"/>
            <a:ext cx="585788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34</a:t>
            </a:fld>
            <a:endParaRPr lang="en" sz="2000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FE8EB-BB7C-4029-AE8F-20DC7783F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67744" y="1347613"/>
            <a:ext cx="4371950" cy="3185651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1D1057E-A572-49E3-AAB6-C5F1079A9081}"/>
              </a:ext>
            </a:extLst>
          </p:cNvPr>
          <p:cNvSpPr txBox="1">
            <a:spLocks/>
          </p:cNvSpPr>
          <p:nvPr/>
        </p:nvSpPr>
        <p:spPr>
          <a:xfrm>
            <a:off x="611560" y="313134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algn="ctr"/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8824991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84648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362695" y="843558"/>
            <a:ext cx="8021265" cy="31695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Blockchain uses a shared distributed ledger which ensures transactions and data reach all concerned parties as soon as they are created. This leads to early settlements.</a:t>
            </a:r>
          </a:p>
          <a:p>
            <a:pPr marL="20320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2" descr="What is Blockchain? Ã¢ÂÂ Divjyot Singh Ã¢ÂÂ Medium">
            <a:extLst>
              <a:ext uri="{FF2B5EF4-FFF2-40B4-BE49-F238E27FC236}">
                <a16:creationId xmlns:a16="http://schemas.microsoft.com/office/drawing/2014/main" id="{9E73D024-15CF-4B88-A51D-61938913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9662"/>
            <a:ext cx="7174433" cy="272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0283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611560" y="1203598"/>
            <a:ext cx="7992888" cy="3169518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Absence of effective communication for request of resources during unexpected and uncontrolled disasters. </a:t>
            </a:r>
          </a:p>
          <a:p>
            <a:pPr marL="0" lv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Lack of disaster management services.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5F9B82-91AA-4683-B198-4F2CD010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71750"/>
            <a:ext cx="3240360" cy="19167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2E9221-08A8-4F74-A887-BF39BD49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609307"/>
            <a:ext cx="3930774" cy="18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2046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 (Hardware and Software)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323528" y="1059582"/>
            <a:ext cx="9649072" cy="3169518"/>
          </a:xfrm>
        </p:spPr>
        <p:txBody>
          <a:bodyPr numCol="2"/>
          <a:lstStyle/>
          <a:p>
            <a:pPr fontAlgn="base"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Operating system : Windows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EthereumVM: Embark framework( for blocks).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Decentralized data storage using IPFS(Interplanetary File System protocol)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DApp (The main Ethereum software)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Web3js contracts (Smart Contract building for blocks)</a:t>
            </a: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Workstation.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Application specific storage medium.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Raspberry pi 3	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Display Monitor</a:t>
            </a:r>
          </a:p>
          <a:p>
            <a:pPr marL="203200" indent="0" fontAlgn="base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 fontAlgn="base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9829936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51520" y="-15773"/>
            <a:ext cx="7772400" cy="57129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(Flow Chart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CE18-0EEE-46C7-8C9D-208703A5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5526"/>
            <a:ext cx="3528392" cy="40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039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611560" y="313134"/>
            <a:ext cx="7772400" cy="11025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(Outline)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5F5F9-A331-4EF7-8F9D-43D6F21A0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8785"/>
            <a:ext cx="8208912" cy="298031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120E76-FBB5-491F-89CD-A5A5926E8CB9}"/>
              </a:ext>
            </a:extLst>
          </p:cNvPr>
          <p:cNvSpPr/>
          <p:nvPr/>
        </p:nvSpPr>
        <p:spPr>
          <a:xfrm>
            <a:off x="1547664" y="1888916"/>
            <a:ext cx="864096" cy="16909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7905-9E5E-4EC0-A575-38362E03AD75}"/>
              </a:ext>
            </a:extLst>
          </p:cNvPr>
          <p:cNvSpPr txBox="1"/>
          <p:nvPr/>
        </p:nvSpPr>
        <p:spPr>
          <a:xfrm>
            <a:off x="1575768" y="2580500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Embark</a:t>
            </a:r>
          </a:p>
        </p:txBody>
      </p:sp>
    </p:spTree>
    <p:extLst>
      <p:ext uri="{BB962C8B-B14F-4D97-AF65-F5344CB8AC3E}">
        <p14:creationId xmlns:p14="http://schemas.microsoft.com/office/powerpoint/2010/main" val="374617042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51520" y="-15773"/>
            <a:ext cx="7772400" cy="571299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(Dapp)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2000" b="1" i="1" smtClean="0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" sz="2000" b="1" i="1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98F5D-9BD1-4B98-980F-88F40E3B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09600"/>
            <a:ext cx="6984776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672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FFFFFF"/>
      </a:accent3>
      <a:accent4>
        <a:srgbClr val="000000"/>
      </a:accent4>
      <a:accent5>
        <a:srgbClr val="AEAEAE"/>
      </a:accent5>
      <a:accent6>
        <a:srgbClr val="189BCE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1887</Words>
  <Application>Microsoft Office PowerPoint</Application>
  <PresentationFormat>On-screen Show (16:9)</PresentationFormat>
  <Paragraphs>359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Century Gothic</vt:lpstr>
      <vt:lpstr>Arial</vt:lpstr>
      <vt:lpstr>Times New Roman</vt:lpstr>
      <vt:lpstr>Calibri</vt:lpstr>
      <vt:lpstr>Noto Sans Symbols</vt:lpstr>
      <vt:lpstr>默认设计模板</vt:lpstr>
      <vt:lpstr>TITLE : DISASTER MANAGEMENT USING BLOCKCHAIN </vt:lpstr>
      <vt:lpstr>Agenda</vt:lpstr>
      <vt:lpstr>Abstract</vt:lpstr>
      <vt:lpstr>Introduction</vt:lpstr>
      <vt:lpstr>Problem Statement</vt:lpstr>
      <vt:lpstr>Requirement Specification (Hardware and Software)</vt:lpstr>
      <vt:lpstr>Design (Flow Chart)</vt:lpstr>
      <vt:lpstr>Design (Outline) </vt:lpstr>
      <vt:lpstr>Design (Dapp)</vt:lpstr>
      <vt:lpstr>Design (System Diagram)</vt:lpstr>
      <vt:lpstr>List of modules Identified.</vt:lpstr>
      <vt:lpstr>List of modules Identified.</vt:lpstr>
      <vt:lpstr>Snapshot -1 (Results)</vt:lpstr>
      <vt:lpstr>Snapshot -2 (Results)</vt:lpstr>
      <vt:lpstr>Snapshot -3 (Results)</vt:lpstr>
      <vt:lpstr>Snapshot -4 (Results)</vt:lpstr>
      <vt:lpstr>Snapshot -5 (Results)</vt:lpstr>
      <vt:lpstr>Snapshot -6 (Results)</vt:lpstr>
      <vt:lpstr>Snapshot -7 (Results)</vt:lpstr>
      <vt:lpstr>Snapshot -8 (Results)</vt:lpstr>
      <vt:lpstr>Snapshot -9 (Results)</vt:lpstr>
      <vt:lpstr>Testing: Unit testing</vt:lpstr>
      <vt:lpstr>Testing: Unit testing</vt:lpstr>
      <vt:lpstr>Testing: Integration testing</vt:lpstr>
      <vt:lpstr>Testing: Integration testing</vt:lpstr>
      <vt:lpstr>Testing: System testing</vt:lpstr>
      <vt:lpstr>Testing: System testing</vt:lpstr>
      <vt:lpstr>Applications</vt:lpstr>
      <vt:lpstr>Conclusion</vt:lpstr>
      <vt:lpstr>Future Enhancement</vt:lpstr>
      <vt:lpstr>References 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Pavan Galagali</dc:creator>
  <cp:keywords>Disaster Management using Blockchain</cp:keywords>
  <cp:lastModifiedBy>Pavan Galagali</cp:lastModifiedBy>
  <cp:revision>168</cp:revision>
  <dcterms:modified xsi:type="dcterms:W3CDTF">2019-06-14T09:17:49Z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