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Pavan_Srivathsa.ipynb#It-is-oberseved-that-open-acc-and-dti-are-positively-correlate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5536" y="3933056"/>
            <a:ext cx="5637010" cy="882119"/>
          </a:xfrm>
        </p:spPr>
        <p:txBody>
          <a:bodyPr/>
          <a:lstStyle/>
          <a:p>
            <a:r>
              <a:rPr lang="en-CA" dirty="0" smtClean="0"/>
              <a:t>Group Members: Pavan Srivathsa R</a:t>
            </a:r>
            <a:br>
              <a:rPr lang="en-CA" dirty="0" smtClean="0"/>
            </a:br>
            <a:r>
              <a:rPr lang="en-CA" dirty="0" smtClean="0"/>
              <a:t>		    Roopesh Kumar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39552" y="548680"/>
            <a:ext cx="75608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Lending Club Case Study</a:t>
            </a:r>
            <a:endParaRPr lang="en-CA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39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529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Segmented </a:t>
            </a:r>
            <a:r>
              <a:rPr lang="en-CA" sz="2800" b="1" dirty="0" err="1" smtClean="0"/>
              <a:t>univariate</a:t>
            </a:r>
            <a:r>
              <a:rPr lang="en-CA" sz="2800" b="1" dirty="0" smtClean="0"/>
              <a:t> Analysis</a:t>
            </a:r>
            <a:endParaRPr lang="en-CA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15008" y="1196752"/>
            <a:ext cx="6605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broad agenda of “Segmented </a:t>
            </a:r>
            <a:r>
              <a:rPr lang="en-US" dirty="0" err="1"/>
              <a:t>Univariate</a:t>
            </a:r>
            <a:r>
              <a:rPr lang="en-US" dirty="0"/>
              <a:t> Analysis” is as follows: 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Basis </a:t>
            </a:r>
            <a:r>
              <a:rPr lang="en-US" dirty="0"/>
              <a:t>of segmentation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Comparison of averages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Comparison of other metrics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919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12470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04664"/>
            <a:ext cx="494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annual incomes </a:t>
            </a:r>
            <a:r>
              <a:rPr lang="en-CA" dirty="0" err="1" smtClean="0"/>
              <a:t>vs</a:t>
            </a:r>
            <a:r>
              <a:rPr lang="en-CA" dirty="0" smtClean="0"/>
              <a:t> loan status.</a:t>
            </a:r>
          </a:p>
          <a:p>
            <a:r>
              <a:rPr lang="en-CA" dirty="0" smtClean="0"/>
              <a:t>There is not much variation in the </a:t>
            </a:r>
            <a:r>
              <a:rPr lang="en-CA" dirty="0" err="1" smtClean="0"/>
              <a:t>meadian</a:t>
            </a:r>
            <a:r>
              <a:rPr lang="en-CA" dirty="0" smtClean="0"/>
              <a:t> of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577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63500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476672"/>
            <a:ext cx="871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According to this graph we notice that customers who have debt consolidation are</a:t>
            </a:r>
          </a:p>
          <a:p>
            <a:r>
              <a:rPr lang="en-CA" dirty="0" smtClean="0"/>
              <a:t>More likely to default on their debt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634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927225"/>
            <a:ext cx="6356350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980728"/>
            <a:ext cx="692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It is Observed that the customers with high graded loans default </a:t>
            </a:r>
          </a:p>
          <a:p>
            <a:r>
              <a:rPr lang="en-CA" dirty="0" smtClean="0"/>
              <a:t>on their loans more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704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43815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692696"/>
            <a:ext cx="820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It is observed that customers who have source verified status are least likely </a:t>
            </a:r>
          </a:p>
          <a:p>
            <a:r>
              <a:rPr lang="en-CA" dirty="0" smtClean="0"/>
              <a:t>To </a:t>
            </a:r>
            <a:r>
              <a:rPr lang="en-CA" dirty="0" err="1" smtClean="0"/>
              <a:t>dafault</a:t>
            </a:r>
            <a:r>
              <a:rPr lang="en-CA" dirty="0" smtClean="0"/>
              <a:t> on their loans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151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3178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Bi-</a:t>
            </a:r>
            <a:r>
              <a:rPr lang="en-CA" sz="2800" b="1" dirty="0" err="1" smtClean="0"/>
              <a:t>variate</a:t>
            </a:r>
            <a:r>
              <a:rPr lang="en-CA" sz="2800" b="1" dirty="0" smtClean="0"/>
              <a:t> Analysis</a:t>
            </a:r>
          </a:p>
          <a:p>
            <a:r>
              <a:rPr lang="en-CA" dirty="0" smtClean="0"/>
              <a:t>We have plotted the correlation matrix </a:t>
            </a:r>
          </a:p>
          <a:p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27771"/>
            <a:ext cx="7283450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23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64704"/>
            <a:ext cx="872065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These are the insights we have got after the observing the trends in the </a:t>
            </a:r>
          </a:p>
          <a:p>
            <a:r>
              <a:rPr lang="en-CA" dirty="0" smtClean="0"/>
              <a:t>Correlation matrix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is </a:t>
            </a:r>
            <a:r>
              <a:rPr lang="en-US" dirty="0" err="1"/>
              <a:t>oberseved</a:t>
            </a:r>
            <a:r>
              <a:rPr lang="en-US" dirty="0"/>
              <a:t> that </a:t>
            </a:r>
            <a:r>
              <a:rPr lang="en-US" dirty="0" err="1" smtClean="0"/>
              <a:t>open_acc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dti</a:t>
            </a:r>
            <a:r>
              <a:rPr lang="en-US" dirty="0"/>
              <a:t> are positively correlated</a:t>
            </a:r>
            <a:r>
              <a:rPr lang="en-US" dirty="0">
                <a:hlinkClick r:id="rId2"/>
              </a:rPr>
              <a:t>¶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is observed that revolving balance and load amount are positively correlated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is observed that total account and </a:t>
            </a:r>
            <a:r>
              <a:rPr lang="en-US" dirty="0" err="1"/>
              <a:t>dti</a:t>
            </a:r>
            <a:r>
              <a:rPr lang="en-US" dirty="0"/>
              <a:t> are positively correlated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120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720"/>
            <a:ext cx="861069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Conclusion</a:t>
            </a:r>
          </a:p>
          <a:p>
            <a:r>
              <a:rPr lang="en-CA" dirty="0" smtClean="0"/>
              <a:t>Based on how the various attributes like </a:t>
            </a:r>
            <a:r>
              <a:rPr lang="en-CA" dirty="0" err="1" smtClean="0"/>
              <a:t>dti</a:t>
            </a:r>
            <a:r>
              <a:rPr lang="en-CA" dirty="0" smtClean="0"/>
              <a:t> , </a:t>
            </a:r>
            <a:r>
              <a:rPr lang="en-CA" dirty="0" err="1" smtClean="0"/>
              <a:t>pending_percent</a:t>
            </a:r>
            <a:r>
              <a:rPr lang="en-CA" dirty="0" smtClean="0"/>
              <a:t>(derived column)</a:t>
            </a:r>
          </a:p>
          <a:p>
            <a:r>
              <a:rPr lang="en-CA" dirty="0" smtClean="0"/>
              <a:t>We observe the various trends and the customers who most likely are the default</a:t>
            </a:r>
          </a:p>
          <a:p>
            <a:r>
              <a:rPr lang="en-CA" dirty="0" smtClean="0"/>
              <a:t>On their loans and are going to cause financial loss the lending club</a:t>
            </a:r>
            <a:r>
              <a:rPr lang="en-CA" dirty="0"/>
              <a:t>.</a:t>
            </a:r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4193" y="4837802"/>
            <a:ext cx="131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Thank You.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10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840" y="404663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Understanding</a:t>
            </a:r>
          </a:p>
          <a:p>
            <a:r>
              <a:rPr lang="en-CA" dirty="0" smtClean="0"/>
              <a:t>Working for Lending club </a:t>
            </a:r>
            <a:r>
              <a:rPr lang="en-US" dirty="0"/>
              <a:t>which </a:t>
            </a:r>
            <a:r>
              <a:rPr lang="en-US" dirty="0" err="1"/>
              <a:t>specialises</a:t>
            </a:r>
            <a:r>
              <a:rPr lang="en-US" dirty="0"/>
              <a:t> in lending various types of loans </a:t>
            </a:r>
            <a:r>
              <a:rPr lang="en-US" dirty="0" smtClean="0"/>
              <a:t>to customers.</a:t>
            </a:r>
          </a:p>
          <a:p>
            <a:r>
              <a:rPr lang="en-US" dirty="0"/>
              <a:t>Two </a:t>
            </a:r>
            <a:r>
              <a:rPr lang="en-US" b="1" dirty="0"/>
              <a:t>types of risks</a:t>
            </a:r>
            <a:r>
              <a:rPr lang="en-US" dirty="0"/>
              <a:t> are associated </a:t>
            </a:r>
            <a:r>
              <a:rPr lang="en-US" dirty="0" smtClean="0"/>
              <a:t>with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applicant is</a:t>
            </a:r>
            <a:r>
              <a:rPr lang="en-US" b="1" dirty="0"/>
              <a:t> likely to repay the </a:t>
            </a:r>
            <a:r>
              <a:rPr lang="en-US" b="1" dirty="0" smtClean="0"/>
              <a:t>loan</a:t>
            </a:r>
            <a:r>
              <a:rPr lang="en-US" dirty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a profit for the company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applicant is </a:t>
            </a:r>
            <a:r>
              <a:rPr lang="en-US" b="1" dirty="0"/>
              <a:t>not likely to repay the </a:t>
            </a:r>
            <a:r>
              <a:rPr lang="en-US" b="1" dirty="0" smtClean="0"/>
              <a:t>loan </a:t>
            </a:r>
            <a:r>
              <a:rPr lang="en-US" dirty="0" err="1" smtClean="0"/>
              <a:t>i.e</a:t>
            </a:r>
            <a:r>
              <a:rPr lang="en-US" dirty="0" smtClean="0"/>
              <a:t> is financial loss to the company.</a:t>
            </a:r>
          </a:p>
          <a:p>
            <a:r>
              <a:rPr lang="en-US" dirty="0"/>
              <a:t> 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CA" dirty="0"/>
          </a:p>
        </p:txBody>
      </p:sp>
      <p:sp>
        <p:nvSpPr>
          <p:cNvPr id="6" name="AutoShape 2" descr="Image result for lending club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Image result for lending club 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69008"/>
            <a:ext cx="5077947" cy="28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84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54726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Data Cleaning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794321"/>
            <a:ext cx="5184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We have dropped the columns that have 100% missing values.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We have also dropped the columns that are having missing values &gt;30%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We are left with 37 columns for analysis.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Outliers are also removed.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6"/>
            <a:ext cx="38957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04" y="2871986"/>
            <a:ext cx="38766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48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6401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Univariate</a:t>
            </a:r>
            <a:r>
              <a:rPr lang="en-CA" dirty="0" smtClean="0"/>
              <a:t> Analysis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124744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Analysis of each column individually.</a:t>
            </a:r>
          </a:p>
          <a:p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42100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568" y="1766547"/>
            <a:ext cx="688521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Analysis of Annual Income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It is noticed that most of the customers are from the 50,000 </a:t>
            </a:r>
            <a:r>
              <a:rPr lang="en-CA" dirty="0" err="1" smtClean="0"/>
              <a:t>Rs</a:t>
            </a:r>
            <a:r>
              <a:rPr lang="en-CA" dirty="0" smtClean="0"/>
              <a:t>. </a:t>
            </a:r>
          </a:p>
          <a:p>
            <a:r>
              <a:rPr lang="en-CA" dirty="0" smtClean="0"/>
              <a:t>Annual income Range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700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41529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764704"/>
            <a:ext cx="55242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Analysis of debt to income ratio</a:t>
            </a:r>
          </a:p>
          <a:p>
            <a:r>
              <a:rPr lang="en-CA" dirty="0" smtClean="0"/>
              <a:t>Most of the customers are from the range 10-20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69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44196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476672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Analysis of Home Ownership</a:t>
            </a:r>
            <a:endParaRPr lang="en-CA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8200" y="1268760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Most of the customers who apply for loans either have rented homes</a:t>
            </a:r>
          </a:p>
          <a:p>
            <a:r>
              <a:rPr lang="en-CA" dirty="0" smtClean="0"/>
              <a:t>and mortgaged homes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758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42005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836712"/>
            <a:ext cx="443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Analysis of </a:t>
            </a:r>
            <a:r>
              <a:rPr lang="en-CA" sz="2800" dirty="0" err="1" smtClean="0"/>
              <a:t>Open_accounts</a:t>
            </a:r>
            <a:endParaRPr lang="en-CA" sz="2800" dirty="0" smtClean="0"/>
          </a:p>
          <a:p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790819"/>
            <a:ext cx="617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It is observed that most customers have 10 open accounts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33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46152"/>
            <a:ext cx="42672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4363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Analysis of </a:t>
            </a:r>
            <a:r>
              <a:rPr lang="en-CA" sz="2800" b="1" dirty="0" err="1" smtClean="0"/>
              <a:t>Loan_amount</a:t>
            </a:r>
            <a:endParaRPr lang="en-CA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340768"/>
            <a:ext cx="560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Most of the customers have loans in 5,000 </a:t>
            </a:r>
            <a:r>
              <a:rPr lang="en-CA" dirty="0" err="1" smtClean="0"/>
              <a:t>Rs</a:t>
            </a:r>
            <a:r>
              <a:rPr lang="en-CA" dirty="0" smtClean="0"/>
              <a:t>. Range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913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43243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004" y="620688"/>
            <a:ext cx="401744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Analysis of Loan Status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484784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Some of the customers have been charged off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3440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57</TotalTime>
  <Words>344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</dc:creator>
  <cp:lastModifiedBy>Pavan</cp:lastModifiedBy>
  <cp:revision>5</cp:revision>
  <dcterms:created xsi:type="dcterms:W3CDTF">2020-02-03T16:59:30Z</dcterms:created>
  <dcterms:modified xsi:type="dcterms:W3CDTF">2020-02-03T17:57:07Z</dcterms:modified>
</cp:coreProperties>
</file>