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96" d="100"/>
          <a:sy n="96" d="100"/>
        </p:scale>
        <p:origin x="58" y="58"/>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Change </a:t>
            </a:r>
            <a:endParaRPr dirty="0"/>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Keep observations </a:t>
            </a:r>
            <a:endParaRPr dirty="0"/>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Add graphical </a:t>
            </a:r>
            <a:endParaRPr dirty="0"/>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dirty="0">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dirty="0">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dirty="0"/>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dirty="0"/>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IN" dirty="0"/>
              <a:t>      REDUCTION OF MACHINE DOWNTIME</a:t>
            </a:r>
            <a:endParaRPr dirty="0"/>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200" lvl="0" indent="-228600" algn="l" rtl="0">
              <a:lnSpc>
                <a:spcPct val="90000"/>
              </a:lnSpc>
              <a:spcBef>
                <a:spcPts val="1000"/>
              </a:spcBef>
              <a:spcAft>
                <a:spcPts val="0"/>
              </a:spcAft>
              <a:buClr>
                <a:schemeClr val="dk1"/>
              </a:buClr>
              <a:buSzPts val="1800"/>
              <a:buNone/>
            </a:pPr>
            <a:endParaRPr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dirty="0"/>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3" name="TextBox 2">
            <a:extLst>
              <a:ext uri="{FF2B5EF4-FFF2-40B4-BE49-F238E27FC236}">
                <a16:creationId xmlns:a16="http://schemas.microsoft.com/office/drawing/2014/main" id="{A07276C9-AE8F-4CD7-887D-5E14D6F8A1C2}"/>
              </a:ext>
            </a:extLst>
          </p:cNvPr>
          <p:cNvSpPr txBox="1"/>
          <p:nvPr/>
        </p:nvSpPr>
        <p:spPr>
          <a:xfrm>
            <a:off x="228599" y="836246"/>
            <a:ext cx="10939585"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"Client: One of the leading vehicle fuel pump manufacturers. These pumps are used to take fuel as input and push fuel as output at a high velocity. More the velocity, more is the speed at which vehicle will move.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Business Problem</a:t>
            </a:r>
            <a:r>
              <a:rPr lang="en-US" sz="2400" dirty="0">
                <a:latin typeface="Times New Roman" panose="02020603050405020304" pitchFamily="18" charset="0"/>
                <a:cs typeface="Times New Roman" panose="02020603050405020304" pitchFamily="18" charset="0"/>
              </a:rPr>
              <a:t>: Machines which manufacture the pumps. Unplanned machine downtime which is leading to loss of productivity.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Business objective</a:t>
            </a:r>
            <a:r>
              <a:rPr lang="en-US" sz="2400" dirty="0">
                <a:latin typeface="Times New Roman" panose="02020603050405020304" pitchFamily="18" charset="0"/>
                <a:cs typeface="Times New Roman" panose="02020603050405020304" pitchFamily="18" charset="0"/>
              </a:rPr>
              <a:t>: Minimize unplanned machine downtime.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Business constraint</a:t>
            </a:r>
            <a:r>
              <a:rPr lang="en-US" sz="2400" dirty="0">
                <a:latin typeface="Times New Roman" panose="02020603050405020304" pitchFamily="18" charset="0"/>
                <a:cs typeface="Times New Roman" panose="02020603050405020304" pitchFamily="18" charset="0"/>
              </a:rPr>
              <a:t>: Minimize maintenance cost.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Business success criteria</a:t>
            </a:r>
            <a:r>
              <a:rPr lang="en-US" sz="2400" dirty="0">
                <a:latin typeface="Times New Roman" panose="02020603050405020304" pitchFamily="18" charset="0"/>
                <a:cs typeface="Times New Roman" panose="02020603050405020304" pitchFamily="18" charset="0"/>
              </a:rPr>
              <a:t>: Reduce the unplanned downtime by at least 10%.</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Economic success criteria</a:t>
            </a:r>
            <a:r>
              <a:rPr lang="en-US" sz="2400" dirty="0">
                <a:latin typeface="Times New Roman" panose="02020603050405020304" pitchFamily="18" charset="0"/>
                <a:cs typeface="Times New Roman" panose="02020603050405020304" pitchFamily="18" charset="0"/>
              </a:rPr>
              <a:t>: Achieve a cost saving of at least $1M"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dirty="0"/>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02855DA5-20AB-EDEF-050E-32C499601F4A}"/>
              </a:ext>
            </a:extLst>
          </p:cNvPr>
          <p:cNvSpPr txBox="1"/>
          <p:nvPr/>
        </p:nvSpPr>
        <p:spPr>
          <a:xfrm>
            <a:off x="54708" y="859692"/>
            <a:ext cx="12082584" cy="517064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Overview:</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The project aims to minimize unplanned machine downtime in the manufacturing of vehicle fuel pumps, addressing significant productivity losses. By leveraging a dataset containing operational parameters such as pressures, temperatures, vibrations, and speeds, we seek to reduce downtime by at least 10% and achieve $1M in cost savings. Data preprocessing involves cleaning, normalizing, and handling missing values to ensure data integrity. Subsequent exploratory data analysis (EDA) and predictive modeling will uncover patterns and provide actionable insights. The ultimate goal is to enhance machine reliability and optimize maintenance strategies, driving efficiency and reducing</a:t>
            </a:r>
          </a:p>
          <a:p>
            <a:r>
              <a:rPr lang="en-US" sz="2000" dirty="0">
                <a:latin typeface="Times New Roman" panose="02020603050405020304" pitchFamily="18" charset="0"/>
                <a:ea typeface="Calibri" panose="020F0502020204030204" pitchFamily="34" charset="0"/>
                <a:cs typeface="Times New Roman" panose="02020603050405020304" pitchFamily="18" charset="0"/>
              </a:rPr>
              <a:t>costs.</a:t>
            </a:r>
          </a:p>
          <a:p>
            <a:r>
              <a:rPr lang="en-IN" sz="2800" b="1" dirty="0">
                <a:latin typeface="Times New Roman" panose="02020603050405020304" pitchFamily="18" charset="0"/>
                <a:cs typeface="Times New Roman" panose="02020603050405020304" pitchFamily="18" charset="0"/>
              </a:rPr>
              <a:t>Scope:</a:t>
            </a:r>
          </a:p>
          <a:p>
            <a:pPr marL="342900" indent="-342900">
              <a:buFont typeface="+mj-lt"/>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Collection and Analysis</a:t>
            </a:r>
            <a:r>
              <a:rPr lang="en-IN" sz="2000" dirty="0">
                <a:latin typeface="Times New Roman" panose="02020603050405020304" pitchFamily="18" charset="0"/>
                <a:ea typeface="Calibri" panose="020F0502020204030204" pitchFamily="34" charset="0"/>
                <a:cs typeface="Times New Roman" panose="02020603050405020304" pitchFamily="18" charset="0"/>
              </a:rPr>
              <a:t>: Gathering and  historical machine performance and downtime data.</a:t>
            </a:r>
          </a:p>
          <a:p>
            <a:pPr marL="342900" indent="-342900">
              <a:buFont typeface="+mj-lt"/>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Exploratory Data Analysis(EDA): </a:t>
            </a:r>
            <a:r>
              <a:rPr lang="en-IN" sz="2000" dirty="0">
                <a:latin typeface="Times New Roman" panose="02020603050405020304" pitchFamily="18" charset="0"/>
                <a:ea typeface="Calibri" panose="020F0502020204030204" pitchFamily="34" charset="0"/>
                <a:cs typeface="Times New Roman" panose="02020603050405020304" pitchFamily="18" charset="0"/>
              </a:rPr>
              <a:t>Identifying patterns and key factors contributing to downtime.</a:t>
            </a:r>
          </a:p>
          <a:p>
            <a:pPr marL="342900" indent="-342900">
              <a:buFont typeface="+mj-lt"/>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Preprocessing: </a:t>
            </a:r>
            <a:r>
              <a:rPr lang="en-IN" sz="2000" dirty="0">
                <a:latin typeface="Times New Roman" panose="02020603050405020304" pitchFamily="18" charset="0"/>
                <a:ea typeface="Calibri" panose="020F0502020204030204" pitchFamily="34" charset="0"/>
                <a:cs typeface="Times New Roman" panose="02020603050405020304" pitchFamily="18" charset="0"/>
              </a:rPr>
              <a:t>Cleaning and normalizing for accurate modelling.</a:t>
            </a:r>
          </a:p>
          <a:p>
            <a:pPr marL="342900" indent="-342900">
              <a:buFont typeface="+mj-lt"/>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Predictive Modelling: </a:t>
            </a:r>
            <a:r>
              <a:rPr lang="en-IN" sz="2000" dirty="0">
                <a:latin typeface="Times New Roman" panose="02020603050405020304" pitchFamily="18" charset="0"/>
                <a:ea typeface="Calibri" panose="020F0502020204030204" pitchFamily="34" charset="0"/>
                <a:cs typeface="Times New Roman" panose="02020603050405020304" pitchFamily="18" charset="0"/>
              </a:rPr>
              <a:t>Developing models to forecast potential downtime incidents.</a:t>
            </a:r>
          </a:p>
          <a:p>
            <a:pPr marL="342900" indent="-342900">
              <a:buFont typeface="+mj-lt"/>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Implementation and monitoring: </a:t>
            </a:r>
            <a:r>
              <a:rPr lang="en-IN" sz="2000" dirty="0">
                <a:latin typeface="Times New Roman" panose="02020603050405020304" pitchFamily="18" charset="0"/>
                <a:ea typeface="Calibri" panose="020F0502020204030204" pitchFamily="34" charset="0"/>
                <a:cs typeface="Times New Roman" panose="02020603050405020304" pitchFamily="18" charset="0"/>
              </a:rPr>
              <a:t>Implement solutions and set up real-time monitoring systems.</a:t>
            </a:r>
          </a:p>
          <a:p>
            <a:pPr marL="342900" indent="-342900">
              <a:buFont typeface="+mj-lt"/>
              <a:buAutoNum type="arabicPeriod"/>
            </a:pPr>
            <a:r>
              <a:rPr lang="en-IN" sz="2000" b="1" dirty="0">
                <a:latin typeface="Times New Roman" panose="02020603050405020304" pitchFamily="18" charset="0"/>
                <a:ea typeface="Calibri" panose="020F0502020204030204" pitchFamily="34" charset="0"/>
                <a:cs typeface="Times New Roman" panose="02020603050405020304" pitchFamily="18" charset="0"/>
              </a:rPr>
              <a:t>Reporting and visualization: </a:t>
            </a:r>
            <a:r>
              <a:rPr lang="en-IN" sz="2000" dirty="0">
                <a:latin typeface="Times New Roman" panose="02020603050405020304" pitchFamily="18" charset="0"/>
                <a:ea typeface="Calibri" panose="020F0502020204030204" pitchFamily="34" charset="0"/>
                <a:cs typeface="Times New Roman" panose="02020603050405020304" pitchFamily="18" charset="0"/>
              </a:rPr>
              <a:t>Creating reports and dashboards for stakeholders communication.</a:t>
            </a: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3" name="Table 2">
            <a:extLst>
              <a:ext uri="{FF2B5EF4-FFF2-40B4-BE49-F238E27FC236}">
                <a16:creationId xmlns:a16="http://schemas.microsoft.com/office/drawing/2014/main" id="{F95CF76E-E9F3-ED3D-D84F-65F6A8C78307}"/>
              </a:ext>
            </a:extLst>
          </p:cNvPr>
          <p:cNvGraphicFramePr>
            <a:graphicFrameLocks noGrp="1"/>
          </p:cNvGraphicFramePr>
          <p:nvPr>
            <p:extLst>
              <p:ext uri="{D42A27DB-BD31-4B8C-83A1-F6EECF244321}">
                <p14:modId xmlns:p14="http://schemas.microsoft.com/office/powerpoint/2010/main" val="2223767651"/>
              </p:ext>
            </p:extLst>
          </p:nvPr>
        </p:nvGraphicFramePr>
        <p:xfrm>
          <a:off x="1344246" y="937847"/>
          <a:ext cx="8292123" cy="5487285"/>
        </p:xfrm>
        <a:graphic>
          <a:graphicData uri="http://schemas.openxmlformats.org/drawingml/2006/table">
            <a:tbl>
              <a:tblPr firstRow="1" bandRow="1">
                <a:tableStyleId>{073A0DAA-6AF3-43AB-8588-CEC1D06C72B9}</a:tableStyleId>
              </a:tblPr>
              <a:tblGrid>
                <a:gridCol w="2610339">
                  <a:extLst>
                    <a:ext uri="{9D8B030D-6E8A-4147-A177-3AD203B41FA5}">
                      <a16:colId xmlns:a16="http://schemas.microsoft.com/office/drawing/2014/main" val="2477971827"/>
                    </a:ext>
                  </a:extLst>
                </a:gridCol>
                <a:gridCol w="1477107">
                  <a:extLst>
                    <a:ext uri="{9D8B030D-6E8A-4147-A177-3AD203B41FA5}">
                      <a16:colId xmlns:a16="http://schemas.microsoft.com/office/drawing/2014/main" val="534622535"/>
                    </a:ext>
                  </a:extLst>
                </a:gridCol>
                <a:gridCol w="4204677">
                  <a:extLst>
                    <a:ext uri="{9D8B030D-6E8A-4147-A177-3AD203B41FA5}">
                      <a16:colId xmlns:a16="http://schemas.microsoft.com/office/drawing/2014/main" val="3403716893"/>
                    </a:ext>
                  </a:extLst>
                </a:gridCol>
              </a:tblGrid>
              <a:tr h="295787">
                <a:tc>
                  <a:txBody>
                    <a:bodyPr/>
                    <a:lstStyle/>
                    <a:p>
                      <a:r>
                        <a:rPr lang="en-US" dirty="0">
                          <a:solidFill>
                            <a:schemeClr val="bg1"/>
                          </a:solidFill>
                        </a:rPr>
                        <a:t>Column Name</a:t>
                      </a:r>
                      <a:endParaRPr lang="en-IN" dirty="0">
                        <a:solidFill>
                          <a:schemeClr val="bg1"/>
                        </a:solidFill>
                      </a:endParaRPr>
                    </a:p>
                  </a:txBody>
                  <a:tcPr/>
                </a:tc>
                <a:tc>
                  <a:txBody>
                    <a:bodyPr/>
                    <a:lstStyle/>
                    <a:p>
                      <a:r>
                        <a:rPr lang="en-US" dirty="0"/>
                        <a:t>Datatype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310997386"/>
                  </a:ext>
                </a:extLst>
              </a:tr>
              <a:tr h="310955">
                <a:tc>
                  <a:txBody>
                    <a:bodyPr/>
                    <a:lstStyle/>
                    <a:p>
                      <a:r>
                        <a:rPr lang="en-US" dirty="0"/>
                        <a:t>Date</a:t>
                      </a:r>
                      <a:endParaRPr lang="en-IN" dirty="0"/>
                    </a:p>
                  </a:txBody>
                  <a:tcPr/>
                </a:tc>
                <a:tc>
                  <a:txBody>
                    <a:bodyPr/>
                    <a:lstStyle/>
                    <a:p>
                      <a:r>
                        <a:rPr lang="en-IN" dirty="0"/>
                        <a:t>DATE</a:t>
                      </a:r>
                    </a:p>
                  </a:txBody>
                  <a:tcPr/>
                </a:tc>
                <a:tc>
                  <a:txBody>
                    <a:bodyPr/>
                    <a:lstStyle/>
                    <a:p>
                      <a:r>
                        <a:rPr lang="en-IN" dirty="0"/>
                        <a:t>The date when the data was recorded.</a:t>
                      </a:r>
                    </a:p>
                  </a:txBody>
                  <a:tcPr/>
                </a:tc>
                <a:extLst>
                  <a:ext uri="{0D108BD9-81ED-4DB2-BD59-A6C34878D82A}">
                    <a16:rowId xmlns:a16="http://schemas.microsoft.com/office/drawing/2014/main" val="3514454659"/>
                  </a:ext>
                </a:extLst>
              </a:tr>
              <a:tr h="310955">
                <a:tc>
                  <a:txBody>
                    <a:bodyPr/>
                    <a:lstStyle/>
                    <a:p>
                      <a:r>
                        <a:rPr lang="en-US" dirty="0"/>
                        <a:t>Machine_ID</a:t>
                      </a:r>
                    </a:p>
                  </a:txBody>
                  <a:tcPr/>
                </a:tc>
                <a:tc>
                  <a:txBody>
                    <a:bodyPr/>
                    <a:lstStyle/>
                    <a:p>
                      <a:r>
                        <a:rPr lang="en-IN" dirty="0"/>
                        <a:t>VARCHAR(50)</a:t>
                      </a:r>
                    </a:p>
                  </a:txBody>
                  <a:tcPr/>
                </a:tc>
                <a:tc>
                  <a:txBody>
                    <a:bodyPr/>
                    <a:lstStyle/>
                    <a:p>
                      <a:r>
                        <a:rPr lang="en-IN" dirty="0"/>
                        <a:t>Unique identifier for the machine.</a:t>
                      </a:r>
                    </a:p>
                  </a:txBody>
                  <a:tcPr/>
                </a:tc>
                <a:extLst>
                  <a:ext uri="{0D108BD9-81ED-4DB2-BD59-A6C34878D82A}">
                    <a16:rowId xmlns:a16="http://schemas.microsoft.com/office/drawing/2014/main" val="2675052104"/>
                  </a:ext>
                </a:extLst>
              </a:tr>
              <a:tr h="502837">
                <a:tc>
                  <a:txBody>
                    <a:bodyPr/>
                    <a:lstStyle/>
                    <a:p>
                      <a:r>
                        <a:rPr lang="en-US" dirty="0"/>
                        <a:t>Assembly_Line_No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VARCHAR(50)</a:t>
                      </a:r>
                    </a:p>
                  </a:txBody>
                  <a:tcPr/>
                </a:tc>
                <a:tc>
                  <a:txBody>
                    <a:bodyPr/>
                    <a:lstStyle/>
                    <a:p>
                      <a:r>
                        <a:rPr lang="en-IN" dirty="0"/>
                        <a:t>Identifier for the Assembly_Line where the machine is located.</a:t>
                      </a:r>
                    </a:p>
                  </a:txBody>
                  <a:tcPr/>
                </a:tc>
                <a:extLst>
                  <a:ext uri="{0D108BD9-81ED-4DB2-BD59-A6C34878D82A}">
                    <a16:rowId xmlns:a16="http://schemas.microsoft.com/office/drawing/2014/main" val="280485705"/>
                  </a:ext>
                </a:extLst>
              </a:tr>
              <a:tr h="310955">
                <a:tc>
                  <a:txBody>
                    <a:bodyPr/>
                    <a:lstStyle/>
                    <a:p>
                      <a:r>
                        <a:rPr lang="en-US" dirty="0" err="1"/>
                        <a:t>Hydraulic_Pressure</a:t>
                      </a:r>
                      <a:endParaRPr lang="en-IN" dirty="0"/>
                    </a:p>
                  </a:txBody>
                  <a:tcPr/>
                </a:tc>
                <a:tc>
                  <a:txBody>
                    <a:bodyPr/>
                    <a:lstStyle/>
                    <a:p>
                      <a:r>
                        <a:rPr lang="en-IN" dirty="0"/>
                        <a:t>DECIMAL(20,2)</a:t>
                      </a:r>
                    </a:p>
                  </a:txBody>
                  <a:tcPr/>
                </a:tc>
                <a:tc>
                  <a:txBody>
                    <a:bodyPr/>
                    <a:lstStyle/>
                    <a:p>
                      <a:r>
                        <a:rPr lang="en-IN" dirty="0"/>
                        <a:t>Hydraulic pressure in bars.</a:t>
                      </a:r>
                    </a:p>
                  </a:txBody>
                  <a:tcPr/>
                </a:tc>
                <a:extLst>
                  <a:ext uri="{0D108BD9-81ED-4DB2-BD59-A6C34878D82A}">
                    <a16:rowId xmlns:a16="http://schemas.microsoft.com/office/drawing/2014/main" val="600191175"/>
                  </a:ext>
                </a:extLst>
              </a:tr>
              <a:tr h="310955">
                <a:tc>
                  <a:txBody>
                    <a:bodyPr/>
                    <a:lstStyle/>
                    <a:p>
                      <a:r>
                        <a:rPr lang="en-US" dirty="0"/>
                        <a:t>Coolant_Pressure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Coolant pressure in bars.</a:t>
                      </a:r>
                    </a:p>
                  </a:txBody>
                  <a:tcPr/>
                </a:tc>
                <a:extLst>
                  <a:ext uri="{0D108BD9-81ED-4DB2-BD59-A6C34878D82A}">
                    <a16:rowId xmlns:a16="http://schemas.microsoft.com/office/drawing/2014/main" val="3185797109"/>
                  </a:ext>
                </a:extLst>
              </a:tr>
              <a:tr h="310955">
                <a:tc>
                  <a:txBody>
                    <a:bodyPr/>
                    <a:lstStyle/>
                    <a:p>
                      <a:r>
                        <a:rPr lang="en-US" dirty="0" err="1"/>
                        <a:t>Air_System_Pressure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Air System pressure in bars.</a:t>
                      </a:r>
                    </a:p>
                  </a:txBody>
                  <a:tcPr/>
                </a:tc>
                <a:extLst>
                  <a:ext uri="{0D108BD9-81ED-4DB2-BD59-A6C34878D82A}">
                    <a16:rowId xmlns:a16="http://schemas.microsoft.com/office/drawing/2014/main" val="2176458594"/>
                  </a:ext>
                </a:extLst>
              </a:tr>
              <a:tr h="310955">
                <a:tc>
                  <a:txBody>
                    <a:bodyPr/>
                    <a:lstStyle/>
                    <a:p>
                      <a:r>
                        <a:rPr lang="en-US" dirty="0" err="1"/>
                        <a:t>Coolant_Temperature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Coolant temperature in degree Celsius.</a:t>
                      </a:r>
                    </a:p>
                  </a:txBody>
                  <a:tcPr/>
                </a:tc>
                <a:extLst>
                  <a:ext uri="{0D108BD9-81ED-4DB2-BD59-A6C34878D82A}">
                    <a16:rowId xmlns:a16="http://schemas.microsoft.com/office/drawing/2014/main" val="945765869"/>
                  </a:ext>
                </a:extLst>
              </a:tr>
              <a:tr h="310955">
                <a:tc>
                  <a:txBody>
                    <a:bodyPr/>
                    <a:lstStyle/>
                    <a:p>
                      <a:r>
                        <a:rPr lang="en-US" dirty="0" err="1"/>
                        <a:t>Hydraulic_Oil_Temperature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Hydraulic Oil temperature in degree Celsius.</a:t>
                      </a:r>
                    </a:p>
                  </a:txBody>
                  <a:tcPr/>
                </a:tc>
                <a:extLst>
                  <a:ext uri="{0D108BD9-81ED-4DB2-BD59-A6C34878D82A}">
                    <a16:rowId xmlns:a16="http://schemas.microsoft.com/office/drawing/2014/main" val="1594640355"/>
                  </a:ext>
                </a:extLst>
              </a:tr>
              <a:tr h="310955">
                <a:tc>
                  <a:txBody>
                    <a:bodyPr/>
                    <a:lstStyle/>
                    <a:p>
                      <a:r>
                        <a:rPr lang="en-US" dirty="0"/>
                        <a:t>Spindle_Bearing_Temperature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Spindle Bearing temperature in degree Celsius.</a:t>
                      </a:r>
                    </a:p>
                  </a:txBody>
                  <a:tcPr/>
                </a:tc>
                <a:extLst>
                  <a:ext uri="{0D108BD9-81ED-4DB2-BD59-A6C34878D82A}">
                    <a16:rowId xmlns:a16="http://schemas.microsoft.com/office/drawing/2014/main" val="2856175049"/>
                  </a:ext>
                </a:extLst>
              </a:tr>
              <a:tr h="310955">
                <a:tc>
                  <a:txBody>
                    <a:bodyPr/>
                    <a:lstStyle/>
                    <a:p>
                      <a:r>
                        <a:rPr lang="en-US" dirty="0"/>
                        <a:t>Spindle_Vibration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Spindle Vibration in micrometres.</a:t>
                      </a:r>
                    </a:p>
                  </a:txBody>
                  <a:tcPr/>
                </a:tc>
                <a:extLst>
                  <a:ext uri="{0D108BD9-81ED-4DB2-BD59-A6C34878D82A}">
                    <a16:rowId xmlns:a16="http://schemas.microsoft.com/office/drawing/2014/main" val="1581078230"/>
                  </a:ext>
                </a:extLst>
              </a:tr>
              <a:tr h="310955">
                <a:tc>
                  <a:txBody>
                    <a:bodyPr/>
                    <a:lstStyle/>
                    <a:p>
                      <a:r>
                        <a:rPr lang="en-US" dirty="0" err="1"/>
                        <a:t>Tool_Vibration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Tool Vibration in micrometres.</a:t>
                      </a:r>
                    </a:p>
                  </a:txBody>
                  <a:tcPr/>
                </a:tc>
                <a:extLst>
                  <a:ext uri="{0D108BD9-81ED-4DB2-BD59-A6C34878D82A}">
                    <a16:rowId xmlns:a16="http://schemas.microsoft.com/office/drawing/2014/main" val="2592854323"/>
                  </a:ext>
                </a:extLst>
              </a:tr>
              <a:tr h="310955">
                <a:tc>
                  <a:txBody>
                    <a:bodyPr/>
                    <a:lstStyle/>
                    <a:p>
                      <a:r>
                        <a:rPr lang="en-US" dirty="0" err="1"/>
                        <a:t>Spindle_Speed</a:t>
                      </a:r>
                      <a:endParaRPr lang="en-IN" dirty="0"/>
                    </a:p>
                  </a:txBody>
                  <a:tcPr/>
                </a:tc>
                <a:tc>
                  <a:txBody>
                    <a:bodyPr/>
                    <a:lstStyle/>
                    <a:p>
                      <a:r>
                        <a:rPr lang="en-IN" dirty="0"/>
                        <a:t>INT</a:t>
                      </a:r>
                    </a:p>
                  </a:txBody>
                  <a:tcPr/>
                </a:tc>
                <a:tc>
                  <a:txBody>
                    <a:bodyPr/>
                    <a:lstStyle/>
                    <a:p>
                      <a:r>
                        <a:rPr lang="en-IN" dirty="0"/>
                        <a:t>Spindle Speed in Revolution Per Minute(RPM).</a:t>
                      </a:r>
                    </a:p>
                  </a:txBody>
                  <a:tcPr/>
                </a:tc>
                <a:extLst>
                  <a:ext uri="{0D108BD9-81ED-4DB2-BD59-A6C34878D82A}">
                    <a16:rowId xmlns:a16="http://schemas.microsoft.com/office/drawing/2014/main" val="838254649"/>
                  </a:ext>
                </a:extLst>
              </a:tr>
              <a:tr h="310955">
                <a:tc>
                  <a:txBody>
                    <a:bodyPr/>
                    <a:lstStyle/>
                    <a:p>
                      <a:r>
                        <a:rPr lang="en-US" dirty="0"/>
                        <a:t>Voltage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Voltage in volts.</a:t>
                      </a:r>
                    </a:p>
                  </a:txBody>
                  <a:tcPr/>
                </a:tc>
                <a:extLst>
                  <a:ext uri="{0D108BD9-81ED-4DB2-BD59-A6C34878D82A}">
                    <a16:rowId xmlns:a16="http://schemas.microsoft.com/office/drawing/2014/main" val="1861168784"/>
                  </a:ext>
                </a:extLst>
              </a:tr>
              <a:tr h="310955">
                <a:tc>
                  <a:txBody>
                    <a:bodyPr/>
                    <a:lstStyle/>
                    <a:p>
                      <a:r>
                        <a:rPr lang="en-US" dirty="0"/>
                        <a:t>Torque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Torque in Newton meters(Nm).</a:t>
                      </a:r>
                    </a:p>
                  </a:txBody>
                  <a:tcPr/>
                </a:tc>
                <a:extLst>
                  <a:ext uri="{0D108BD9-81ED-4DB2-BD59-A6C34878D82A}">
                    <a16:rowId xmlns:a16="http://schemas.microsoft.com/office/drawing/2014/main" val="2904467440"/>
                  </a:ext>
                </a:extLst>
              </a:tr>
              <a:tr h="3109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Cutting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DECIMAL(20,2)</a:t>
                      </a:r>
                    </a:p>
                  </a:txBody>
                  <a:tcPr/>
                </a:tc>
                <a:tc>
                  <a:txBody>
                    <a:bodyPr/>
                    <a:lstStyle/>
                    <a:p>
                      <a:r>
                        <a:rPr lang="en-IN" dirty="0"/>
                        <a:t>Cutting force in kilonewtons(kN).</a:t>
                      </a:r>
                    </a:p>
                  </a:txBody>
                  <a:tcPr/>
                </a:tc>
                <a:extLst>
                  <a:ext uri="{0D108BD9-81ED-4DB2-BD59-A6C34878D82A}">
                    <a16:rowId xmlns:a16="http://schemas.microsoft.com/office/drawing/2014/main" val="108522564"/>
                  </a:ext>
                </a:extLst>
              </a:tr>
              <a:tr h="3109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Downtime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VARCHAR(50)</a:t>
                      </a:r>
                    </a:p>
                  </a:txBody>
                  <a:tcPr/>
                </a:tc>
                <a:tc>
                  <a:txBody>
                    <a:bodyPr/>
                    <a:lstStyle/>
                    <a:p>
                      <a:r>
                        <a:rPr lang="en-IN" dirty="0"/>
                        <a:t>Downtime in minutes.</a:t>
                      </a:r>
                    </a:p>
                  </a:txBody>
                  <a:tcPr/>
                </a:tc>
                <a:extLst>
                  <a:ext uri="{0D108BD9-81ED-4DB2-BD59-A6C34878D82A}">
                    <a16:rowId xmlns:a16="http://schemas.microsoft.com/office/drawing/2014/main" val="86676187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5" name="Google Shape;115;p25"/>
          <p:cNvSpPr txBox="1"/>
          <p:nvPr/>
        </p:nvSpPr>
        <p:spPr>
          <a:xfrm>
            <a:off x="651922" y="1692732"/>
            <a:ext cx="5190263"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dirty="0">
                <a:latin typeface="Times New Roman" panose="02020603050405020304" pitchFamily="18" charset="0"/>
                <a:cs typeface="Times New Roman" panose="02020603050405020304" pitchFamily="18" charset="0"/>
              </a:rPr>
              <a:t>Total records : 2500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Failure distribution: </a:t>
            </a:r>
          </a:p>
          <a:p>
            <a:pPr marL="285750" marR="0" lvl="0" indent="-285750" algn="l" rtl="0">
              <a:lnSpc>
                <a:spcPct val="100000"/>
              </a:lnSpc>
              <a:spcBef>
                <a:spcPts val="0"/>
              </a:spcBef>
              <a:spcAft>
                <a:spcPts val="0"/>
              </a:spcAft>
              <a:buClr>
                <a:srgbClr val="000000"/>
              </a:buClr>
              <a:buSzPts val="1400"/>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Machine Failure instances: 1265 </a:t>
            </a:r>
          </a:p>
          <a:p>
            <a:pPr marL="285750" marR="0" lvl="0" indent="-285750" algn="l" rtl="0">
              <a:lnSpc>
                <a:spcPct val="100000"/>
              </a:lnSpc>
              <a:spcBef>
                <a:spcPts val="0"/>
              </a:spcBef>
              <a:spcAft>
                <a:spcPts val="0"/>
              </a:spcAft>
              <a:buClr>
                <a:srgbClr val="000000"/>
              </a:buClr>
              <a:buSzPts val="1400"/>
              <a:buFont typeface="Courier New" panose="02070309020205020404" pitchFamily="49" charset="0"/>
              <a:buChar char="o"/>
            </a:pPr>
            <a:r>
              <a:rPr lang="en-IN" sz="1600" dirty="0" err="1">
                <a:latin typeface="Times New Roman" panose="02020603050405020304" pitchFamily="18" charset="0"/>
                <a:cs typeface="Times New Roman" panose="02020603050405020304" pitchFamily="18" charset="0"/>
              </a:rPr>
              <a:t>No_Machine_Failure</a:t>
            </a:r>
            <a:r>
              <a:rPr lang="en-IN" sz="1600" dirty="0">
                <a:latin typeface="Times New Roman" panose="02020603050405020304" pitchFamily="18" charset="0"/>
                <a:cs typeface="Times New Roman" panose="02020603050405020304" pitchFamily="18" charset="0"/>
              </a:rPr>
              <a:t> instances : 1235</a:t>
            </a:r>
          </a:p>
          <a:p>
            <a:pPr marL="285750" marR="0" lvl="0" indent="-285750" algn="l" rtl="0">
              <a:lnSpc>
                <a:spcPct val="100000"/>
              </a:lnSpc>
              <a:spcBef>
                <a:spcPts val="0"/>
              </a:spcBef>
              <a:spcAft>
                <a:spcPts val="0"/>
              </a:spcAft>
              <a:buClr>
                <a:srgbClr val="000000"/>
              </a:buClr>
              <a:buSzPts val="1400"/>
              <a:buFont typeface="Courier New" panose="02070309020205020404" pitchFamily="49" charset="0"/>
              <a:buChar char="o"/>
            </a:pPr>
            <a:endParaRPr lang="en-IN"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R="0" lvl="0" algn="l" rtl="0">
              <a:lnSpc>
                <a:spcPct val="100000"/>
              </a:lnSpc>
              <a:spcBef>
                <a:spcPts val="0"/>
              </a:spcBef>
              <a:spcAft>
                <a:spcPts val="0"/>
              </a:spcAft>
              <a:buClr>
                <a:srgbClr val="000000"/>
              </a:buClr>
              <a:buSzPts val="1400"/>
            </a:pPr>
            <a:r>
              <a:rPr lang="en-US" sz="1600" dirty="0">
                <a:latin typeface="Times New Roman" panose="02020603050405020304" pitchFamily="18" charset="0"/>
                <a:cs typeface="Times New Roman" panose="02020603050405020304" pitchFamily="18" charset="0"/>
              </a:rPr>
              <a:t>● Most Common Machine_ID: Makino_L1_Unit1_2013. </a:t>
            </a:r>
          </a:p>
          <a:p>
            <a:pPr marR="0" lvl="0" algn="l" rtl="0">
              <a:lnSpc>
                <a:spcPct val="100000"/>
              </a:lnSpc>
              <a:spcBef>
                <a:spcPts val="0"/>
              </a:spcBef>
              <a:spcAft>
                <a:spcPts val="0"/>
              </a:spcAft>
              <a:buClr>
                <a:srgbClr val="000000"/>
              </a:buClr>
              <a:buSzPts val="1400"/>
            </a:pPr>
            <a:r>
              <a:rPr lang="en-US" sz="1600" dirty="0">
                <a:latin typeface="Times New Roman" panose="02020603050405020304" pitchFamily="18" charset="0"/>
                <a:cs typeface="Times New Roman" panose="02020603050405020304" pitchFamily="18" charset="0"/>
              </a:rPr>
              <a:t>● Most Common Assembly_Line_No: Shopfloor-L1</a:t>
            </a:r>
            <a:endParaRPr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Arial"/>
              <a:ea typeface="Arial"/>
              <a:cs typeface="Arial"/>
              <a:sym typeface="Arial"/>
            </a:endParaRPr>
          </a:p>
        </p:txBody>
      </p:sp>
      <p:sp>
        <p:nvSpPr>
          <p:cNvPr id="121" name="Google Shape;121;p25"/>
          <p:cNvSpPr txBox="1"/>
          <p:nvPr/>
        </p:nvSpPr>
        <p:spPr>
          <a:xfrm>
            <a:off x="559838" y="1181100"/>
            <a:ext cx="537443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Statistical Insights</a:t>
            </a:r>
          </a:p>
          <a:p>
            <a:pPr marL="0" marR="0" lvl="0" indent="0" algn="ctr" rtl="0">
              <a:lnSpc>
                <a:spcPct val="100000"/>
              </a:lnSpc>
              <a:spcBef>
                <a:spcPts val="0"/>
              </a:spcBef>
              <a:spcAft>
                <a:spcPts val="0"/>
              </a:spcAft>
              <a:buNone/>
            </a:pPr>
            <a:endParaRPr sz="1400" b="1" i="0" u="sng" strike="noStrike" cap="none" dirty="0">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Business Insights</a:t>
            </a:r>
            <a:endParaRPr sz="1400" b="1" i="0" u="sng" strike="noStrike" cap="none" dirty="0">
              <a:solidFill>
                <a:srgbClr val="000000"/>
              </a:solidFill>
              <a:latin typeface="Arial"/>
              <a:ea typeface="Arial"/>
              <a:cs typeface="Arial"/>
              <a:sym typeface="Arial"/>
            </a:endParaRPr>
          </a:p>
        </p:txBody>
      </p:sp>
      <p:sp>
        <p:nvSpPr>
          <p:cNvPr id="2" name="Google Shape;115;p25">
            <a:extLst>
              <a:ext uri="{FF2B5EF4-FFF2-40B4-BE49-F238E27FC236}">
                <a16:creationId xmlns:a16="http://schemas.microsoft.com/office/drawing/2014/main" id="{3F916B87-E369-9E13-27A3-D6C9F94ACD86}"/>
              </a:ext>
            </a:extLst>
          </p:cNvPr>
          <p:cNvSpPr txBox="1"/>
          <p:nvPr/>
        </p:nvSpPr>
        <p:spPr>
          <a:xfrm>
            <a:off x="6302534" y="1606920"/>
            <a:ext cx="5190263" cy="3754844"/>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failure rate </a:t>
            </a:r>
            <a:r>
              <a:rPr lang="en-US" sz="1800" dirty="0">
                <a:latin typeface="Times New Roman" panose="02020603050405020304" pitchFamily="18" charset="0"/>
                <a:cs typeface="Times New Roman" panose="02020603050405020304" pitchFamily="18" charset="0"/>
              </a:rPr>
              <a:t>of the fuel pump manufacturing process is approximately </a:t>
            </a:r>
            <a:r>
              <a:rPr lang="en-US" sz="1800" b="1" dirty="0">
                <a:latin typeface="Times New Roman" panose="02020603050405020304" pitchFamily="18" charset="0"/>
                <a:cs typeface="Times New Roman" panose="02020603050405020304" pitchFamily="18" charset="0"/>
              </a:rPr>
              <a:t>51.68%</a:t>
            </a:r>
            <a:r>
              <a:rPr lang="en-US" sz="1800" dirty="0">
                <a:latin typeface="Times New Roman" panose="02020603050405020304" pitchFamily="18" charset="0"/>
                <a:cs typeface="Times New Roman" panose="02020603050405020304" pitchFamily="18" charset="0"/>
              </a:rPr>
              <a:t>.</a:t>
            </a:r>
          </a:p>
          <a:p>
            <a:pPr marR="0" lvl="0" algn="l" rtl="0">
              <a:lnSpc>
                <a:spcPct val="100000"/>
              </a:lnSpc>
              <a:spcBef>
                <a:spcPts val="0"/>
              </a:spcBef>
              <a:spcAft>
                <a:spcPts val="0"/>
              </a:spcAft>
              <a:buClr>
                <a:srgbClr val="000000"/>
              </a:buClr>
              <a:buSzPts val="1400"/>
            </a:pPr>
            <a:endParaRPr lang="en-US" sz="18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success rate</a:t>
            </a:r>
            <a:r>
              <a:rPr lang="en-US" sz="1800" dirty="0">
                <a:latin typeface="Times New Roman" panose="02020603050405020304" pitchFamily="18" charset="0"/>
                <a:cs typeface="Times New Roman" panose="02020603050405020304" pitchFamily="18" charset="0"/>
              </a:rPr>
              <a:t> of the fuel pump manufacturing process is approximately </a:t>
            </a:r>
            <a:r>
              <a:rPr lang="en-US" sz="1800" b="1" dirty="0">
                <a:latin typeface="Times New Roman" panose="02020603050405020304" pitchFamily="18" charset="0"/>
                <a:cs typeface="Times New Roman" panose="02020603050405020304" pitchFamily="18" charset="0"/>
              </a:rPr>
              <a:t>48.32%</a:t>
            </a:r>
            <a:r>
              <a:rPr lang="en-US" sz="1800" dirty="0">
                <a:latin typeface="Times New Roman" panose="02020603050405020304" pitchFamily="18" charset="0"/>
                <a:cs typeface="Times New Roman" panose="02020603050405020304" pitchFamily="18" charset="0"/>
              </a:rPr>
              <a:t>, suggesting that the manufacturing process can be improved to reduce machine failures and enhance production efficiency.</a:t>
            </a:r>
          </a:p>
          <a:p>
            <a:pPr marR="0" lvl="0" algn="l" rtl="0">
              <a:lnSpc>
                <a:spcPct val="100000"/>
              </a:lnSpc>
              <a:spcBef>
                <a:spcPts val="0"/>
              </a:spcBef>
              <a:spcAft>
                <a:spcPts val="0"/>
              </a:spcAft>
              <a:buClr>
                <a:srgbClr val="000000"/>
              </a:buClr>
              <a:buSzPts val="1400"/>
            </a:pPr>
            <a:endParaRPr lang="en-US" sz="18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high failure rates highlights a critical need for process optimization to improve the reliability and performance of the manufacturing system.</a:t>
            </a: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129" name="Google Shape;129;p30"/>
          <p:cNvSpPr txBox="1"/>
          <p:nvPr/>
        </p:nvSpPr>
        <p:spPr>
          <a:xfrm>
            <a:off x="228600" y="1094796"/>
            <a:ext cx="11610892" cy="492439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dataset under consideration includes operational parameters collected from machines involved in vehicle fuel pump manufacturing. Proper preprocessing is crucial for ensuring data quality, facilitating accurate analysis and generating reliable insights.</a:t>
            </a: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1400"/>
              <a:buFont typeface="Arial"/>
              <a:buNone/>
            </a:pPr>
            <a:r>
              <a:rPr lang="en-US" sz="2000" b="1" dirty="0">
                <a:latin typeface="Times New Roman" panose="02020603050405020304" pitchFamily="18" charset="0"/>
                <a:ea typeface="Calibri"/>
                <a:cs typeface="Times New Roman" panose="02020603050405020304" pitchFamily="18" charset="0"/>
                <a:sym typeface="Calibri"/>
              </a:rPr>
              <a:t>Steps in Data Preprocessing:</a:t>
            </a:r>
          </a:p>
          <a:p>
            <a:pPr marR="0" lvl="0" algn="l" rtl="0">
              <a:lnSpc>
                <a:spcPct val="100000"/>
              </a:lnSpc>
              <a:spcBef>
                <a:spcPts val="0"/>
              </a:spcBef>
              <a:spcAft>
                <a:spcPts val="0"/>
              </a:spcAft>
              <a:buClr>
                <a:srgbClr val="000000"/>
              </a:buClr>
              <a:buSzPts val="1400"/>
            </a:pPr>
            <a:r>
              <a:rPr lang="en-US" sz="1800" b="1" dirty="0">
                <a:latin typeface="Times New Roman" panose="02020603050405020304" pitchFamily="18" charset="0"/>
                <a:ea typeface="Calibri"/>
                <a:cs typeface="Times New Roman" panose="02020603050405020304" pitchFamily="18" charset="0"/>
                <a:sym typeface="Calibri"/>
              </a:rPr>
              <a:t>1</a:t>
            </a:r>
            <a:r>
              <a:rPr lang="en-US" sz="1800" dirty="0">
                <a:latin typeface="Times New Roman" panose="02020603050405020304" pitchFamily="18" charset="0"/>
                <a:ea typeface="Calibri"/>
                <a:cs typeface="Times New Roman" panose="02020603050405020304" pitchFamily="18" charset="0"/>
                <a:sym typeface="Calibri"/>
              </a:rPr>
              <a:t>. </a:t>
            </a:r>
            <a:r>
              <a:rPr lang="en-US" sz="1800" b="1" dirty="0">
                <a:latin typeface="Times New Roman" panose="02020603050405020304" pitchFamily="18" charset="0"/>
                <a:ea typeface="Calibri"/>
                <a:cs typeface="Times New Roman" panose="02020603050405020304" pitchFamily="18" charset="0"/>
                <a:sym typeface="Calibri"/>
              </a:rPr>
              <a:t>Data Loading:</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sym typeface="Calibri"/>
              </a:rPr>
              <a:t>Imported the dataset into a MySQL database for structured storage and analysis.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sym typeface="Calibri"/>
              </a:rPr>
              <a:t>Ensured correct handling of various datatypes, including Dates, numeric values and categorical data.</a:t>
            </a:r>
          </a:p>
          <a:p>
            <a:pPr marR="0" lvl="0" algn="l" rtl="0">
              <a:lnSpc>
                <a:spcPct val="100000"/>
              </a:lnSpc>
              <a:spcBef>
                <a:spcPts val="0"/>
              </a:spcBef>
              <a:spcAft>
                <a:spcPts val="0"/>
              </a:spcAft>
              <a:buClr>
                <a:srgbClr val="000000"/>
              </a:buClr>
              <a:buSzPts val="1400"/>
            </a:pPr>
            <a:endParaRPr lang="en-US" sz="1800" dirty="0">
              <a:latin typeface="Times New Roman" panose="02020603050405020304" pitchFamily="18" charset="0"/>
              <a:ea typeface="Calibri"/>
              <a:cs typeface="Times New Roman" panose="02020603050405020304" pitchFamily="18" charset="0"/>
              <a:sym typeface="Calibri"/>
            </a:endParaRPr>
          </a:p>
          <a:p>
            <a:pPr>
              <a:buSzPts val="1400"/>
            </a:pPr>
            <a:r>
              <a:rPr lang="en-US" sz="1800" b="1" dirty="0">
                <a:latin typeface="Times New Roman" panose="02020603050405020304" pitchFamily="18" charset="0"/>
                <a:ea typeface="Calibri"/>
                <a:cs typeface="Times New Roman" panose="02020603050405020304" pitchFamily="18" charset="0"/>
                <a:sym typeface="Calibri"/>
              </a:rPr>
              <a:t>2. Handling Missing Values:</a:t>
            </a:r>
          </a:p>
          <a:p>
            <a:pPr marL="285750" indent="-285750">
              <a:buSzPts val="1400"/>
              <a:buFont typeface="Arial"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sym typeface="Calibri"/>
              </a:rPr>
              <a:t>Checked for null or missing values across all columns.</a:t>
            </a:r>
          </a:p>
          <a:p>
            <a:pPr marL="285750" indent="-285750">
              <a:buSzPts val="1400"/>
              <a:buFont typeface="Arial"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sym typeface="Calibri"/>
              </a:rPr>
              <a:t>Applied appropriate strategies to handle missing data, such as replacing empty fields with nulls during the data import to maintain the integrity of numerical columns.</a:t>
            </a:r>
          </a:p>
          <a:p>
            <a:pPr>
              <a:buSzPts val="1400"/>
            </a:pPr>
            <a:endParaRPr lang="en-US" sz="1800" dirty="0">
              <a:latin typeface="Times New Roman" panose="02020603050405020304" pitchFamily="18" charset="0"/>
              <a:ea typeface="Calibri"/>
              <a:cs typeface="Times New Roman" panose="02020603050405020304" pitchFamily="18" charset="0"/>
              <a:sym typeface="Calibri"/>
            </a:endParaRPr>
          </a:p>
          <a:p>
            <a:pPr>
              <a:buSzPts val="1400"/>
            </a:pPr>
            <a:r>
              <a:rPr lang="en-US" sz="1800" b="1" dirty="0">
                <a:latin typeface="Times New Roman" panose="02020603050405020304" pitchFamily="18" charset="0"/>
                <a:ea typeface="Calibri"/>
                <a:cs typeface="Times New Roman" panose="02020603050405020304" pitchFamily="18" charset="0"/>
                <a:sym typeface="Calibri"/>
              </a:rPr>
              <a:t>3. Data Cleaning:</a:t>
            </a:r>
          </a:p>
          <a:p>
            <a:pPr marL="285750" indent="-285750">
              <a:buSzPts val="1400"/>
              <a:buFont typeface="Arial"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sym typeface="Calibri"/>
              </a:rPr>
              <a:t>Addressed issues like incorrect data formats, particularly for numeric columns like dates, pressures and temperatures.</a:t>
            </a:r>
          </a:p>
          <a:p>
            <a:pPr marL="285750" indent="-285750">
              <a:buSzPts val="1400"/>
              <a:buFont typeface="Arial" panose="020B0604020202020204" pitchFamily="34" charset="0"/>
              <a:buChar char="•"/>
            </a:pPr>
            <a:r>
              <a:rPr lang="en-US" sz="1800" dirty="0">
                <a:latin typeface="Times New Roman" panose="02020603050405020304" pitchFamily="18" charset="0"/>
                <a:ea typeface="Calibri"/>
                <a:cs typeface="Times New Roman" panose="02020603050405020304" pitchFamily="18" charset="0"/>
                <a:sym typeface="Calibri"/>
              </a:rPr>
              <a:t>Ensured that the ‘Assembly_Line_No’ column retained its categorical nature without data truncation.</a:t>
            </a: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084FE892-ECF5-305F-A271-DC1A659BEBA1}"/>
              </a:ext>
            </a:extLst>
          </p:cNvPr>
          <p:cNvPicPr>
            <a:picLocks noChangeAspect="1"/>
          </p:cNvPicPr>
          <p:nvPr/>
        </p:nvPicPr>
        <p:blipFill>
          <a:blip r:embed="rId4"/>
          <a:stretch>
            <a:fillRect/>
          </a:stretch>
        </p:blipFill>
        <p:spPr>
          <a:xfrm>
            <a:off x="228600" y="1445275"/>
            <a:ext cx="4792519" cy="3438017"/>
          </a:xfrm>
          <a:prstGeom prst="rect">
            <a:avLst/>
          </a:prstGeom>
        </p:spPr>
      </p:pic>
      <p:pic>
        <p:nvPicPr>
          <p:cNvPr id="5" name="Picture 4">
            <a:extLst>
              <a:ext uri="{FF2B5EF4-FFF2-40B4-BE49-F238E27FC236}">
                <a16:creationId xmlns:a16="http://schemas.microsoft.com/office/drawing/2014/main" id="{5766E36A-4373-A042-10C5-80F482258BFD}"/>
              </a:ext>
            </a:extLst>
          </p:cNvPr>
          <p:cNvPicPr>
            <a:picLocks noChangeAspect="1"/>
          </p:cNvPicPr>
          <p:nvPr/>
        </p:nvPicPr>
        <p:blipFill>
          <a:blip r:embed="rId5"/>
          <a:stretch>
            <a:fillRect/>
          </a:stretch>
        </p:blipFill>
        <p:spPr>
          <a:xfrm>
            <a:off x="5283446" y="906450"/>
            <a:ext cx="5824526" cy="50464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847</Words>
  <Application>Microsoft Office PowerPoint</Application>
  <PresentationFormat>Widescreen</PresentationFormat>
  <Paragraphs>125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Georgia</vt:lpstr>
      <vt:lpstr>Times New Roman</vt:lpstr>
      <vt:lpstr>Office Theme</vt:lpstr>
      <vt:lpstr>      REDUCTION OF MACHINE DOWNTIME</vt:lpstr>
      <vt:lpstr>Contents</vt:lpstr>
      <vt:lpstr>Business Problem</vt:lpstr>
      <vt:lpstr>Project Overview and Scope</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21VV1A0501 A.S.V.S.MOUNIKA</cp:lastModifiedBy>
  <cp:revision>5</cp:revision>
  <dcterms:created xsi:type="dcterms:W3CDTF">2022-02-16T01:47:29Z</dcterms:created>
  <dcterms:modified xsi:type="dcterms:W3CDTF">2024-07-10T05:06:32Z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