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57" r:id="rId5"/>
    <p:sldId id="258" r:id="rId6"/>
    <p:sldId id="259" r:id="rId7"/>
    <p:sldId id="260" r:id="rId8"/>
    <p:sldId id="261" r:id="rId9"/>
    <p:sldId id="262" r:id="rId10"/>
    <p:sldId id="263" r:id="rId11"/>
    <p:sldId id="264" r:id="rId12"/>
    <p:sldId id="265"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65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9067C5-ACF0-4856-AC9F-C995D86EAC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2017871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9067C5-ACF0-4856-AC9F-C995D86EAC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54914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9067C5-ACF0-4856-AC9F-C995D86EAC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163395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9067C5-ACF0-4856-AC9F-C995D86EAC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327525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9067C5-ACF0-4856-AC9F-C995D86EACD8}"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263835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9067C5-ACF0-4856-AC9F-C995D86EACD8}"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152716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9067C5-ACF0-4856-AC9F-C995D86EACD8}"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82218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9067C5-ACF0-4856-AC9F-C995D86EACD8}" type="datetimeFigureOut">
              <a:rPr lang="en-IN" smtClean="0"/>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39927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067C5-ACF0-4856-AC9F-C995D86EACD8}" type="datetimeFigureOut">
              <a:rPr lang="en-IN" smtClean="0"/>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41970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067C5-ACF0-4856-AC9F-C995D86EACD8}"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229515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067C5-ACF0-4856-AC9F-C995D86EACD8}"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B26BCE-83AB-45A6-BC87-A6837BA1D90E}" type="slidenum">
              <a:rPr lang="en-IN" smtClean="0"/>
              <a:t>‹#›</a:t>
            </a:fld>
            <a:endParaRPr lang="en-IN"/>
          </a:p>
        </p:txBody>
      </p:sp>
    </p:spTree>
    <p:extLst>
      <p:ext uri="{BB962C8B-B14F-4D97-AF65-F5344CB8AC3E}">
        <p14:creationId xmlns:p14="http://schemas.microsoft.com/office/powerpoint/2010/main" val="259222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067C5-ACF0-4856-AC9F-C995D86EACD8}" type="datetimeFigureOut">
              <a:rPr lang="en-IN" smtClean="0"/>
              <a:t>01-10-2024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26BCE-83AB-45A6-BC87-A6837BA1D90E}" type="slidenum">
              <a:rPr lang="en-IN" smtClean="0"/>
              <a:t>‹#›</a:t>
            </a:fld>
            <a:endParaRPr lang="en-IN"/>
          </a:p>
        </p:txBody>
      </p:sp>
    </p:spTree>
    <p:extLst>
      <p:ext uri="{BB962C8B-B14F-4D97-AF65-F5344CB8AC3E}">
        <p14:creationId xmlns:p14="http://schemas.microsoft.com/office/powerpoint/2010/main" val="301981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fontAlgn="base"/>
            <a:r>
              <a:rPr lang="en-US" dirty="0"/>
              <a:t>OpenCV (Open Source Computer Vision), a cross- platform and free to use library of functions is based on real time Computer Vision which supports Deep Learning frameworks that aids in image and video processing. In Computer Vision, the principal element is to extract the pixels from the image so as to study the objects and thus understand what it contains. Below are a few key aspects that Computer Vision seeks to recognize in the photographs:</a:t>
            </a:r>
          </a:p>
          <a:p>
            <a:pPr fontAlgn="base"/>
            <a:r>
              <a:rPr lang="en-US" b="1" dirty="0"/>
              <a:t>Object Detection:</a:t>
            </a:r>
            <a:r>
              <a:rPr lang="en-US" dirty="0"/>
              <a:t> The location of the object.</a:t>
            </a:r>
          </a:p>
          <a:p>
            <a:pPr fontAlgn="base"/>
            <a:r>
              <a:rPr lang="en-US" b="1" dirty="0"/>
              <a:t>Object Recognition:</a:t>
            </a:r>
            <a:r>
              <a:rPr lang="en-US" dirty="0"/>
              <a:t> The objects in the image, and their positions.</a:t>
            </a:r>
          </a:p>
          <a:p>
            <a:pPr fontAlgn="base"/>
            <a:r>
              <a:rPr lang="en-US" b="1" dirty="0"/>
              <a:t>Object Classification:</a:t>
            </a:r>
            <a:r>
              <a:rPr lang="en-US" dirty="0"/>
              <a:t> The broad category that the object lies in.</a:t>
            </a:r>
          </a:p>
          <a:p>
            <a:pPr fontAlgn="base"/>
            <a:r>
              <a:rPr lang="en-US" b="1" dirty="0"/>
              <a:t>Object Segmentation:</a:t>
            </a:r>
            <a:r>
              <a:rPr lang="en-US" dirty="0"/>
              <a:t> The pixels belonging to that object.</a:t>
            </a:r>
          </a:p>
          <a:p>
            <a:endParaRPr lang="en-IN" dirty="0"/>
          </a:p>
        </p:txBody>
      </p:sp>
    </p:spTree>
    <p:extLst>
      <p:ext uri="{BB962C8B-B14F-4D97-AF65-F5344CB8AC3E}">
        <p14:creationId xmlns:p14="http://schemas.microsoft.com/office/powerpoint/2010/main" val="397219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YOLO (You Only Look Once, 2016)</a:t>
            </a:r>
            <a:r>
              <a:rPr lang="en-US" dirty="0" smtClean="0"/>
              <a:t>:</a:t>
            </a:r>
            <a:endParaRPr lang="en-IN" dirty="0"/>
          </a:p>
        </p:txBody>
      </p:sp>
      <p:sp>
        <p:nvSpPr>
          <p:cNvPr id="3" name="Content Placeholder 2"/>
          <p:cNvSpPr>
            <a:spLocks noGrp="1"/>
          </p:cNvSpPr>
          <p:nvPr>
            <p:ph idx="1"/>
          </p:nvPr>
        </p:nvSpPr>
        <p:spPr/>
        <p:txBody>
          <a:bodyPr>
            <a:normAutofit lnSpcReduction="10000"/>
          </a:bodyPr>
          <a:lstStyle/>
          <a:p>
            <a:r>
              <a:rPr lang="en-US" b="1" dirty="0" smtClean="0"/>
              <a:t>Challenges</a:t>
            </a:r>
            <a:r>
              <a:rPr lang="en-US" dirty="0" smtClean="0"/>
              <a:t>: Less accurate than Faster R-CNN but very fast.</a:t>
            </a:r>
            <a:br>
              <a:rPr lang="en-US" dirty="0" smtClean="0"/>
            </a:br>
            <a:r>
              <a:rPr lang="en-US" b="1" dirty="0" smtClean="0"/>
              <a:t>Description</a:t>
            </a:r>
            <a:r>
              <a:rPr lang="en-US" dirty="0" smtClean="0"/>
              <a:t>: YOLO divides the image into a grid and predicts bounding boxes and class probabilities directly for each grid cell in a single pass.</a:t>
            </a:r>
          </a:p>
          <a:p>
            <a:pPr lvl="1"/>
            <a:r>
              <a:rPr lang="en-US" b="1" dirty="0" smtClean="0"/>
              <a:t>Advantages</a:t>
            </a:r>
            <a:r>
              <a:rPr lang="en-US" dirty="0" smtClean="0"/>
              <a:t>: Extremely fast and efficient for real-time applications.</a:t>
            </a:r>
          </a:p>
          <a:p>
            <a:pPr lvl="1"/>
            <a:r>
              <a:rPr lang="en-US" b="1" dirty="0" smtClean="0"/>
              <a:t>Limitations</a:t>
            </a:r>
            <a:r>
              <a:rPr lang="en-US" dirty="0" smtClean="0"/>
              <a:t>: Struggles with detecting small objects or objects that are close together.</a:t>
            </a:r>
          </a:p>
          <a:p>
            <a:endParaRPr lang="en-IN" dirty="0"/>
          </a:p>
        </p:txBody>
      </p:sp>
    </p:spTree>
    <p:extLst>
      <p:ext uri="{BB962C8B-B14F-4D97-AF65-F5344CB8AC3E}">
        <p14:creationId xmlns:p14="http://schemas.microsoft.com/office/powerpoint/2010/main" val="77494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sz="2800" b="1" i="0" u="none" strike="noStrike" cap="none" normalizeH="0" baseline="0" dirty="0" smtClean="0">
                <a:ln>
                  <a:noFill/>
                </a:ln>
                <a:solidFill>
                  <a:schemeClr val="tx1"/>
                </a:solidFill>
                <a:effectLst/>
                <a:latin typeface="Arial" charset="0"/>
                <a:cs typeface="Arial" charset="0"/>
              </a:rPr>
              <a:t>Model Differences at a Glance:</a:t>
            </a:r>
            <a:br>
              <a:rPr kumimoji="0" lang="en-US" sz="2800" b="1" i="0" u="none" strike="noStrike" cap="none" normalizeH="0" baseline="0" dirty="0" smtClean="0">
                <a:ln>
                  <a:noFill/>
                </a:ln>
                <a:solidFill>
                  <a:schemeClr val="tx1"/>
                </a:solidFill>
                <a:effectLst/>
                <a:latin typeface="Arial" charset="0"/>
                <a:cs typeface="Arial" charset="0"/>
              </a:rPr>
            </a:br>
            <a:endParaRPr lang="en-IN" sz="2800" dirty="0"/>
          </a:p>
        </p:txBody>
      </p:sp>
      <p:graphicFrame>
        <p:nvGraphicFramePr>
          <p:cNvPr id="4" name="Content Placeholder 3"/>
          <p:cNvGraphicFramePr>
            <a:graphicFrameLocks noGrp="1"/>
          </p:cNvGraphicFramePr>
          <p:nvPr>
            <p:ph idx="1"/>
          </p:nvPr>
        </p:nvGraphicFramePr>
        <p:xfrm>
          <a:off x="457200" y="1942941"/>
          <a:ext cx="8229600" cy="3840480"/>
        </p:xfrm>
        <a:graphic>
          <a:graphicData uri="http://schemas.openxmlformats.org/drawingml/2006/table">
            <a:tbl>
              <a:tblPr/>
              <a:tblGrid>
                <a:gridCol w="2057400"/>
                <a:gridCol w="2057400"/>
                <a:gridCol w="2057400"/>
                <a:gridCol w="2057400"/>
              </a:tblGrid>
              <a:tr h="0">
                <a:tc>
                  <a:txBody>
                    <a:bodyPr/>
                    <a:lstStyle/>
                    <a:p>
                      <a:r>
                        <a:rPr lang="en-IN"/>
                        <a:t>Model</a:t>
                      </a:r>
                    </a:p>
                  </a:txBody>
                  <a:tcPr anchor="ctr">
                    <a:lnL>
                      <a:noFill/>
                    </a:lnL>
                    <a:lnR>
                      <a:noFill/>
                    </a:lnR>
                    <a:lnT>
                      <a:noFill/>
                    </a:lnT>
                    <a:lnB>
                      <a:noFill/>
                    </a:lnB>
                  </a:tcPr>
                </a:tc>
                <a:tc>
                  <a:txBody>
                    <a:bodyPr/>
                    <a:lstStyle/>
                    <a:p>
                      <a:r>
                        <a:rPr lang="en-IN"/>
                        <a:t>Speed</a:t>
                      </a:r>
                    </a:p>
                  </a:txBody>
                  <a:tcPr anchor="ctr">
                    <a:lnL>
                      <a:noFill/>
                    </a:lnL>
                    <a:lnR>
                      <a:noFill/>
                    </a:lnR>
                    <a:lnT>
                      <a:noFill/>
                    </a:lnT>
                    <a:lnB>
                      <a:noFill/>
                    </a:lnB>
                  </a:tcPr>
                </a:tc>
                <a:tc>
                  <a:txBody>
                    <a:bodyPr/>
                    <a:lstStyle/>
                    <a:p>
                      <a:r>
                        <a:rPr lang="en-IN"/>
                        <a:t>Accuracy</a:t>
                      </a:r>
                    </a:p>
                  </a:txBody>
                  <a:tcPr anchor="ctr">
                    <a:lnL>
                      <a:noFill/>
                    </a:lnL>
                    <a:lnR>
                      <a:noFill/>
                    </a:lnR>
                    <a:lnT>
                      <a:noFill/>
                    </a:lnT>
                    <a:lnB>
                      <a:noFill/>
                    </a:lnB>
                  </a:tcPr>
                </a:tc>
                <a:tc>
                  <a:txBody>
                    <a:bodyPr/>
                    <a:lstStyle/>
                    <a:p>
                      <a:r>
                        <a:rPr lang="en-IN"/>
                        <a:t>Use Case</a:t>
                      </a:r>
                    </a:p>
                  </a:txBody>
                  <a:tcPr anchor="ctr">
                    <a:lnL>
                      <a:noFill/>
                    </a:lnL>
                    <a:lnR>
                      <a:noFill/>
                    </a:lnR>
                    <a:lnT>
                      <a:noFill/>
                    </a:lnT>
                    <a:lnB>
                      <a:noFill/>
                    </a:lnB>
                  </a:tcPr>
                </a:tc>
              </a:tr>
              <a:tr h="0">
                <a:tc>
                  <a:txBody>
                    <a:bodyPr/>
                    <a:lstStyle/>
                    <a:p>
                      <a:r>
                        <a:rPr lang="en-IN"/>
                        <a:t>R-CNN</a:t>
                      </a:r>
                    </a:p>
                  </a:txBody>
                  <a:tcPr anchor="ctr">
                    <a:lnL>
                      <a:noFill/>
                    </a:lnL>
                    <a:lnR>
                      <a:noFill/>
                    </a:lnR>
                    <a:lnT>
                      <a:noFill/>
                    </a:lnT>
                    <a:lnB>
                      <a:noFill/>
                    </a:lnB>
                  </a:tcPr>
                </a:tc>
                <a:tc>
                  <a:txBody>
                    <a:bodyPr/>
                    <a:lstStyle/>
                    <a:p>
                      <a:r>
                        <a:rPr lang="en-IN"/>
                        <a:t>Slow</a:t>
                      </a:r>
                    </a:p>
                  </a:txBody>
                  <a:tcPr anchor="ctr">
                    <a:lnL>
                      <a:noFill/>
                    </a:lnL>
                    <a:lnR>
                      <a:noFill/>
                    </a:lnR>
                    <a:lnT>
                      <a:noFill/>
                    </a:lnT>
                    <a:lnB>
                      <a:noFill/>
                    </a:lnB>
                  </a:tcPr>
                </a:tc>
                <a:tc>
                  <a:txBody>
                    <a:bodyPr/>
                    <a:lstStyle/>
                    <a:p>
                      <a:r>
                        <a:rPr lang="en-IN"/>
                        <a:t>High</a:t>
                      </a:r>
                    </a:p>
                  </a:txBody>
                  <a:tcPr anchor="ctr">
                    <a:lnL>
                      <a:noFill/>
                    </a:lnL>
                    <a:lnR>
                      <a:noFill/>
                    </a:lnR>
                    <a:lnT>
                      <a:noFill/>
                    </a:lnT>
                    <a:lnB>
                      <a:noFill/>
                    </a:lnB>
                  </a:tcPr>
                </a:tc>
                <a:tc>
                  <a:txBody>
                    <a:bodyPr/>
                    <a:lstStyle/>
                    <a:p>
                      <a:r>
                        <a:rPr lang="en-US"/>
                        <a:t>High precision but slow tasks</a:t>
                      </a:r>
                    </a:p>
                  </a:txBody>
                  <a:tcPr anchor="ctr">
                    <a:lnL>
                      <a:noFill/>
                    </a:lnL>
                    <a:lnR>
                      <a:noFill/>
                    </a:lnR>
                    <a:lnT>
                      <a:noFill/>
                    </a:lnT>
                    <a:lnB>
                      <a:noFill/>
                    </a:lnB>
                  </a:tcPr>
                </a:tc>
              </a:tr>
              <a:tr h="0">
                <a:tc>
                  <a:txBody>
                    <a:bodyPr/>
                    <a:lstStyle/>
                    <a:p>
                      <a:r>
                        <a:rPr lang="en-IN"/>
                        <a:t>Fast R-CNN</a:t>
                      </a:r>
                    </a:p>
                  </a:txBody>
                  <a:tcPr anchor="ctr">
                    <a:lnL>
                      <a:noFill/>
                    </a:lnL>
                    <a:lnR>
                      <a:noFill/>
                    </a:lnR>
                    <a:lnT>
                      <a:noFill/>
                    </a:lnT>
                    <a:lnB>
                      <a:noFill/>
                    </a:lnB>
                  </a:tcPr>
                </a:tc>
                <a:tc>
                  <a:txBody>
                    <a:bodyPr/>
                    <a:lstStyle/>
                    <a:p>
                      <a:r>
                        <a:rPr lang="en-IN"/>
                        <a:t>Faster</a:t>
                      </a:r>
                    </a:p>
                  </a:txBody>
                  <a:tcPr anchor="ctr">
                    <a:lnL>
                      <a:noFill/>
                    </a:lnL>
                    <a:lnR>
                      <a:noFill/>
                    </a:lnR>
                    <a:lnT>
                      <a:noFill/>
                    </a:lnT>
                    <a:lnB>
                      <a:noFill/>
                    </a:lnB>
                  </a:tcPr>
                </a:tc>
                <a:tc>
                  <a:txBody>
                    <a:bodyPr/>
                    <a:lstStyle/>
                    <a:p>
                      <a:r>
                        <a:rPr lang="en-IN"/>
                        <a:t>High</a:t>
                      </a:r>
                    </a:p>
                  </a:txBody>
                  <a:tcPr anchor="ctr">
                    <a:lnL>
                      <a:noFill/>
                    </a:lnL>
                    <a:lnR>
                      <a:noFill/>
                    </a:lnR>
                    <a:lnT>
                      <a:noFill/>
                    </a:lnT>
                    <a:lnB>
                      <a:noFill/>
                    </a:lnB>
                  </a:tcPr>
                </a:tc>
                <a:tc>
                  <a:txBody>
                    <a:bodyPr/>
                    <a:lstStyle/>
                    <a:p>
                      <a:r>
                        <a:rPr lang="en-IN"/>
                        <a:t>Improved speed over R-CNN</a:t>
                      </a:r>
                    </a:p>
                  </a:txBody>
                  <a:tcPr anchor="ctr">
                    <a:lnL>
                      <a:noFill/>
                    </a:lnL>
                    <a:lnR>
                      <a:noFill/>
                    </a:lnR>
                    <a:lnT>
                      <a:noFill/>
                    </a:lnT>
                    <a:lnB>
                      <a:noFill/>
                    </a:lnB>
                  </a:tcPr>
                </a:tc>
              </a:tr>
              <a:tr h="0">
                <a:tc>
                  <a:txBody>
                    <a:bodyPr/>
                    <a:lstStyle/>
                    <a:p>
                      <a:r>
                        <a:rPr lang="en-IN"/>
                        <a:t>Faster R-CNN</a:t>
                      </a:r>
                    </a:p>
                  </a:txBody>
                  <a:tcPr anchor="ctr">
                    <a:lnL>
                      <a:noFill/>
                    </a:lnL>
                    <a:lnR>
                      <a:noFill/>
                    </a:lnR>
                    <a:lnT>
                      <a:noFill/>
                    </a:lnT>
                    <a:lnB>
                      <a:noFill/>
                    </a:lnB>
                  </a:tcPr>
                </a:tc>
                <a:tc>
                  <a:txBody>
                    <a:bodyPr/>
                    <a:lstStyle/>
                    <a:p>
                      <a:r>
                        <a:rPr lang="en-IN"/>
                        <a:t>Faster</a:t>
                      </a:r>
                    </a:p>
                  </a:txBody>
                  <a:tcPr anchor="ctr">
                    <a:lnL>
                      <a:noFill/>
                    </a:lnL>
                    <a:lnR>
                      <a:noFill/>
                    </a:lnR>
                    <a:lnT>
                      <a:noFill/>
                    </a:lnT>
                    <a:lnB>
                      <a:noFill/>
                    </a:lnB>
                  </a:tcPr>
                </a:tc>
                <a:tc>
                  <a:txBody>
                    <a:bodyPr/>
                    <a:lstStyle/>
                    <a:p>
                      <a:r>
                        <a:rPr lang="en-IN"/>
                        <a:t>High</a:t>
                      </a:r>
                    </a:p>
                  </a:txBody>
                  <a:tcPr anchor="ctr">
                    <a:lnL>
                      <a:noFill/>
                    </a:lnL>
                    <a:lnR>
                      <a:noFill/>
                    </a:lnR>
                    <a:lnT>
                      <a:noFill/>
                    </a:lnT>
                    <a:lnB>
                      <a:noFill/>
                    </a:lnB>
                  </a:tcPr>
                </a:tc>
                <a:tc>
                  <a:txBody>
                    <a:bodyPr/>
                    <a:lstStyle/>
                    <a:p>
                      <a:r>
                        <a:rPr lang="en-US"/>
                        <a:t>Good balance of speed and accuracy</a:t>
                      </a:r>
                    </a:p>
                  </a:txBody>
                  <a:tcPr anchor="ctr">
                    <a:lnL>
                      <a:noFill/>
                    </a:lnL>
                    <a:lnR>
                      <a:noFill/>
                    </a:lnR>
                    <a:lnT>
                      <a:noFill/>
                    </a:lnT>
                    <a:lnB>
                      <a:noFill/>
                    </a:lnB>
                  </a:tcPr>
                </a:tc>
              </a:tr>
              <a:tr h="0">
                <a:tc>
                  <a:txBody>
                    <a:bodyPr/>
                    <a:lstStyle/>
                    <a:p>
                      <a:r>
                        <a:rPr lang="en-IN"/>
                        <a:t>SSD</a:t>
                      </a:r>
                    </a:p>
                  </a:txBody>
                  <a:tcPr anchor="ctr">
                    <a:lnL>
                      <a:noFill/>
                    </a:lnL>
                    <a:lnR>
                      <a:noFill/>
                    </a:lnR>
                    <a:lnT>
                      <a:noFill/>
                    </a:lnT>
                    <a:lnB>
                      <a:noFill/>
                    </a:lnB>
                  </a:tcPr>
                </a:tc>
                <a:tc>
                  <a:txBody>
                    <a:bodyPr/>
                    <a:lstStyle/>
                    <a:p>
                      <a:r>
                        <a:rPr lang="en-IN"/>
                        <a:t>Fast</a:t>
                      </a:r>
                    </a:p>
                  </a:txBody>
                  <a:tcPr anchor="ctr">
                    <a:lnL>
                      <a:noFill/>
                    </a:lnL>
                    <a:lnR>
                      <a:noFill/>
                    </a:lnR>
                    <a:lnT>
                      <a:noFill/>
                    </a:lnT>
                    <a:lnB>
                      <a:noFill/>
                    </a:lnB>
                  </a:tcPr>
                </a:tc>
                <a:tc>
                  <a:txBody>
                    <a:bodyPr/>
                    <a:lstStyle/>
                    <a:p>
                      <a:r>
                        <a:rPr lang="en-IN"/>
                        <a:t>Moderate</a:t>
                      </a:r>
                    </a:p>
                  </a:txBody>
                  <a:tcPr anchor="ctr">
                    <a:lnL>
                      <a:noFill/>
                    </a:lnL>
                    <a:lnR>
                      <a:noFill/>
                    </a:lnR>
                    <a:lnT>
                      <a:noFill/>
                    </a:lnT>
                    <a:lnB>
                      <a:noFill/>
                    </a:lnB>
                  </a:tcPr>
                </a:tc>
                <a:tc>
                  <a:txBody>
                    <a:bodyPr/>
                    <a:lstStyle/>
                    <a:p>
                      <a:r>
                        <a:rPr lang="en-IN"/>
                        <a:t>Real-time object detection</a:t>
                      </a:r>
                    </a:p>
                  </a:txBody>
                  <a:tcPr anchor="ctr">
                    <a:lnL>
                      <a:noFill/>
                    </a:lnL>
                    <a:lnR>
                      <a:noFill/>
                    </a:lnR>
                    <a:lnT>
                      <a:noFill/>
                    </a:lnT>
                    <a:lnB>
                      <a:noFill/>
                    </a:lnB>
                  </a:tcPr>
                </a:tc>
              </a:tr>
              <a:tr h="0">
                <a:tc>
                  <a:txBody>
                    <a:bodyPr/>
                    <a:lstStyle/>
                    <a:p>
                      <a:r>
                        <a:rPr lang="en-IN"/>
                        <a:t>YOLO</a:t>
                      </a:r>
                    </a:p>
                  </a:txBody>
                  <a:tcPr anchor="ctr">
                    <a:lnL>
                      <a:noFill/>
                    </a:lnL>
                    <a:lnR>
                      <a:noFill/>
                    </a:lnR>
                    <a:lnT>
                      <a:noFill/>
                    </a:lnT>
                    <a:lnB>
                      <a:noFill/>
                    </a:lnB>
                  </a:tcPr>
                </a:tc>
                <a:tc>
                  <a:txBody>
                    <a:bodyPr/>
                    <a:lstStyle/>
                    <a:p>
                      <a:r>
                        <a:rPr lang="en-IN"/>
                        <a:t>Very Fast</a:t>
                      </a:r>
                    </a:p>
                  </a:txBody>
                  <a:tcPr anchor="ctr">
                    <a:lnL>
                      <a:noFill/>
                    </a:lnL>
                    <a:lnR>
                      <a:noFill/>
                    </a:lnR>
                    <a:lnT>
                      <a:noFill/>
                    </a:lnT>
                    <a:lnB>
                      <a:noFill/>
                    </a:lnB>
                  </a:tcPr>
                </a:tc>
                <a:tc>
                  <a:txBody>
                    <a:bodyPr/>
                    <a:lstStyle/>
                    <a:p>
                      <a:r>
                        <a:rPr lang="en-IN"/>
                        <a:t>Moderate</a:t>
                      </a:r>
                    </a:p>
                  </a:txBody>
                  <a:tcPr anchor="ctr">
                    <a:lnL>
                      <a:noFill/>
                    </a:lnL>
                    <a:lnR>
                      <a:noFill/>
                    </a:lnR>
                    <a:lnT>
                      <a:noFill/>
                    </a:lnT>
                    <a:lnB>
                      <a:noFill/>
                    </a:lnB>
                  </a:tcPr>
                </a:tc>
                <a:tc>
                  <a:txBody>
                    <a:bodyPr/>
                    <a:lstStyle/>
                    <a:p>
                      <a:r>
                        <a:rPr lang="en-US" dirty="0"/>
                        <a:t>Applications requiring speed (e.g., drones)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5280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Step 1: Region-Based Convolutional Neural Networks (R-CNN)</a:t>
            </a:r>
          </a:p>
          <a:p>
            <a:r>
              <a:rPr lang="en-US" b="1" dirty="0" smtClean="0"/>
              <a:t>Concept</a:t>
            </a:r>
            <a:r>
              <a:rPr lang="en-US" dirty="0" smtClean="0"/>
              <a:t>: Uses an external algorithm (Selective Search) to generate around 2000 region proposals from an image. A CNN is used to classify these regions.</a:t>
            </a:r>
          </a:p>
          <a:p>
            <a:r>
              <a:rPr lang="en-US" b="1" dirty="0" smtClean="0"/>
              <a:t>Challenges</a:t>
            </a:r>
            <a:r>
              <a:rPr lang="en-US" dirty="0" smtClean="0"/>
              <a:t>: Very slow since each region is processed separately.</a:t>
            </a:r>
          </a:p>
          <a:p>
            <a:endParaRPr lang="en-IN" dirty="0"/>
          </a:p>
        </p:txBody>
      </p:sp>
    </p:spTree>
    <p:extLst>
      <p:ext uri="{BB962C8B-B14F-4D97-AF65-F5344CB8AC3E}">
        <p14:creationId xmlns:p14="http://schemas.microsoft.com/office/powerpoint/2010/main" val="402175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R-CNN (Region-based Convolutional Neural Network)</a:t>
            </a:r>
          </a:p>
          <a:p>
            <a:r>
              <a:rPr lang="en-US" dirty="0" smtClean="0"/>
              <a:t>The main idea behind R-CNN is to generate a set of region proposals using external methods like </a:t>
            </a:r>
            <a:r>
              <a:rPr lang="en-US" b="1" dirty="0" smtClean="0"/>
              <a:t>Selective Search</a:t>
            </a:r>
            <a:r>
              <a:rPr lang="en-US" dirty="0" smtClean="0"/>
              <a:t> and then classify each region using a CNN.</a:t>
            </a:r>
          </a:p>
          <a:p>
            <a:r>
              <a:rPr lang="en-US" dirty="0" smtClean="0"/>
              <a:t>However, traditional R-CNN isn’t supported in Tensor Flow directly, but we can approximate the process using models like </a:t>
            </a:r>
            <a:r>
              <a:rPr lang="en-US" b="1" dirty="0" smtClean="0"/>
              <a:t>VGG16</a:t>
            </a:r>
            <a:r>
              <a:rPr lang="en-US" dirty="0" smtClean="0"/>
              <a:t> for feature extraction and implementing region proposals using OpenCV's </a:t>
            </a:r>
            <a:r>
              <a:rPr lang="en-US" b="1" dirty="0" smtClean="0"/>
              <a:t>Selective Search</a:t>
            </a:r>
            <a:r>
              <a:rPr lang="en-US" dirty="0" smtClean="0"/>
              <a:t>.</a:t>
            </a:r>
          </a:p>
          <a:p>
            <a:endParaRPr lang="en-IN" dirty="0"/>
          </a:p>
        </p:txBody>
      </p:sp>
    </p:spTree>
    <p:extLst>
      <p:ext uri="{BB962C8B-B14F-4D97-AF65-F5344CB8AC3E}">
        <p14:creationId xmlns:p14="http://schemas.microsoft.com/office/powerpoint/2010/main" val="394976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smtClean="0"/>
              <a:t>Explanation</a:t>
            </a:r>
            <a:r>
              <a:rPr lang="en-US" dirty="0" smtClean="0"/>
              <a:t>:</a:t>
            </a:r>
          </a:p>
          <a:p>
            <a:r>
              <a:rPr lang="en-US" b="1" dirty="0" smtClean="0"/>
              <a:t>Selective Search</a:t>
            </a:r>
            <a:r>
              <a:rPr lang="en-US" dirty="0" smtClean="0"/>
              <a:t> generates </a:t>
            </a:r>
            <a:r>
              <a:rPr lang="en-US" b="1" dirty="0" smtClean="0"/>
              <a:t>region proposals</a:t>
            </a:r>
            <a:r>
              <a:rPr lang="en-US" dirty="0" smtClean="0"/>
              <a:t> for object detection. These are the possible regions that might contain objects.</a:t>
            </a:r>
          </a:p>
          <a:p>
            <a:r>
              <a:rPr lang="en-US" dirty="0" smtClean="0"/>
              <a:t>In R-CNN, each of these regions would be passed through a pre-trained CNN (like VGG16) to extract features.</a:t>
            </a:r>
          </a:p>
          <a:p>
            <a:r>
              <a:rPr lang="en-US" dirty="0" smtClean="0"/>
              <a:t>This example demonstrates the </a:t>
            </a:r>
            <a:r>
              <a:rPr lang="en-US" b="1" dirty="0" smtClean="0"/>
              <a:t>region proposal</a:t>
            </a:r>
            <a:r>
              <a:rPr lang="en-US" dirty="0" smtClean="0"/>
              <a:t> part of R-CNN.</a:t>
            </a:r>
          </a:p>
          <a:p>
            <a:endParaRPr lang="en-IN" dirty="0"/>
          </a:p>
        </p:txBody>
      </p:sp>
    </p:spTree>
    <p:extLst>
      <p:ext uri="{BB962C8B-B14F-4D97-AF65-F5344CB8AC3E}">
        <p14:creationId xmlns:p14="http://schemas.microsoft.com/office/powerpoint/2010/main" val="392953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2. Faster R-CNN</a:t>
            </a:r>
          </a:p>
          <a:p>
            <a:r>
              <a:rPr lang="en-US" dirty="0" smtClean="0"/>
              <a:t>Faster R-CNN uses a </a:t>
            </a:r>
            <a:r>
              <a:rPr lang="en-US" b="1" dirty="0" smtClean="0"/>
              <a:t>Region Proposal Network (RPN)</a:t>
            </a:r>
            <a:r>
              <a:rPr lang="en-US" dirty="0" smtClean="0"/>
              <a:t> to generate proposals directly within the network. This eliminates the need for external algorithms like Selective Search, speeding up the process significantly.</a:t>
            </a:r>
          </a:p>
          <a:p>
            <a:endParaRPr lang="en-IN" dirty="0"/>
          </a:p>
        </p:txBody>
      </p:sp>
    </p:spTree>
    <p:extLst>
      <p:ext uri="{BB962C8B-B14F-4D97-AF65-F5344CB8AC3E}">
        <p14:creationId xmlns:p14="http://schemas.microsoft.com/office/powerpoint/2010/main" val="350998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Explanation</a:t>
            </a:r>
            <a:r>
              <a:rPr lang="en-US" dirty="0" smtClean="0"/>
              <a:t>:</a:t>
            </a:r>
          </a:p>
          <a:p>
            <a:r>
              <a:rPr lang="en-US" b="1" dirty="0" smtClean="0"/>
              <a:t>Faster R-CNN</a:t>
            </a:r>
            <a:r>
              <a:rPr lang="en-US" dirty="0" smtClean="0"/>
              <a:t> introduces a </a:t>
            </a:r>
            <a:r>
              <a:rPr lang="en-US" b="1" dirty="0" smtClean="0"/>
              <a:t>Region Proposal Network (RPN)</a:t>
            </a:r>
            <a:r>
              <a:rPr lang="en-US" dirty="0" smtClean="0"/>
              <a:t> that learns to suggest regions where objects might be located, drastically improving speed compared to R-CNN.</a:t>
            </a:r>
          </a:p>
          <a:p>
            <a:r>
              <a:rPr lang="en-US" dirty="0" smtClean="0"/>
              <a:t>This code uses a </a:t>
            </a:r>
            <a:r>
              <a:rPr lang="en-US" b="1" dirty="0" smtClean="0"/>
              <a:t>ResNet50</a:t>
            </a:r>
            <a:r>
              <a:rPr lang="en-US" dirty="0" smtClean="0"/>
              <a:t> backbone to extract features and </a:t>
            </a:r>
            <a:r>
              <a:rPr lang="en-US" b="1" dirty="0" smtClean="0"/>
              <a:t>predict bounding boxes</a:t>
            </a:r>
            <a:r>
              <a:rPr lang="en-US" dirty="0" smtClean="0"/>
              <a:t> for objects in one forward pass.</a:t>
            </a:r>
          </a:p>
          <a:p>
            <a:endParaRPr lang="en-IN" dirty="0"/>
          </a:p>
        </p:txBody>
      </p:sp>
    </p:spTree>
    <p:extLst>
      <p:ext uri="{BB962C8B-B14F-4D97-AF65-F5344CB8AC3E}">
        <p14:creationId xmlns:p14="http://schemas.microsoft.com/office/powerpoint/2010/main" val="193557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SSD (Single Shot </a:t>
            </a:r>
            <a:r>
              <a:rPr lang="en-US" b="1" dirty="0" err="1" smtClean="0"/>
              <a:t>MultiBox</a:t>
            </a:r>
            <a:r>
              <a:rPr lang="en-US" b="1" dirty="0" smtClean="0"/>
              <a:t> Detector)</a:t>
            </a:r>
            <a:br>
              <a:rPr lang="en-US" b="1" dirty="0" smtClean="0"/>
            </a:br>
            <a:endParaRPr lang="en-IN" dirty="0"/>
          </a:p>
        </p:txBody>
      </p:sp>
      <p:sp>
        <p:nvSpPr>
          <p:cNvPr id="3" name="Content Placeholder 2"/>
          <p:cNvSpPr>
            <a:spLocks noGrp="1"/>
          </p:cNvSpPr>
          <p:nvPr>
            <p:ph idx="1"/>
          </p:nvPr>
        </p:nvSpPr>
        <p:spPr/>
        <p:txBody>
          <a:bodyPr/>
          <a:lstStyle/>
          <a:p>
            <a:r>
              <a:rPr lang="en-US" dirty="0" smtClean="0"/>
              <a:t>SSD is a </a:t>
            </a:r>
            <a:r>
              <a:rPr lang="en-US" b="1" dirty="0" smtClean="0"/>
              <a:t>one-shot detection model</a:t>
            </a:r>
            <a:r>
              <a:rPr lang="en-US" dirty="0" smtClean="0"/>
              <a:t> that predicts the object class and the bounding box in a single forward pass through the network. It’s much faster than R-CNN-based models but may be slightly less accurate for smaller objects.</a:t>
            </a:r>
          </a:p>
          <a:p>
            <a:endParaRPr lang="en-IN" dirty="0"/>
          </a:p>
        </p:txBody>
      </p:sp>
    </p:spTree>
    <p:extLst>
      <p:ext uri="{BB962C8B-B14F-4D97-AF65-F5344CB8AC3E}">
        <p14:creationId xmlns:p14="http://schemas.microsoft.com/office/powerpoint/2010/main" val="366552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Explanation</a:t>
            </a:r>
            <a:r>
              <a:rPr lang="en-US" dirty="0" smtClean="0"/>
              <a:t>:</a:t>
            </a:r>
          </a:p>
          <a:p>
            <a:r>
              <a:rPr lang="en-US" dirty="0" smtClean="0"/>
              <a:t>SSD predicts bounding boxes and classes in a </a:t>
            </a:r>
            <a:r>
              <a:rPr lang="en-US" b="1" dirty="0" smtClean="0"/>
              <a:t>single forward pass</a:t>
            </a:r>
            <a:r>
              <a:rPr lang="en-US" dirty="0" smtClean="0"/>
              <a:t>.</a:t>
            </a:r>
          </a:p>
          <a:p>
            <a:r>
              <a:rPr lang="en-US" dirty="0" smtClean="0"/>
              <a:t>It's designed for </a:t>
            </a:r>
            <a:r>
              <a:rPr lang="en-US" b="1" dirty="0" smtClean="0"/>
              <a:t>real-time detection</a:t>
            </a:r>
            <a:r>
              <a:rPr lang="en-US" dirty="0" smtClean="0"/>
              <a:t> with relatively fast processing, even though it may sacrifice some accuracy compared to models like Faster R-CNN.</a:t>
            </a:r>
          </a:p>
          <a:p>
            <a:endParaRPr lang="en-IN" dirty="0"/>
          </a:p>
        </p:txBody>
      </p:sp>
    </p:spTree>
    <p:extLst>
      <p:ext uri="{BB962C8B-B14F-4D97-AF65-F5344CB8AC3E}">
        <p14:creationId xmlns:p14="http://schemas.microsoft.com/office/powerpoint/2010/main" val="3630038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YOLO (You Only Look Once)</a:t>
            </a:r>
            <a:br>
              <a:rPr lang="en-US" b="1" dirty="0" smtClean="0"/>
            </a:br>
            <a:endParaRPr lang="en-IN" dirty="0"/>
          </a:p>
        </p:txBody>
      </p:sp>
      <p:sp>
        <p:nvSpPr>
          <p:cNvPr id="3" name="Content Placeholder 2"/>
          <p:cNvSpPr>
            <a:spLocks noGrp="1"/>
          </p:cNvSpPr>
          <p:nvPr>
            <p:ph idx="1"/>
          </p:nvPr>
        </p:nvSpPr>
        <p:spPr/>
        <p:txBody>
          <a:bodyPr/>
          <a:lstStyle/>
          <a:p>
            <a:r>
              <a:rPr lang="en-US" dirty="0" smtClean="0"/>
              <a:t>YOLO is the fastest object detection model, capable of real-time detection. It divides the image into a grid and predicts bounding boxes and class probabilities for each grid cell.</a:t>
            </a:r>
          </a:p>
          <a:p>
            <a:endParaRPr lang="en-IN" dirty="0"/>
          </a:p>
        </p:txBody>
      </p:sp>
    </p:spTree>
    <p:extLst>
      <p:ext uri="{BB962C8B-B14F-4D97-AF65-F5344CB8AC3E}">
        <p14:creationId xmlns:p14="http://schemas.microsoft.com/office/powerpoint/2010/main" val="355646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and Future</a:t>
            </a:r>
            <a:br>
              <a:rPr lang="en-US" b="1" dirty="0" smtClean="0"/>
            </a:b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Computer </a:t>
            </a:r>
            <a:r>
              <a:rPr lang="en-US" dirty="0"/>
              <a:t>Vision covers a huge ground as its applications know no bounds. It often escapes our minds as we fail to notice the role Computer Vision plays in the gadgets, we use day in and day out.</a:t>
            </a:r>
          </a:p>
          <a:p>
            <a:pPr fontAlgn="base"/>
            <a:r>
              <a:rPr lang="en-US" b="1" dirty="0"/>
              <a:t>Smartphones and Web:</a:t>
            </a:r>
            <a:r>
              <a:rPr lang="en-US" dirty="0"/>
              <a:t> Google Lens, QR Codes, </a:t>
            </a:r>
            <a:r>
              <a:rPr lang="en-US" dirty="0" err="1"/>
              <a:t>Snapchat</a:t>
            </a:r>
            <a:r>
              <a:rPr lang="en-US" dirty="0"/>
              <a:t> filters (face tracking), Night Sight, Face and Expression Detection, Lens Blur, Portrait mode, Google Photos (Face, Object and scene recognition), Google Maps (Image Stitching).</a:t>
            </a:r>
          </a:p>
          <a:p>
            <a:pPr fontAlgn="base"/>
            <a:r>
              <a:rPr lang="en-US" b="1" dirty="0"/>
              <a:t>Medical Imaging:</a:t>
            </a:r>
            <a:r>
              <a:rPr lang="en-US" dirty="0"/>
              <a:t> CAT/MRI</a:t>
            </a:r>
          </a:p>
          <a:p>
            <a:pPr fontAlgn="base"/>
            <a:r>
              <a:rPr lang="en-US" b="1" dirty="0"/>
              <a:t>Insurance:</a:t>
            </a:r>
            <a:r>
              <a:rPr lang="en-US" dirty="0"/>
              <a:t> Property Inspection and Damage analysis</a:t>
            </a:r>
          </a:p>
          <a:p>
            <a:pPr fontAlgn="base"/>
            <a:r>
              <a:rPr lang="en-US" b="1" dirty="0"/>
              <a:t>Optical Character Recognition (OCR)</a:t>
            </a:r>
            <a:endParaRPr lang="en-US" dirty="0"/>
          </a:p>
          <a:p>
            <a:pPr fontAlgn="base"/>
            <a:r>
              <a:rPr lang="en-US" b="1" dirty="0"/>
              <a:t>3D Model Building (Photogrammetry)</a:t>
            </a:r>
            <a:endParaRPr lang="en-US" dirty="0"/>
          </a:p>
          <a:p>
            <a:pPr fontAlgn="base"/>
            <a:r>
              <a:rPr lang="en-US" b="1" dirty="0"/>
              <a:t>Merging CGI with live actors in movies</a:t>
            </a:r>
            <a:endParaRPr lang="en-US" dirty="0"/>
          </a:p>
          <a:p>
            <a:endParaRPr lang="en-IN" dirty="0"/>
          </a:p>
        </p:txBody>
      </p:sp>
    </p:spTree>
    <p:extLst>
      <p:ext uri="{BB962C8B-B14F-4D97-AF65-F5344CB8AC3E}">
        <p14:creationId xmlns:p14="http://schemas.microsoft.com/office/powerpoint/2010/main" val="206430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Explanation</a:t>
            </a:r>
            <a:r>
              <a:rPr lang="en-US" dirty="0" smtClean="0"/>
              <a:t>:</a:t>
            </a:r>
            <a:br>
              <a:rPr lang="en-US" dirty="0" smtClean="0"/>
            </a:br>
            <a:endParaRPr lang="en-IN" dirty="0"/>
          </a:p>
        </p:txBody>
      </p:sp>
      <p:sp>
        <p:nvSpPr>
          <p:cNvPr id="3" name="Content Placeholder 2"/>
          <p:cNvSpPr>
            <a:spLocks noGrp="1"/>
          </p:cNvSpPr>
          <p:nvPr>
            <p:ph idx="1"/>
          </p:nvPr>
        </p:nvSpPr>
        <p:spPr/>
        <p:txBody>
          <a:bodyPr/>
          <a:lstStyle/>
          <a:p>
            <a:r>
              <a:rPr lang="en-US" dirty="0" smtClean="0"/>
              <a:t>YOLO is </a:t>
            </a:r>
            <a:r>
              <a:rPr lang="en-US" b="1" dirty="0" smtClean="0"/>
              <a:t>fast and efficient</a:t>
            </a:r>
            <a:r>
              <a:rPr lang="en-US" dirty="0" smtClean="0"/>
              <a:t> for real-time object detection.</a:t>
            </a:r>
          </a:p>
          <a:p>
            <a:r>
              <a:rPr lang="en-US" dirty="0" smtClean="0"/>
              <a:t>It divides the image into a </a:t>
            </a:r>
            <a:r>
              <a:rPr lang="en-US" b="1" dirty="0" smtClean="0"/>
              <a:t>grid</a:t>
            </a:r>
            <a:r>
              <a:rPr lang="en-US" dirty="0" smtClean="0"/>
              <a:t> and makes predictions for </a:t>
            </a:r>
            <a:r>
              <a:rPr lang="en-US" b="1" dirty="0" smtClean="0"/>
              <a:t>bounding boxes and classes</a:t>
            </a:r>
            <a:r>
              <a:rPr lang="en-US" dirty="0" smtClean="0"/>
              <a:t> simultaneously for all grid cells.</a:t>
            </a:r>
          </a:p>
          <a:p>
            <a:r>
              <a:rPr lang="en-US" b="1" dirty="0" smtClean="0"/>
              <a:t>YOLOv5</a:t>
            </a:r>
            <a:r>
              <a:rPr lang="en-US" dirty="0" smtClean="0"/>
              <a:t> is an advanced version that is optimized for both speed and accuracy.</a:t>
            </a:r>
          </a:p>
          <a:p>
            <a:endParaRPr lang="en-IN" dirty="0"/>
          </a:p>
        </p:txBody>
      </p:sp>
    </p:spTree>
    <p:extLst>
      <p:ext uri="{BB962C8B-B14F-4D97-AF65-F5344CB8AC3E}">
        <p14:creationId xmlns:p14="http://schemas.microsoft.com/office/powerpoint/2010/main" val="3114993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a:t>
            </a:r>
            <a:br>
              <a:rPr lang="en-US"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R-CNN</a:t>
            </a:r>
            <a:r>
              <a:rPr lang="en-US" dirty="0" smtClean="0"/>
              <a:t> was an early approach to object detection but suffered from slowness due to region proposals.</a:t>
            </a:r>
          </a:p>
          <a:p>
            <a:r>
              <a:rPr lang="en-US" b="1" dirty="0" smtClean="0"/>
              <a:t>Faster R-CNN</a:t>
            </a:r>
            <a:r>
              <a:rPr lang="en-US" dirty="0" smtClean="0"/>
              <a:t> introduced a Region Proposal Network (RPN) to speed up detection and is a balanced model between speed and accuracy.</a:t>
            </a:r>
          </a:p>
          <a:p>
            <a:r>
              <a:rPr lang="en-US" b="1" dirty="0" smtClean="0"/>
              <a:t>SSD</a:t>
            </a:r>
            <a:r>
              <a:rPr lang="en-US" dirty="0" smtClean="0"/>
              <a:t> allows for faster detection at the cost of small object accuracy.</a:t>
            </a:r>
          </a:p>
          <a:p>
            <a:r>
              <a:rPr lang="en-US" b="1" dirty="0" smtClean="0"/>
              <a:t>YOLO</a:t>
            </a:r>
            <a:r>
              <a:rPr lang="en-US" dirty="0" smtClean="0"/>
              <a:t> is ideal for real-time applications, being the fastest, though it may sacrifice accuracy with smaller objects.</a:t>
            </a:r>
          </a:p>
          <a:p>
            <a:endParaRPr lang="en-IN" dirty="0"/>
          </a:p>
        </p:txBody>
      </p:sp>
    </p:spTree>
    <p:extLst>
      <p:ext uri="{BB962C8B-B14F-4D97-AF65-F5344CB8AC3E}">
        <p14:creationId xmlns:p14="http://schemas.microsoft.com/office/powerpoint/2010/main" val="2595160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Pre-built models</a:t>
            </a:r>
            <a:endParaRPr lang="en-IN" dirty="0"/>
          </a:p>
        </p:txBody>
      </p:sp>
      <p:sp>
        <p:nvSpPr>
          <p:cNvPr id="3" name="Content Placeholder 2"/>
          <p:cNvSpPr>
            <a:spLocks noGrp="1"/>
          </p:cNvSpPr>
          <p:nvPr>
            <p:ph idx="1"/>
          </p:nvPr>
        </p:nvSpPr>
        <p:spPr/>
        <p:txBody>
          <a:bodyPr/>
          <a:lstStyle/>
          <a:p>
            <a:pPr marL="0" indent="0">
              <a:buNone/>
            </a:pPr>
            <a:r>
              <a:rPr lang="en-US" dirty="0" smtClean="0"/>
              <a:t>Classification</a:t>
            </a:r>
          </a:p>
          <a:p>
            <a:pPr marL="0" indent="0">
              <a:buNone/>
            </a:pPr>
            <a:r>
              <a:rPr lang="en-US" dirty="0" smtClean="0"/>
              <a:t>===========</a:t>
            </a:r>
          </a:p>
          <a:p>
            <a:pPr marL="0" indent="0">
              <a:buNone/>
            </a:pPr>
            <a:endParaRPr lang="en-US" dirty="0" smtClean="0"/>
          </a:p>
          <a:p>
            <a:r>
              <a:rPr lang="en-US" dirty="0" smtClean="0"/>
              <a:t>Resnet50</a:t>
            </a:r>
          </a:p>
          <a:p>
            <a:r>
              <a:rPr lang="en-US" dirty="0" smtClean="0"/>
              <a:t>VGG16</a:t>
            </a:r>
          </a:p>
          <a:p>
            <a:endParaRPr lang="en-US" dirty="0"/>
          </a:p>
          <a:p>
            <a:endParaRPr lang="en-US" dirty="0" smtClean="0"/>
          </a:p>
          <a:p>
            <a:endParaRPr lang="en-IN" dirty="0"/>
          </a:p>
        </p:txBody>
      </p:sp>
    </p:spTree>
    <p:extLst>
      <p:ext uri="{BB962C8B-B14F-4D97-AF65-F5344CB8AC3E}">
        <p14:creationId xmlns:p14="http://schemas.microsoft.com/office/powerpoint/2010/main" val="1077086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Object </a:t>
            </a:r>
            <a:r>
              <a:rPr lang="en-US" dirty="0" smtClean="0"/>
              <a:t>Detection</a:t>
            </a:r>
          </a:p>
          <a:p>
            <a:pPr marL="0" indent="0">
              <a:buNone/>
            </a:pPr>
            <a:r>
              <a:rPr lang="en-US" dirty="0" smtClean="0"/>
              <a:t>==============</a:t>
            </a:r>
          </a:p>
          <a:p>
            <a:r>
              <a:rPr lang="en-US" dirty="0" smtClean="0"/>
              <a:t>YOLO v3/v5</a:t>
            </a:r>
          </a:p>
          <a:p>
            <a:r>
              <a:rPr lang="en-US" dirty="0" smtClean="0"/>
              <a:t>SSD513</a:t>
            </a:r>
            <a:endParaRPr lang="en-US" dirty="0"/>
          </a:p>
          <a:p>
            <a:pPr marL="0" indent="0">
              <a:buNone/>
            </a:pPr>
            <a:r>
              <a:rPr lang="en-US" dirty="0" smtClean="0"/>
              <a:t>Segmentation</a:t>
            </a:r>
          </a:p>
          <a:p>
            <a:pPr marL="0" indent="0">
              <a:buNone/>
            </a:pPr>
            <a:r>
              <a:rPr lang="en-US" dirty="0" smtClean="0"/>
              <a:t>============</a:t>
            </a:r>
          </a:p>
          <a:p>
            <a:r>
              <a:rPr lang="en-US" dirty="0" smtClean="0"/>
              <a:t>U-net</a:t>
            </a:r>
          </a:p>
          <a:p>
            <a:r>
              <a:rPr lang="en-US" dirty="0" smtClean="0"/>
              <a:t>Mask R-CNN</a:t>
            </a:r>
            <a:endParaRPr lang="en-IN" dirty="0"/>
          </a:p>
        </p:txBody>
      </p:sp>
    </p:spTree>
    <p:extLst>
      <p:ext uri="{BB962C8B-B14F-4D97-AF65-F5344CB8AC3E}">
        <p14:creationId xmlns:p14="http://schemas.microsoft.com/office/powerpoint/2010/main" val="130005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variants</a:t>
            </a:r>
            <a:endParaRPr lang="en-IN" dirty="0"/>
          </a:p>
        </p:txBody>
      </p:sp>
      <p:sp>
        <p:nvSpPr>
          <p:cNvPr id="3" name="Content Placeholder 2"/>
          <p:cNvSpPr>
            <a:spLocks noGrp="1"/>
          </p:cNvSpPr>
          <p:nvPr>
            <p:ph idx="1"/>
          </p:nvPr>
        </p:nvSpPr>
        <p:spPr/>
        <p:txBody>
          <a:bodyPr/>
          <a:lstStyle/>
          <a:p>
            <a:r>
              <a:rPr lang="en-US" dirty="0" smtClean="0"/>
              <a:t>LeNet-5</a:t>
            </a:r>
          </a:p>
          <a:p>
            <a:r>
              <a:rPr lang="en-US" dirty="0" err="1" smtClean="0"/>
              <a:t>AlexNet</a:t>
            </a:r>
            <a:endParaRPr lang="en-US" dirty="0" smtClean="0"/>
          </a:p>
          <a:p>
            <a:r>
              <a:rPr lang="en-US" dirty="0" smtClean="0"/>
              <a:t>VGG</a:t>
            </a:r>
          </a:p>
          <a:p>
            <a:r>
              <a:rPr lang="en-US" dirty="0" err="1" smtClean="0"/>
              <a:t>ResNet</a:t>
            </a:r>
            <a:endParaRPr lang="en-US" dirty="0" smtClean="0"/>
          </a:p>
          <a:p>
            <a:r>
              <a:rPr lang="en-US" dirty="0" smtClean="0"/>
              <a:t>Inception</a:t>
            </a:r>
          </a:p>
          <a:p>
            <a:r>
              <a:rPr lang="en-US" dirty="0" err="1" smtClean="0"/>
              <a:t>MobileNet</a:t>
            </a:r>
            <a:endParaRPr lang="en-US" dirty="0" smtClean="0"/>
          </a:p>
          <a:p>
            <a:r>
              <a:rPr lang="en-US" dirty="0" err="1" smtClean="0"/>
              <a:t>DenseNet</a:t>
            </a:r>
            <a:endParaRPr lang="en-IN" dirty="0"/>
          </a:p>
        </p:txBody>
      </p:sp>
    </p:spTree>
    <p:extLst>
      <p:ext uri="{BB962C8B-B14F-4D97-AF65-F5344CB8AC3E}">
        <p14:creationId xmlns:p14="http://schemas.microsoft.com/office/powerpoint/2010/main" val="115959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Detection CNN’s</a:t>
            </a:r>
            <a:endParaRPr lang="en-IN" dirty="0"/>
          </a:p>
        </p:txBody>
      </p:sp>
      <p:sp>
        <p:nvSpPr>
          <p:cNvPr id="3" name="Content Placeholder 2"/>
          <p:cNvSpPr>
            <a:spLocks noGrp="1"/>
          </p:cNvSpPr>
          <p:nvPr>
            <p:ph idx="1"/>
          </p:nvPr>
        </p:nvSpPr>
        <p:spPr/>
        <p:txBody>
          <a:bodyPr/>
          <a:lstStyle/>
          <a:p>
            <a:r>
              <a:rPr lang="en-US" dirty="0" smtClean="0"/>
              <a:t>R-CNN</a:t>
            </a:r>
          </a:p>
          <a:p>
            <a:r>
              <a:rPr lang="en-US" dirty="0" smtClean="0"/>
              <a:t>Fast R-CNN</a:t>
            </a:r>
          </a:p>
          <a:p>
            <a:r>
              <a:rPr lang="en-US" dirty="0" smtClean="0"/>
              <a:t>Faster R-CNN</a:t>
            </a:r>
          </a:p>
          <a:p>
            <a:r>
              <a:rPr lang="en-US" dirty="0" smtClean="0"/>
              <a:t>SSD</a:t>
            </a:r>
          </a:p>
          <a:p>
            <a:r>
              <a:rPr lang="en-US" dirty="0" smtClean="0"/>
              <a:t>YOLO</a:t>
            </a:r>
          </a:p>
          <a:p>
            <a:r>
              <a:rPr lang="en-US" dirty="0" err="1" smtClean="0"/>
              <a:t>RetinaNet</a:t>
            </a:r>
            <a:endParaRPr lang="en-IN" dirty="0"/>
          </a:p>
        </p:txBody>
      </p:sp>
    </p:spTree>
    <p:extLst>
      <p:ext uri="{BB962C8B-B14F-4D97-AF65-F5344CB8AC3E}">
        <p14:creationId xmlns:p14="http://schemas.microsoft.com/office/powerpoint/2010/main" val="276434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OpenCV is one of the most popular computer vision libraries. If you want to start your journey in the field of computer vision, then a thorough understanding of the concepts of OpenCV is of paramount importance. </a:t>
            </a:r>
            <a:endParaRPr lang="en-IN" dirty="0"/>
          </a:p>
        </p:txBody>
      </p:sp>
    </p:spTree>
    <p:extLst>
      <p:ext uri="{BB962C8B-B14F-4D97-AF65-F5344CB8AC3E}">
        <p14:creationId xmlns:p14="http://schemas.microsoft.com/office/powerpoint/2010/main" val="156676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b="1" dirty="0" smtClean="0"/>
              <a:t>What is Object Detection?</a:t>
            </a:r>
          </a:p>
          <a:p>
            <a:r>
              <a:rPr lang="en-US" dirty="0" smtClean="0"/>
              <a:t>Object detection involves locating objects within images and classifying them into predefined categories. The two primary tasks are:</a:t>
            </a:r>
          </a:p>
          <a:p>
            <a:r>
              <a:rPr lang="en-US" b="1" dirty="0" smtClean="0"/>
              <a:t>Localization</a:t>
            </a:r>
            <a:r>
              <a:rPr lang="en-US" dirty="0" smtClean="0"/>
              <a:t>: Identifying where the object is (bounding box).</a:t>
            </a:r>
          </a:p>
          <a:p>
            <a:r>
              <a:rPr lang="en-US" b="1" dirty="0" smtClean="0"/>
              <a:t>Classification</a:t>
            </a:r>
            <a:r>
              <a:rPr lang="en-US" dirty="0" smtClean="0"/>
              <a:t>: Assigning the object to a class (e.g., dog, cat).</a:t>
            </a:r>
          </a:p>
          <a:p>
            <a:endParaRPr lang="en-IN" dirty="0"/>
          </a:p>
        </p:txBody>
      </p:sp>
    </p:spTree>
    <p:extLst>
      <p:ext uri="{BB962C8B-B14F-4D97-AF65-F5344CB8AC3E}">
        <p14:creationId xmlns:p14="http://schemas.microsoft.com/office/powerpoint/2010/main" val="98167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Core Concepts in Object Detection:</a:t>
            </a:r>
            <a:br>
              <a:rPr lang="en-IN" b="1" dirty="0" smtClean="0"/>
            </a:b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US" sz="6400" b="1" dirty="0" smtClean="0"/>
              <a:t>Bounding Box</a:t>
            </a:r>
            <a:r>
              <a:rPr lang="en-US" sz="6400" dirty="0" smtClean="0"/>
              <a:t>:</a:t>
            </a:r>
          </a:p>
          <a:p>
            <a:pPr marL="0" indent="0">
              <a:buNone/>
            </a:pPr>
            <a:r>
              <a:rPr lang="en-US" sz="6400" dirty="0" smtClean="0"/>
              <a:t>A rectangular box drawn around an object to highlight its position. It is represented by four coordinates (</a:t>
            </a:r>
            <a:r>
              <a:rPr lang="en-US" sz="6400" dirty="0" err="1" smtClean="0"/>
              <a:t>x_min</a:t>
            </a:r>
            <a:r>
              <a:rPr lang="en-US" sz="6400" dirty="0" smtClean="0"/>
              <a:t>, </a:t>
            </a:r>
            <a:r>
              <a:rPr lang="en-US" sz="6400" dirty="0" err="1" smtClean="0"/>
              <a:t>y_min</a:t>
            </a:r>
            <a:r>
              <a:rPr lang="en-US" sz="6400" dirty="0" smtClean="0"/>
              <a:t>, </a:t>
            </a:r>
            <a:r>
              <a:rPr lang="en-US" sz="6400" dirty="0" err="1" smtClean="0"/>
              <a:t>x_max</a:t>
            </a:r>
            <a:r>
              <a:rPr lang="en-US" sz="6400" dirty="0" smtClean="0"/>
              <a:t>, </a:t>
            </a:r>
            <a:r>
              <a:rPr lang="en-US" sz="6400" dirty="0" err="1" smtClean="0"/>
              <a:t>y_max</a:t>
            </a:r>
            <a:r>
              <a:rPr lang="en-US" sz="6400" dirty="0" smtClean="0"/>
              <a:t>), which define the top-left and bottom-right corners of the box.</a:t>
            </a:r>
          </a:p>
          <a:p>
            <a:pPr marL="0" indent="0">
              <a:buNone/>
            </a:pPr>
            <a:endParaRPr lang="en-US" sz="6400" dirty="0" smtClean="0"/>
          </a:p>
          <a:p>
            <a:pPr marL="0" indent="0">
              <a:buNone/>
            </a:pPr>
            <a:r>
              <a:rPr lang="en-US" sz="6400" b="1" dirty="0" smtClean="0"/>
              <a:t>Intersection over Union (</a:t>
            </a:r>
            <a:r>
              <a:rPr lang="en-US" sz="6400" b="1" dirty="0" err="1" smtClean="0"/>
              <a:t>IoU</a:t>
            </a:r>
            <a:r>
              <a:rPr lang="en-US" sz="6400" b="1" dirty="0" smtClean="0"/>
              <a:t>)</a:t>
            </a:r>
            <a:r>
              <a:rPr lang="en-US" sz="6400" dirty="0" smtClean="0"/>
              <a:t>:</a:t>
            </a:r>
          </a:p>
          <a:p>
            <a:pPr marL="0" indent="0">
              <a:buNone/>
            </a:pPr>
            <a:r>
              <a:rPr lang="en-US" sz="6400" dirty="0" smtClean="0"/>
              <a:t>Measures the overlap between the predicted bounding box and the actual bounding box (ground truth). A value of </a:t>
            </a:r>
            <a:r>
              <a:rPr lang="en-US" sz="6400" b="1" dirty="0" err="1" smtClean="0"/>
              <a:t>IoU</a:t>
            </a:r>
            <a:r>
              <a:rPr lang="en-US" sz="6400" b="1" dirty="0" smtClean="0"/>
              <a:t> = 1</a:t>
            </a:r>
            <a:r>
              <a:rPr lang="en-US" sz="6400" dirty="0" smtClean="0"/>
              <a:t> means perfect overlap, while </a:t>
            </a:r>
            <a:r>
              <a:rPr lang="en-US" sz="6400" b="1" dirty="0" err="1" smtClean="0"/>
              <a:t>IoU</a:t>
            </a:r>
            <a:r>
              <a:rPr lang="en-US" sz="6400" b="1" dirty="0" smtClean="0"/>
              <a:t> = 0</a:t>
            </a:r>
            <a:r>
              <a:rPr lang="en-US" sz="6400" dirty="0" smtClean="0"/>
              <a:t> means no overlap.</a:t>
            </a:r>
          </a:p>
          <a:p>
            <a:pPr marL="0" indent="0">
              <a:buNone/>
            </a:pPr>
            <a:endParaRPr lang="en-US" sz="6400" b="1" dirty="0" smtClean="0"/>
          </a:p>
          <a:p>
            <a:pPr marL="0" indent="0">
              <a:buNone/>
            </a:pPr>
            <a:r>
              <a:rPr lang="en-US" sz="6400" b="1" dirty="0" smtClean="0"/>
              <a:t>Confidence Score</a:t>
            </a:r>
            <a:r>
              <a:rPr lang="en-US" sz="6400" dirty="0" smtClean="0"/>
              <a:t>:</a:t>
            </a:r>
          </a:p>
          <a:p>
            <a:pPr marL="0" indent="0">
              <a:buNone/>
            </a:pPr>
            <a:r>
              <a:rPr lang="en-US" sz="6400" dirty="0" smtClean="0"/>
              <a:t>A probability score indicating how confident the model is that an object exists in the predicted bounding box.</a:t>
            </a:r>
          </a:p>
          <a:p>
            <a:pPr marL="0" indent="0">
              <a:buNone/>
            </a:pPr>
            <a:endParaRPr lang="en-US" sz="6400" b="1" dirty="0" smtClean="0"/>
          </a:p>
          <a:p>
            <a:pPr marL="0" indent="0">
              <a:buNone/>
            </a:pPr>
            <a:r>
              <a:rPr lang="en-US" sz="6400" b="1" dirty="0" smtClean="0"/>
              <a:t>Region Proposal</a:t>
            </a:r>
            <a:r>
              <a:rPr lang="en-US" sz="6400" dirty="0" smtClean="0"/>
              <a:t>:</a:t>
            </a:r>
          </a:p>
          <a:p>
            <a:pPr marL="0" indent="0">
              <a:buNone/>
            </a:pPr>
            <a:r>
              <a:rPr lang="en-US" sz="6400" dirty="0" smtClean="0"/>
              <a:t>Instead of scanning the whole image, models like R-CNN use a </a:t>
            </a:r>
            <a:r>
              <a:rPr lang="en-US" sz="6400" b="1" dirty="0" smtClean="0"/>
              <a:t>Region Proposal Network (RPN)</a:t>
            </a:r>
            <a:r>
              <a:rPr lang="en-US" sz="6400" dirty="0" smtClean="0"/>
              <a:t> to generate potential regions (areas of interest) and then classify whether these regions contain objects.</a:t>
            </a:r>
          </a:p>
          <a:p>
            <a:endParaRPr lang="en-IN" dirty="0"/>
          </a:p>
        </p:txBody>
      </p:sp>
    </p:spTree>
    <p:extLst>
      <p:ext uri="{BB962C8B-B14F-4D97-AF65-F5344CB8AC3E}">
        <p14:creationId xmlns:p14="http://schemas.microsoft.com/office/powerpoint/2010/main" val="315733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 Evolution in Object Detection</a:t>
            </a:r>
            <a:br>
              <a:rPr lang="en-US"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R-CNN (2014)</a:t>
            </a:r>
            <a:r>
              <a:rPr lang="en-US" dirty="0" smtClean="0"/>
              <a:t>:</a:t>
            </a:r>
            <a:br>
              <a:rPr lang="en-US" dirty="0" smtClean="0"/>
            </a:br>
            <a:r>
              <a:rPr lang="en-US" b="1" dirty="0" smtClean="0"/>
              <a:t>Challenges</a:t>
            </a:r>
            <a:r>
              <a:rPr lang="en-US" dirty="0" smtClean="0"/>
              <a:t>: Slow, computationally expensive.</a:t>
            </a:r>
            <a:br>
              <a:rPr lang="en-US" dirty="0" smtClean="0"/>
            </a:br>
            <a:r>
              <a:rPr lang="en-US" b="1" dirty="0" smtClean="0"/>
              <a:t>Description</a:t>
            </a:r>
            <a:r>
              <a:rPr lang="en-US" dirty="0" smtClean="0"/>
              <a:t>: This was one of the earliest deep learning models for object detection. It uses region proposals, extracts features for each region, and then applies a classifier.</a:t>
            </a:r>
          </a:p>
          <a:p>
            <a:pPr lvl="1"/>
            <a:r>
              <a:rPr lang="en-US" b="1" dirty="0" smtClean="0"/>
              <a:t>Process</a:t>
            </a:r>
            <a:r>
              <a:rPr lang="en-US" dirty="0" smtClean="0"/>
              <a:t>:</a:t>
            </a:r>
          </a:p>
          <a:p>
            <a:pPr lvl="2"/>
            <a:r>
              <a:rPr lang="en-US" dirty="0" smtClean="0"/>
              <a:t>Extracts 2000 region proposals.</a:t>
            </a:r>
          </a:p>
          <a:p>
            <a:pPr lvl="2"/>
            <a:r>
              <a:rPr lang="en-US" dirty="0" smtClean="0"/>
              <a:t>Uses CNN to classify each region.</a:t>
            </a:r>
          </a:p>
          <a:p>
            <a:pPr lvl="1"/>
            <a:r>
              <a:rPr lang="en-US" b="1" dirty="0" smtClean="0"/>
              <a:t>Limitations</a:t>
            </a:r>
            <a:r>
              <a:rPr lang="en-US" dirty="0" smtClean="0"/>
              <a:t>: Very slow because it processes each region proposal separately using a CNN.</a:t>
            </a:r>
          </a:p>
          <a:p>
            <a:endParaRPr lang="en-IN" dirty="0"/>
          </a:p>
        </p:txBody>
      </p:sp>
    </p:spTree>
    <p:extLst>
      <p:ext uri="{BB962C8B-B14F-4D97-AF65-F5344CB8AC3E}">
        <p14:creationId xmlns:p14="http://schemas.microsoft.com/office/powerpoint/2010/main" val="185471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Fast R-CNN (2015)</a:t>
            </a:r>
            <a:r>
              <a:rPr lang="en-US" dirty="0" smtClean="0"/>
              <a:t>:</a:t>
            </a:r>
            <a:br>
              <a:rPr lang="en-US"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Challenges</a:t>
            </a:r>
            <a:r>
              <a:rPr lang="en-US" dirty="0" smtClean="0"/>
              <a:t>: Still not fast enough for real-time detection.</a:t>
            </a:r>
            <a:br>
              <a:rPr lang="en-US" dirty="0" smtClean="0"/>
            </a:br>
            <a:r>
              <a:rPr lang="en-US" b="1" dirty="0" smtClean="0"/>
              <a:t>Description</a:t>
            </a:r>
            <a:r>
              <a:rPr lang="en-US" dirty="0" smtClean="0"/>
              <a:t>: Instead of extracting features for each region separately, Fast R-CNN processes the entire image in one pass through the CNN and then classifies the region proposals.</a:t>
            </a:r>
          </a:p>
          <a:p>
            <a:r>
              <a:rPr lang="en-US" b="1" dirty="0" smtClean="0"/>
              <a:t>Improvements</a:t>
            </a:r>
            <a:r>
              <a:rPr lang="en-US" dirty="0" smtClean="0"/>
              <a:t>:</a:t>
            </a:r>
          </a:p>
          <a:p>
            <a:pPr lvl="1"/>
            <a:r>
              <a:rPr lang="en-US" dirty="0" smtClean="0"/>
              <a:t>Uses </a:t>
            </a:r>
            <a:r>
              <a:rPr lang="en-US" b="1" dirty="0" err="1" smtClean="0"/>
              <a:t>RoI</a:t>
            </a:r>
            <a:r>
              <a:rPr lang="en-US" b="1" dirty="0" smtClean="0"/>
              <a:t> pooling</a:t>
            </a:r>
            <a:r>
              <a:rPr lang="en-US" dirty="0" smtClean="0"/>
              <a:t> to extract a fixed-size feature map for each region proposal.</a:t>
            </a:r>
          </a:p>
          <a:p>
            <a:pPr lvl="1"/>
            <a:r>
              <a:rPr lang="en-US" dirty="0" smtClean="0"/>
              <a:t>Faster than R-CNN, but still requires region proposals from an external algorithm (like Selective Search).</a:t>
            </a:r>
          </a:p>
          <a:p>
            <a:endParaRPr lang="en-IN" dirty="0"/>
          </a:p>
        </p:txBody>
      </p:sp>
    </p:spTree>
    <p:extLst>
      <p:ext uri="{BB962C8B-B14F-4D97-AF65-F5344CB8AC3E}">
        <p14:creationId xmlns:p14="http://schemas.microsoft.com/office/powerpoint/2010/main" val="265042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Faster R-CNN (2015)</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r>
              <a:rPr lang="en-US" b="1" dirty="0" smtClean="0"/>
              <a:t>Challenges</a:t>
            </a:r>
            <a:r>
              <a:rPr lang="en-US" dirty="0" smtClean="0"/>
              <a:t>: Better speed but slower than real-time models.</a:t>
            </a:r>
            <a:br>
              <a:rPr lang="en-US" dirty="0" smtClean="0"/>
            </a:br>
            <a:r>
              <a:rPr lang="en-US" b="1" dirty="0" smtClean="0"/>
              <a:t>Description</a:t>
            </a:r>
            <a:r>
              <a:rPr lang="en-US" dirty="0" smtClean="0"/>
              <a:t>: Faster R-CNN introduces a </a:t>
            </a:r>
            <a:r>
              <a:rPr lang="en-US" b="1" dirty="0" smtClean="0"/>
              <a:t>Region Proposal Network (RPN)</a:t>
            </a:r>
            <a:r>
              <a:rPr lang="en-US" dirty="0" smtClean="0"/>
              <a:t> to eliminate the external region proposal step. This speeds up the process significantly.</a:t>
            </a:r>
          </a:p>
          <a:p>
            <a:r>
              <a:rPr lang="en-US" b="1" dirty="0" smtClean="0"/>
              <a:t>Improvements</a:t>
            </a:r>
            <a:r>
              <a:rPr lang="en-US" dirty="0" smtClean="0"/>
              <a:t>:</a:t>
            </a:r>
          </a:p>
          <a:p>
            <a:pPr lvl="1"/>
            <a:r>
              <a:rPr lang="en-US" dirty="0" smtClean="0"/>
              <a:t>The RPN learns to propose regions, and both the RPN and CNN are trained simultaneously.</a:t>
            </a:r>
          </a:p>
          <a:p>
            <a:endParaRPr lang="en-IN" dirty="0"/>
          </a:p>
        </p:txBody>
      </p:sp>
    </p:spTree>
    <p:extLst>
      <p:ext uri="{BB962C8B-B14F-4D97-AF65-F5344CB8AC3E}">
        <p14:creationId xmlns:p14="http://schemas.microsoft.com/office/powerpoint/2010/main" val="113222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Single Shot </a:t>
            </a:r>
            <a:r>
              <a:rPr lang="en-US" b="1" dirty="0" err="1" smtClean="0"/>
              <a:t>MultiBox</a:t>
            </a:r>
            <a:r>
              <a:rPr lang="en-US" b="1" dirty="0" smtClean="0"/>
              <a:t> Detector (SSD, 2016)</a:t>
            </a:r>
            <a:r>
              <a:rPr lang="en-US" dirty="0" smtClean="0"/>
              <a:t>:</a:t>
            </a:r>
            <a:endParaRPr lang="en-IN" dirty="0"/>
          </a:p>
        </p:txBody>
      </p:sp>
      <p:sp>
        <p:nvSpPr>
          <p:cNvPr id="3" name="Content Placeholder 2"/>
          <p:cNvSpPr>
            <a:spLocks noGrp="1"/>
          </p:cNvSpPr>
          <p:nvPr>
            <p:ph idx="1"/>
          </p:nvPr>
        </p:nvSpPr>
        <p:spPr/>
        <p:txBody>
          <a:bodyPr>
            <a:normAutofit lnSpcReduction="10000"/>
          </a:bodyPr>
          <a:lstStyle/>
          <a:p>
            <a:r>
              <a:rPr lang="en-US" b="1" dirty="0" smtClean="0"/>
              <a:t>Challenges</a:t>
            </a:r>
            <a:r>
              <a:rPr lang="en-US" dirty="0" smtClean="0"/>
              <a:t>: Less accurate than Faster R-CNN for small objects.</a:t>
            </a:r>
            <a:br>
              <a:rPr lang="en-US" dirty="0" smtClean="0"/>
            </a:br>
            <a:r>
              <a:rPr lang="en-US" b="1" dirty="0" smtClean="0"/>
              <a:t>Description</a:t>
            </a:r>
            <a:r>
              <a:rPr lang="en-US" dirty="0" smtClean="0"/>
              <a:t>: Unlike Faster R-CNN, SSD does not generate region proposals. It detects objects in one pass (single shot) by predicting the object class and bounding boxes at different scales from multiple locations.</a:t>
            </a:r>
          </a:p>
          <a:p>
            <a:r>
              <a:rPr lang="en-US" b="1" dirty="0" smtClean="0"/>
              <a:t>Advantages</a:t>
            </a:r>
            <a:r>
              <a:rPr lang="en-US" dirty="0" smtClean="0"/>
              <a:t>: Much faster and suitable for real-time detection.</a:t>
            </a:r>
          </a:p>
          <a:p>
            <a:endParaRPr lang="en-IN" dirty="0"/>
          </a:p>
        </p:txBody>
      </p:sp>
    </p:spTree>
    <p:extLst>
      <p:ext uri="{BB962C8B-B14F-4D97-AF65-F5344CB8AC3E}">
        <p14:creationId xmlns:p14="http://schemas.microsoft.com/office/powerpoint/2010/main" val="486742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1047</Words>
  <Application>Microsoft Office PowerPoint</Application>
  <PresentationFormat>On-screen Show (4:3)</PresentationFormat>
  <Paragraphs>138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Applications and Future </vt:lpstr>
      <vt:lpstr>PowerPoint Presentation</vt:lpstr>
      <vt:lpstr>PowerPoint Presentation</vt:lpstr>
      <vt:lpstr>Core Concepts in Object Detection: </vt:lpstr>
      <vt:lpstr>Model Evolution in Object Detection </vt:lpstr>
      <vt:lpstr>Fast R-CNN (2015): </vt:lpstr>
      <vt:lpstr>Faster R-CNN (2015):</vt:lpstr>
      <vt:lpstr>Single Shot MultiBox Detector (SSD, 2016):</vt:lpstr>
      <vt:lpstr>YOLO (You Only Look Once, 2016):</vt:lpstr>
      <vt:lpstr>Model Differences at a Glance: </vt:lpstr>
      <vt:lpstr>PowerPoint Presentation</vt:lpstr>
      <vt:lpstr>PowerPoint Presentation</vt:lpstr>
      <vt:lpstr>PowerPoint Presentation</vt:lpstr>
      <vt:lpstr>PowerPoint Presentation</vt:lpstr>
      <vt:lpstr>PowerPoint Presentation</vt:lpstr>
      <vt:lpstr>SSD (Single Shot MultiBox Detector) </vt:lpstr>
      <vt:lpstr>PowerPoint Presentation</vt:lpstr>
      <vt:lpstr>YOLO (You Only Look Once) </vt:lpstr>
      <vt:lpstr>Explanation: </vt:lpstr>
      <vt:lpstr>Conclusion </vt:lpstr>
      <vt:lpstr>Pre-built models</vt:lpstr>
      <vt:lpstr>PowerPoint Presentation</vt:lpstr>
      <vt:lpstr>CNN variants</vt:lpstr>
      <vt:lpstr>Object Detection CNN’s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cp:revision>
  <dcterms:created xsi:type="dcterms:W3CDTF">2024-09-30T16:02:10Z</dcterms:created>
  <dcterms:modified xsi:type="dcterms:W3CDTF">2024-10-01T07:38:50Z</dcterms:modified>
</cp:coreProperties>
</file>