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1DC-248E-44BF-9548-B013FACC10C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C619-AF83-4AC0-BA33-7915C9987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89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1DC-248E-44BF-9548-B013FACC10C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C619-AF83-4AC0-BA33-7915C9987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46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1DC-248E-44BF-9548-B013FACC10C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C619-AF83-4AC0-BA33-7915C9987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02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1DC-248E-44BF-9548-B013FACC10C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C619-AF83-4AC0-BA33-7915C9987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18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1DC-248E-44BF-9548-B013FACC10C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C619-AF83-4AC0-BA33-7915C9987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52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1DC-248E-44BF-9548-B013FACC10C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C619-AF83-4AC0-BA33-7915C9987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03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1DC-248E-44BF-9548-B013FACC10C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C619-AF83-4AC0-BA33-7915C9987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48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1DC-248E-44BF-9548-B013FACC10C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C619-AF83-4AC0-BA33-7915C9987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43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1DC-248E-44BF-9548-B013FACC10C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C619-AF83-4AC0-BA33-7915C9987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14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1DC-248E-44BF-9548-B013FACC10C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C619-AF83-4AC0-BA33-7915C9987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41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DE1DC-248E-44BF-9548-B013FACC10C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C619-AF83-4AC0-BA33-7915C9987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44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DE1DC-248E-44BF-9548-B013FACC10C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C619-AF83-4AC0-BA33-7915C99872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83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What is Cloud Computing?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Cloud computing is the delivery of computing services (servers, storage, databases, networking, software, etc.) over the Internet, allowing organizations to scale and pay for resources as needed.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60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Module 3: IAM (Identity and Access Management)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AWS IAM helps manage users, groups, and permissions securely.</a:t>
            </a:r>
          </a:p>
          <a:p>
            <a:r>
              <a:rPr lang="en-US" b="1" dirty="0" smtClean="0"/>
              <a:t>Users and Groups:</a:t>
            </a:r>
            <a:r>
              <a:rPr lang="en-US" dirty="0" smtClean="0"/>
              <a:t> Define user roles and assign them to groups.</a:t>
            </a:r>
          </a:p>
          <a:p>
            <a:r>
              <a:rPr lang="en-US" b="1" dirty="0" smtClean="0"/>
              <a:t>IAM Policies:</a:t>
            </a:r>
            <a:r>
              <a:rPr lang="en-US" dirty="0" smtClean="0"/>
              <a:t> JSON-based permissions defining access levels.</a:t>
            </a:r>
          </a:p>
          <a:p>
            <a:r>
              <a:rPr lang="en-US" b="1" dirty="0" smtClean="0"/>
              <a:t>IAM Roles:</a:t>
            </a:r>
            <a:r>
              <a:rPr lang="en-US" dirty="0" smtClean="0"/>
              <a:t> Grant permissions to AWS services.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46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IAM Hands-on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users and groups.</a:t>
            </a:r>
          </a:p>
          <a:p>
            <a:r>
              <a:rPr lang="en-US" dirty="0" smtClean="0"/>
              <a:t>Assign IAM policies to restrict access.</a:t>
            </a:r>
          </a:p>
          <a:p>
            <a:r>
              <a:rPr lang="en-US" dirty="0" smtClean="0"/>
              <a:t>Enable </a:t>
            </a:r>
            <a:r>
              <a:rPr lang="en-US" b="1" dirty="0" smtClean="0"/>
              <a:t>Multi-Factor Authentication (MFA)</a:t>
            </a:r>
            <a:r>
              <a:rPr lang="en-US" dirty="0" smtClean="0"/>
              <a:t> for additional security.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375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AWS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What is VPC?</a:t>
            </a:r>
            <a:endParaRPr lang="en-US" dirty="0"/>
          </a:p>
          <a:p>
            <a:r>
              <a:rPr lang="en-US" dirty="0"/>
              <a:t>A logically isolated section of AWS Cloud where you define and control networking.</a:t>
            </a:r>
          </a:p>
          <a:p>
            <a:r>
              <a:rPr lang="en-US" dirty="0"/>
              <a:t>Similar to an on-premise network in the cloud.</a:t>
            </a:r>
          </a:p>
          <a:p>
            <a:r>
              <a:rPr lang="en-US" b="1" dirty="0"/>
              <a:t>Key Benefits:</a:t>
            </a:r>
            <a:endParaRPr lang="en-US" dirty="0"/>
          </a:p>
          <a:p>
            <a:pPr lvl="1"/>
            <a:r>
              <a:rPr lang="en-US" dirty="0"/>
              <a:t>Customizable IP addressing.</a:t>
            </a:r>
          </a:p>
          <a:p>
            <a:pPr lvl="1"/>
            <a:r>
              <a:rPr lang="en-US" dirty="0"/>
              <a:t>Control over routing and security.</a:t>
            </a:r>
          </a:p>
          <a:p>
            <a:pPr lvl="1"/>
            <a:r>
              <a:rPr lang="en-US" dirty="0"/>
              <a:t>Secure communication between AWS services and the internet.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78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VPC Components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Subnets</a:t>
            </a:r>
            <a:r>
              <a:rPr lang="en-IN" dirty="0"/>
              <a:t> – Public &amp; Private</a:t>
            </a:r>
          </a:p>
          <a:p>
            <a:r>
              <a:rPr lang="en-IN" b="1" dirty="0"/>
              <a:t>Route Tables</a:t>
            </a:r>
            <a:r>
              <a:rPr lang="en-IN" dirty="0"/>
              <a:t> – Determines traffic flow</a:t>
            </a:r>
          </a:p>
          <a:p>
            <a:r>
              <a:rPr lang="en-IN" b="1" dirty="0"/>
              <a:t>Internet Gateway (IGW)</a:t>
            </a:r>
            <a:r>
              <a:rPr lang="en-IN" dirty="0"/>
              <a:t> – Provides internet access</a:t>
            </a:r>
          </a:p>
          <a:p>
            <a:r>
              <a:rPr lang="en-IN" b="1" dirty="0"/>
              <a:t>NAT Gateway / NAT Instance</a:t>
            </a:r>
            <a:r>
              <a:rPr lang="en-IN" dirty="0"/>
              <a:t> – Enables private subnets to access the internet</a:t>
            </a:r>
          </a:p>
          <a:p>
            <a:r>
              <a:rPr lang="en-IN" b="1" dirty="0"/>
              <a:t>Network ACLs (NACLs)</a:t>
            </a:r>
            <a:r>
              <a:rPr lang="en-IN" dirty="0"/>
              <a:t> – Subnet-level security</a:t>
            </a:r>
          </a:p>
          <a:p>
            <a:r>
              <a:rPr lang="en-IN" b="1" dirty="0"/>
              <a:t>Security Groups</a:t>
            </a:r>
            <a:r>
              <a:rPr lang="en-IN" dirty="0"/>
              <a:t> – Instance-level firewall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03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Public and Private Subnets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Public Subnet:</a:t>
            </a:r>
            <a:endParaRPr lang="en-IN" dirty="0"/>
          </a:p>
          <a:p>
            <a:r>
              <a:rPr lang="en-IN" dirty="0"/>
              <a:t>Direct internet access through an </a:t>
            </a:r>
            <a:r>
              <a:rPr lang="en-IN" b="1" dirty="0"/>
              <a:t>Internet Gateway (IGW)</a:t>
            </a:r>
            <a:r>
              <a:rPr lang="en-IN" dirty="0"/>
              <a:t>.</a:t>
            </a:r>
          </a:p>
          <a:p>
            <a:r>
              <a:rPr lang="en-IN" dirty="0"/>
              <a:t>Typically hosts web servers and bastion hosts.</a:t>
            </a:r>
          </a:p>
          <a:p>
            <a:r>
              <a:rPr lang="en-IN" b="1" dirty="0"/>
              <a:t>Private Subnet:</a:t>
            </a:r>
            <a:endParaRPr lang="en-IN" dirty="0"/>
          </a:p>
          <a:p>
            <a:r>
              <a:rPr lang="en-IN" dirty="0"/>
              <a:t>No direct internet access.</a:t>
            </a:r>
          </a:p>
          <a:p>
            <a:r>
              <a:rPr lang="en-IN" dirty="0"/>
              <a:t>Used for databases, application servers, and backend services.</a:t>
            </a:r>
          </a:p>
          <a:p>
            <a:r>
              <a:rPr lang="en-IN" dirty="0"/>
              <a:t>Requires </a:t>
            </a:r>
            <a:r>
              <a:rPr lang="en-IN" b="1" dirty="0"/>
              <a:t>NAT Gateway</a:t>
            </a:r>
            <a:r>
              <a:rPr lang="en-IN" dirty="0"/>
              <a:t> for outbound internet traffic.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4237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Internet Gateway (IGW)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Purpose:</a:t>
            </a:r>
            <a:r>
              <a:rPr lang="en-US" dirty="0"/>
              <a:t> Allows resources in a </a:t>
            </a:r>
            <a:r>
              <a:rPr lang="en-US" b="1" dirty="0"/>
              <a:t>public subnet</a:t>
            </a:r>
            <a:r>
              <a:rPr lang="en-US" dirty="0"/>
              <a:t> to communicate with the internet.</a:t>
            </a:r>
          </a:p>
          <a:p>
            <a:r>
              <a:rPr lang="en-US" b="1" dirty="0"/>
              <a:t>How it Works:</a:t>
            </a:r>
            <a:endParaRPr lang="en-US" dirty="0"/>
          </a:p>
          <a:p>
            <a:r>
              <a:rPr lang="en-US" dirty="0"/>
              <a:t>Attached to a VPC.</a:t>
            </a:r>
          </a:p>
          <a:p>
            <a:r>
              <a:rPr lang="en-US" dirty="0"/>
              <a:t>Route tables define which subnets can use it.</a:t>
            </a:r>
          </a:p>
          <a:p>
            <a:r>
              <a:rPr lang="en-US" b="1" dirty="0"/>
              <a:t>Example Route Table:</a:t>
            </a:r>
            <a:endParaRPr lang="en-US" dirty="0"/>
          </a:p>
          <a:p>
            <a:r>
              <a:rPr lang="en-US" dirty="0"/>
              <a:t>Destination: 0.0.0.0/0 → Target: Internet Gateway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195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 Gateway &amp; NAT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Purpose:</a:t>
            </a:r>
            <a:endParaRPr lang="en-US" dirty="0"/>
          </a:p>
          <a:p>
            <a:pPr lvl="1"/>
            <a:r>
              <a:rPr lang="en-US" dirty="0"/>
              <a:t>Allows instances in </a:t>
            </a:r>
            <a:r>
              <a:rPr lang="en-US" b="1" dirty="0"/>
              <a:t>private subnets</a:t>
            </a:r>
            <a:r>
              <a:rPr lang="en-US" dirty="0"/>
              <a:t> to access the internet </a:t>
            </a:r>
            <a:r>
              <a:rPr lang="en-US" b="1" dirty="0"/>
              <a:t>without exposing them</a:t>
            </a:r>
            <a:r>
              <a:rPr lang="en-US" dirty="0"/>
              <a:t>.</a:t>
            </a:r>
          </a:p>
          <a:p>
            <a:r>
              <a:rPr lang="en-US" b="1" dirty="0"/>
              <a:t>NAT Gateway:</a:t>
            </a:r>
            <a:endParaRPr lang="en-US" dirty="0"/>
          </a:p>
          <a:p>
            <a:pPr lvl="1"/>
            <a:r>
              <a:rPr lang="en-US" dirty="0"/>
              <a:t>Managed AWS service, </a:t>
            </a:r>
            <a:r>
              <a:rPr lang="en-US" b="1" dirty="0"/>
              <a:t>high availability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Scales automatically.</a:t>
            </a:r>
          </a:p>
          <a:p>
            <a:r>
              <a:rPr lang="en-US" b="1" dirty="0"/>
              <a:t>NAT Instance:</a:t>
            </a:r>
            <a:endParaRPr lang="en-US" dirty="0"/>
          </a:p>
          <a:p>
            <a:pPr lvl="1"/>
            <a:r>
              <a:rPr lang="en-US" dirty="0"/>
              <a:t>User-managed EC2 instance.</a:t>
            </a:r>
          </a:p>
          <a:p>
            <a:pPr lvl="1"/>
            <a:r>
              <a:rPr lang="en-US" dirty="0"/>
              <a:t>Requires manual scaling and maintenance.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115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Definition:</a:t>
            </a:r>
            <a:endParaRPr lang="en-US" dirty="0"/>
          </a:p>
          <a:p>
            <a:r>
              <a:rPr lang="en-US" dirty="0"/>
              <a:t>Determines how network traffic is directed within a VPC.</a:t>
            </a:r>
          </a:p>
          <a:p>
            <a:r>
              <a:rPr lang="en-US" b="1" dirty="0"/>
              <a:t>Key Rules:</a:t>
            </a:r>
            <a:endParaRPr lang="en-US" dirty="0"/>
          </a:p>
          <a:p>
            <a:r>
              <a:rPr lang="en-US" dirty="0"/>
              <a:t>Every subnet is associated with a route table.</a:t>
            </a:r>
          </a:p>
          <a:p>
            <a:r>
              <a:rPr lang="en-US" dirty="0"/>
              <a:t>Multiple subnets can share the same route table.</a:t>
            </a:r>
          </a:p>
          <a:p>
            <a:r>
              <a:rPr lang="en-US" b="1" dirty="0"/>
              <a:t>Example Entries:</a:t>
            </a:r>
            <a:endParaRPr lang="en-US" dirty="0"/>
          </a:p>
          <a:p>
            <a:r>
              <a:rPr lang="en-US" dirty="0"/>
              <a:t>10.0.0.0/16 → local (within VPC)</a:t>
            </a:r>
          </a:p>
          <a:p>
            <a:r>
              <a:rPr lang="en-US" dirty="0"/>
              <a:t>0.0.0.0/0 → IGW (for public subnets)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04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ACLs (NACLs)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Subnet-level firewall controlling inbound &amp; outbound traffic.</a:t>
            </a:r>
            <a:endParaRPr lang="en-US" dirty="0"/>
          </a:p>
          <a:p>
            <a:r>
              <a:rPr lang="en-US" b="1" dirty="0"/>
              <a:t>Key Features:</a:t>
            </a:r>
            <a:endParaRPr lang="en-US" dirty="0"/>
          </a:p>
          <a:p>
            <a:pPr lvl="1"/>
            <a:r>
              <a:rPr lang="en-US" b="1" dirty="0"/>
              <a:t>Stateless</a:t>
            </a:r>
            <a:r>
              <a:rPr lang="en-US" dirty="0"/>
              <a:t> (rules apply separately to inbound &amp; outbound traffic).</a:t>
            </a:r>
          </a:p>
          <a:p>
            <a:pPr lvl="1"/>
            <a:r>
              <a:rPr lang="en-US" dirty="0"/>
              <a:t>Rules are evaluated in order (lowest to highest).</a:t>
            </a:r>
          </a:p>
          <a:p>
            <a:r>
              <a:rPr lang="en-US" b="1" dirty="0"/>
              <a:t>Use Case:</a:t>
            </a:r>
            <a:endParaRPr lang="en-US" dirty="0"/>
          </a:p>
          <a:p>
            <a:pPr lvl="1"/>
            <a:r>
              <a:rPr lang="en-US" dirty="0"/>
              <a:t>Additional security layer beyond security groups.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939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Groups (SGs)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Instance-level firewall controlling inbound &amp; outbound traffic.</a:t>
            </a:r>
            <a:endParaRPr lang="en-US" dirty="0"/>
          </a:p>
          <a:p>
            <a:r>
              <a:rPr lang="en-US" b="1" dirty="0"/>
              <a:t>Key Features:</a:t>
            </a:r>
            <a:endParaRPr lang="en-US" dirty="0"/>
          </a:p>
          <a:p>
            <a:pPr lvl="1"/>
            <a:r>
              <a:rPr lang="en-US" b="1" dirty="0" err="1"/>
              <a:t>Stateful</a:t>
            </a:r>
            <a:r>
              <a:rPr lang="en-US" dirty="0"/>
              <a:t> (outbound is automatically allowed for inbound traffic).</a:t>
            </a:r>
          </a:p>
          <a:p>
            <a:pPr lvl="1"/>
            <a:r>
              <a:rPr lang="en-US" dirty="0"/>
              <a:t>Can define rules based on IP ranges, protocols, and ports.</a:t>
            </a:r>
          </a:p>
          <a:p>
            <a:r>
              <a:rPr lang="en-US" b="1" dirty="0"/>
              <a:t>Example Security Group Rules:</a:t>
            </a:r>
            <a:endParaRPr lang="en-US" dirty="0"/>
          </a:p>
          <a:p>
            <a:pPr lvl="1"/>
            <a:r>
              <a:rPr lang="en-US" dirty="0"/>
              <a:t>Allow HTTP (80) and HTTPS (443) from the internet.</a:t>
            </a:r>
          </a:p>
          <a:p>
            <a:pPr lvl="1"/>
            <a:r>
              <a:rPr lang="en-US" dirty="0"/>
              <a:t>Allow SSH (22) only from a specific IP.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92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Benefits of Cloud Computing: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Cost Efficiency:</a:t>
            </a:r>
            <a:r>
              <a:rPr lang="en-US" dirty="0" smtClean="0"/>
              <a:t> No upfront infrastructure costs; pay-as-you-go.</a:t>
            </a:r>
          </a:p>
          <a:p>
            <a:r>
              <a:rPr lang="en-US" b="1" dirty="0" smtClean="0"/>
              <a:t>Scalability and Elasticity:</a:t>
            </a:r>
            <a:r>
              <a:rPr lang="en-US" dirty="0" smtClean="0"/>
              <a:t> Easily scale resources up or down.</a:t>
            </a:r>
          </a:p>
          <a:p>
            <a:r>
              <a:rPr lang="en-US" b="1" dirty="0" smtClean="0"/>
              <a:t>Global Reach:</a:t>
            </a:r>
            <a:r>
              <a:rPr lang="en-US" dirty="0" smtClean="0"/>
              <a:t> Deploy applications globally with minimal effort.</a:t>
            </a:r>
          </a:p>
          <a:p>
            <a:r>
              <a:rPr lang="en-US" b="1" dirty="0" smtClean="0"/>
              <a:t>Security and Reliability:</a:t>
            </a:r>
            <a:r>
              <a:rPr lang="en-US" dirty="0" smtClean="0"/>
              <a:t> Cloud providers offer high availability and security.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516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vs. NACL vs. Security Groups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400141"/>
          <a:ext cx="8229600" cy="292608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NAT Gateway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Network ACLs (NACLs)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Security Groups (SGs)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Purpose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Allow private subnet internet access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Subnet-level security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Instance-level security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Stateful?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Traffic Control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Outbound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Inbound &amp; Outbound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Inbound &amp; Outbound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Granularity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Entire subnet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Subnet-wide rules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Per-instance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183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AWS 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relational database service</a:t>
            </a:r>
          </a:p>
          <a:p>
            <a:r>
              <a:rPr lang="en-US" dirty="0"/>
              <a:t>Supports MySQL, </a:t>
            </a:r>
            <a:r>
              <a:rPr lang="en-US" dirty="0" err="1"/>
              <a:t>PostgreSQL</a:t>
            </a:r>
            <a:r>
              <a:rPr lang="en-US" dirty="0"/>
              <a:t>, </a:t>
            </a:r>
            <a:r>
              <a:rPr lang="en-US" dirty="0" err="1"/>
              <a:t>MariaDB</a:t>
            </a:r>
            <a:r>
              <a:rPr lang="en-US" dirty="0"/>
              <a:t>, SQL Server, Oracle</a:t>
            </a:r>
          </a:p>
          <a:p>
            <a:r>
              <a:rPr lang="en-US" dirty="0"/>
              <a:t>Automated backups, patching, and </a:t>
            </a:r>
            <a:r>
              <a:rPr lang="en-US" dirty="0" smtClean="0"/>
              <a:t>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46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RDS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availability with Multi-AZ </a:t>
            </a:r>
            <a:r>
              <a:rPr lang="en-US" dirty="0" smtClean="0"/>
              <a:t>(standby replica) deployments</a:t>
            </a:r>
            <a:endParaRPr lang="en-US" dirty="0"/>
          </a:p>
          <a:p>
            <a:r>
              <a:rPr lang="en-US" dirty="0"/>
              <a:t>Read Replicas for scalability</a:t>
            </a:r>
          </a:p>
          <a:p>
            <a:r>
              <a:rPr lang="en-US" dirty="0"/>
              <a:t>Automated backups and snapshots</a:t>
            </a:r>
          </a:p>
          <a:p>
            <a:r>
              <a:rPr lang="en-US" dirty="0"/>
              <a:t>Security with IAM, KMS encryption, and VPC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733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RDS Read Replica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Purpose:</a:t>
            </a:r>
            <a:r>
              <a:rPr lang="en-US" dirty="0"/>
              <a:t> Improves read performance</a:t>
            </a:r>
          </a:p>
          <a:p>
            <a:r>
              <a:rPr lang="en-US" b="1" dirty="0"/>
              <a:t>How it works:</a:t>
            </a:r>
            <a:r>
              <a:rPr lang="en-US" dirty="0"/>
              <a:t> Asynchronous replication</a:t>
            </a:r>
          </a:p>
          <a:p>
            <a:r>
              <a:rPr lang="en-US" b="1" dirty="0"/>
              <a:t>Use Cases:</a:t>
            </a:r>
            <a:r>
              <a:rPr lang="en-US" dirty="0"/>
              <a:t> Reporting, analytics, read-heavy workloads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096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RDS Multi-AZ &amp; Standby Replica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Multi-AZ:</a:t>
            </a:r>
            <a:r>
              <a:rPr lang="en-US" dirty="0"/>
              <a:t> Synchronous replication for high availability</a:t>
            </a:r>
          </a:p>
          <a:p>
            <a:r>
              <a:rPr lang="en-US" b="1" dirty="0"/>
              <a:t>Standby Replica:</a:t>
            </a:r>
            <a:r>
              <a:rPr lang="en-US" dirty="0"/>
              <a:t> Automatically promoted if the primary instance fails</a:t>
            </a:r>
          </a:p>
          <a:p>
            <a:r>
              <a:rPr lang="en-US" b="1" dirty="0"/>
              <a:t>Use Case:</a:t>
            </a:r>
            <a:r>
              <a:rPr lang="en-US" dirty="0"/>
              <a:t> Business continuity and disaster recovery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839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RDS Proxy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Purpose:</a:t>
            </a:r>
            <a:r>
              <a:rPr lang="en-US" dirty="0"/>
              <a:t> Improves application performance by managing connections</a:t>
            </a:r>
          </a:p>
          <a:p>
            <a:r>
              <a:rPr lang="en-US" b="1" dirty="0"/>
              <a:t>How it works:</a:t>
            </a:r>
            <a:r>
              <a:rPr lang="en-US" dirty="0"/>
              <a:t> Pooled connections, scales automatically</a:t>
            </a:r>
          </a:p>
          <a:p>
            <a:r>
              <a:rPr lang="en-US" b="1" dirty="0"/>
              <a:t>Use Case:</a:t>
            </a:r>
            <a:r>
              <a:rPr lang="en-US" dirty="0"/>
              <a:t> Prevents database overload from excessive connections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899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RDS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IAM authentication</a:t>
            </a:r>
            <a:endParaRPr lang="en-US" dirty="0"/>
          </a:p>
          <a:p>
            <a:r>
              <a:rPr lang="en-US" b="1" dirty="0"/>
              <a:t>KMS encryption for data at rest and in transit</a:t>
            </a:r>
            <a:endParaRPr lang="en-US" dirty="0"/>
          </a:p>
          <a:p>
            <a:r>
              <a:rPr lang="en-US" b="1" dirty="0"/>
              <a:t>VPC-based security (private subnets, security groups)</a:t>
            </a:r>
            <a:endParaRPr lang="en-US" dirty="0"/>
          </a:p>
          <a:p>
            <a:r>
              <a:rPr lang="en-US" b="1" dirty="0"/>
              <a:t>Monitoring with </a:t>
            </a:r>
            <a:r>
              <a:rPr lang="en-US" b="1" dirty="0" err="1"/>
              <a:t>CloudWatch</a:t>
            </a:r>
            <a:r>
              <a:rPr lang="en-US" b="1" dirty="0"/>
              <a:t>, </a:t>
            </a:r>
            <a:r>
              <a:rPr lang="en-US" b="1" dirty="0" err="1"/>
              <a:t>CloudTrail</a:t>
            </a:r>
            <a:r>
              <a:rPr lang="en-US" b="1" dirty="0"/>
              <a:t>, and </a:t>
            </a:r>
            <a:r>
              <a:rPr lang="en-US" b="1" dirty="0" err="1"/>
              <a:t>GuardDuty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147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Aurora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High-performance managed relational database</a:t>
            </a:r>
          </a:p>
          <a:p>
            <a:r>
              <a:rPr lang="en-US" dirty="0"/>
              <a:t>Compatible with MySQL &amp; 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en-US" dirty="0"/>
              <a:t>Scalable, fault-tolerant architecture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416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Aurora vs. 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994501"/>
          <a:ext cx="8229600" cy="17373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Aurora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5x MySQL, 3x PostgreSQL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Standard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High Availability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Multi-AZ, automatic failover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Multi-AZ available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Storage Scaling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Auto-scales up to 128TB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Manual provisioning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438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Aurora Replicas &amp; Multi-AZ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Aurora Replicas:</a:t>
            </a:r>
            <a:r>
              <a:rPr lang="en-US" dirty="0"/>
              <a:t> Read scaling with up to 15 replicas</a:t>
            </a:r>
          </a:p>
          <a:p>
            <a:r>
              <a:rPr lang="en-US" b="1" dirty="0"/>
              <a:t>Multi-AZ Failover:</a:t>
            </a:r>
            <a:r>
              <a:rPr lang="en-US" dirty="0"/>
              <a:t> Automatic, near-instant recovery</a:t>
            </a:r>
          </a:p>
          <a:p>
            <a:r>
              <a:rPr lang="en-US" b="1" dirty="0"/>
              <a:t>Storage Auto-healing:</a:t>
            </a:r>
            <a:r>
              <a:rPr lang="en-US" dirty="0"/>
              <a:t> Replicates data across 3 AZs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73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Why Cloud?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data centers are expensive and require maintenance. The cloud eliminates these overheads, provides flexibility, and ensures high availability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945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</a:t>
            </a:r>
            <a:r>
              <a:rPr lang="en-US" dirty="0" err="1"/>
              <a:t>ElastiCache</a:t>
            </a:r>
            <a:r>
              <a:rPr lang="en-US" dirty="0"/>
              <a:t> &amp; </a:t>
            </a:r>
            <a:r>
              <a:rPr lang="en-US" dirty="0" err="1"/>
              <a:t>MemoryDB</a:t>
            </a:r>
            <a:r>
              <a:rPr lang="en-US" dirty="0"/>
              <a:t> for </a:t>
            </a:r>
            <a:r>
              <a:rPr lang="en-US" dirty="0" err="1"/>
              <a:t>Redis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Amazon </a:t>
            </a:r>
            <a:r>
              <a:rPr lang="en-US" b="1" dirty="0" err="1"/>
              <a:t>ElastiCache</a:t>
            </a:r>
            <a:endParaRPr lang="en-US" b="1" dirty="0"/>
          </a:p>
          <a:p>
            <a:r>
              <a:rPr lang="en-US" b="1" dirty="0"/>
              <a:t>In-memory caching for fast performance</a:t>
            </a:r>
            <a:endParaRPr lang="en-US" dirty="0"/>
          </a:p>
          <a:p>
            <a:r>
              <a:rPr lang="en-US" b="1" dirty="0"/>
              <a:t>Supports </a:t>
            </a:r>
            <a:r>
              <a:rPr lang="en-US" b="1" dirty="0" err="1"/>
              <a:t>Memcached</a:t>
            </a:r>
            <a:r>
              <a:rPr lang="en-US" b="1" dirty="0"/>
              <a:t> and </a:t>
            </a:r>
            <a:r>
              <a:rPr lang="en-US" b="1" dirty="0" err="1"/>
              <a:t>Redis</a:t>
            </a:r>
            <a:endParaRPr lang="en-US" dirty="0"/>
          </a:p>
          <a:p>
            <a:r>
              <a:rPr lang="en-US" b="1" dirty="0"/>
              <a:t>Use Case:</a:t>
            </a:r>
            <a:r>
              <a:rPr lang="en-US" dirty="0"/>
              <a:t> Caching, session storage, real-time </a:t>
            </a:r>
            <a:r>
              <a:rPr lang="en-US" dirty="0" smtClean="0"/>
              <a:t>analytics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769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MemoryDB</a:t>
            </a:r>
            <a:r>
              <a:rPr lang="en-IN" dirty="0"/>
              <a:t> for </a:t>
            </a:r>
            <a:r>
              <a:rPr lang="en-IN" dirty="0" err="1"/>
              <a:t>Redis</a:t>
            </a:r>
            <a:r>
              <a:rPr lang="en-IN" dirty="0"/>
              <a:t> vs. </a:t>
            </a:r>
            <a:r>
              <a:rPr lang="en-IN" dirty="0" err="1"/>
              <a:t>ElastiCache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994501"/>
          <a:ext cx="8229600" cy="17373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ElastiCache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MemoryDB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Durability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Volatile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Durable (Multi-AZ)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Caching, session store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Primary database replacement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Replication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Read Replicas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Multi-AZ automatic failover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165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Analytics: Athena &amp; Glue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AWS Athena</a:t>
            </a:r>
          </a:p>
          <a:p>
            <a:r>
              <a:rPr lang="en-US" b="1" dirty="0" err="1"/>
              <a:t>Serverless</a:t>
            </a:r>
            <a:r>
              <a:rPr lang="en-US" b="1" dirty="0"/>
              <a:t> query service for analyzing data in S3</a:t>
            </a:r>
            <a:endParaRPr lang="en-US" dirty="0"/>
          </a:p>
          <a:p>
            <a:r>
              <a:rPr lang="en-US" b="1" dirty="0"/>
              <a:t>Uses standard SQL (Presto-based)</a:t>
            </a:r>
            <a:endParaRPr lang="en-US" dirty="0"/>
          </a:p>
          <a:p>
            <a:r>
              <a:rPr lang="en-US" b="1" dirty="0"/>
              <a:t>Pay-per-query pricing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517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Glue Crawler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Discovers and catalogs data automatically</a:t>
            </a:r>
            <a:endParaRPr lang="en-US" dirty="0"/>
          </a:p>
          <a:p>
            <a:r>
              <a:rPr lang="en-US" b="1" dirty="0"/>
              <a:t>Works with structured and semi-structured data</a:t>
            </a:r>
            <a:endParaRPr lang="en-US" dirty="0"/>
          </a:p>
          <a:p>
            <a:r>
              <a:rPr lang="en-US" b="1" dirty="0"/>
              <a:t>Use Case:</a:t>
            </a:r>
            <a:r>
              <a:rPr lang="en-US" dirty="0"/>
              <a:t> Automates schema detection in S3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448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Glue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Managed ETL (Extract, Transform, Load) service</a:t>
            </a:r>
            <a:endParaRPr lang="en-US" dirty="0"/>
          </a:p>
          <a:p>
            <a:r>
              <a:rPr lang="en-US" b="1" dirty="0"/>
              <a:t>Integrates with S3, Redshift, RDS, </a:t>
            </a:r>
            <a:r>
              <a:rPr lang="en-US" b="1" dirty="0" err="1"/>
              <a:t>DynamoDB</a:t>
            </a:r>
            <a:endParaRPr lang="en-US" dirty="0"/>
          </a:p>
          <a:p>
            <a:r>
              <a:rPr lang="en-US" b="1" dirty="0"/>
              <a:t>Use Case:</a:t>
            </a:r>
            <a:r>
              <a:rPr lang="en-US" dirty="0"/>
              <a:t> Data pipeline automation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366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Simple Storage Service (S3)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 to AWS S3</a:t>
            </a:r>
          </a:p>
          <a:p>
            <a:r>
              <a:rPr lang="en-US" b="1" dirty="0"/>
              <a:t>Scalable object storage</a:t>
            </a:r>
            <a:endParaRPr lang="en-US" dirty="0"/>
          </a:p>
          <a:p>
            <a:r>
              <a:rPr lang="en-US" b="1" dirty="0"/>
              <a:t>Stores any type of data (text, images, videos, backups, logs, etc.)</a:t>
            </a:r>
            <a:endParaRPr lang="en-US" dirty="0"/>
          </a:p>
          <a:p>
            <a:r>
              <a:rPr lang="en-US" b="1" dirty="0"/>
              <a:t>Used for hosting websites, data lakes, analytics, backups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482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S3 Storage Classes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994501"/>
          <a:ext cx="8229600" cy="17373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Storage 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S3 Standard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Frequent access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$$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S3 IA (Infrequent Access)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Lower cost, occasional access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$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S3 Glacier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Archival storage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¢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059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S3 Lifecycle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Automatically transitions objects between storage classes</a:t>
            </a:r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Move from S3 Standard → S3 IA → Glacier</a:t>
            </a:r>
          </a:p>
          <a:p>
            <a:r>
              <a:rPr lang="en-US" b="1" dirty="0"/>
              <a:t>Use Case:</a:t>
            </a:r>
            <a:r>
              <a:rPr lang="en-US" dirty="0"/>
              <a:t> Cost optimization for long-term storage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086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S3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IAM policies for access control</a:t>
            </a:r>
            <a:endParaRPr lang="en-US" dirty="0"/>
          </a:p>
          <a:p>
            <a:r>
              <a:rPr lang="en-US" b="1" dirty="0"/>
              <a:t>Bucket policies &amp; ACLs</a:t>
            </a:r>
            <a:endParaRPr lang="en-US" dirty="0"/>
          </a:p>
          <a:p>
            <a:r>
              <a:rPr lang="en-US" b="1" dirty="0"/>
              <a:t>Block Public Access settings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399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S3 Encryption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636283"/>
              </p:ext>
            </p:extLst>
          </p:nvPr>
        </p:nvGraphicFramePr>
        <p:xfrm>
          <a:off x="457200" y="2948781"/>
          <a:ext cx="8229600" cy="21031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Encryption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Server-Side Encryption (SSE)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AWS encrypts data at 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Client-Side Encryption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encrypted before upload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SSE-S3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AES-256 managed by AWS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SSE-KMS</a:t>
                      </a:r>
                    </a:p>
                    <a:p>
                      <a:r>
                        <a:rPr lang="en-US" dirty="0" smtClean="0"/>
                        <a:t>SSE-C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AWS Key Management </a:t>
                      </a:r>
                      <a:r>
                        <a:rPr lang="en-US" dirty="0" smtClean="0"/>
                        <a:t>Service</a:t>
                      </a:r>
                    </a:p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34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Types of Cloud Deployments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Public Cloud</a:t>
            </a:r>
            <a:r>
              <a:rPr lang="en-US" dirty="0" smtClean="0"/>
              <a:t> – Resources are shared across multiple tenants (e.g., AWS, Azure, Google Cloud).</a:t>
            </a:r>
          </a:p>
          <a:p>
            <a:r>
              <a:rPr lang="en-US" b="1" dirty="0" smtClean="0"/>
              <a:t>Private Cloud</a:t>
            </a:r>
            <a:r>
              <a:rPr lang="en-US" dirty="0" smtClean="0"/>
              <a:t> – Dedicated cloud infrastructure for a single organization.</a:t>
            </a:r>
          </a:p>
          <a:p>
            <a:r>
              <a:rPr lang="en-US" b="1" dirty="0" smtClean="0"/>
              <a:t>Hybrid Cloud</a:t>
            </a:r>
            <a:r>
              <a:rPr lang="en-US" dirty="0" smtClean="0"/>
              <a:t> – A mix of on-premises and cloud resources for flexibility</a:t>
            </a:r>
            <a:r>
              <a:rPr lang="en-IN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2636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&amp; Best Practices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00364" y="1600200"/>
          <a:ext cx="7543272" cy="4525962"/>
        </p:xfrm>
        <a:graphic>
          <a:graphicData uri="http://schemas.openxmlformats.org/drawingml/2006/table">
            <a:tbl>
              <a:tblPr/>
              <a:tblGrid>
                <a:gridCol w="2514424"/>
                <a:gridCol w="2514424"/>
                <a:gridCol w="2514424"/>
              </a:tblGrid>
              <a:tr h="335256">
                <a:tc>
                  <a:txBody>
                    <a:bodyPr/>
                    <a:lstStyle/>
                    <a:p>
                      <a:r>
                        <a:rPr lang="en-IN" sz="1600"/>
                        <a:t>Service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Purpose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Key Features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6699">
                <a:tc>
                  <a:txBody>
                    <a:bodyPr/>
                    <a:lstStyle/>
                    <a:p>
                      <a:r>
                        <a:rPr lang="en-IN" sz="1600"/>
                        <a:t>RDS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Relational DB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Multi-AZ, Read Replicas, Security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6699">
                <a:tc>
                  <a:txBody>
                    <a:bodyPr/>
                    <a:lstStyle/>
                    <a:p>
                      <a:r>
                        <a:rPr lang="en-IN" sz="1600"/>
                        <a:t>Aurora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High-perf RDBMS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Auto-scaling, Replicas, Multi-AZ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6699">
                <a:tc>
                  <a:txBody>
                    <a:bodyPr/>
                    <a:lstStyle/>
                    <a:p>
                      <a:r>
                        <a:rPr lang="en-IN" sz="1600"/>
                        <a:t>ElastiCache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In-memory cache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Redis/Memcached, low latency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56">
                <a:tc>
                  <a:txBody>
                    <a:bodyPr/>
                    <a:lstStyle/>
                    <a:p>
                      <a:r>
                        <a:rPr lang="en-IN" sz="1600"/>
                        <a:t>MemoryDB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Redis-based DB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Durable, Multi-AZ, ACID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6699">
                <a:tc>
                  <a:txBody>
                    <a:bodyPr/>
                    <a:lstStyle/>
                    <a:p>
                      <a:r>
                        <a:rPr lang="en-IN" sz="1600"/>
                        <a:t>Athena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Serverless SQL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Query S3 data, pay-per-query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6699">
                <a:tc>
                  <a:txBody>
                    <a:bodyPr/>
                    <a:lstStyle/>
                    <a:p>
                      <a:r>
                        <a:rPr lang="en-IN" sz="1600"/>
                        <a:t>Glue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ETL &amp; Data Catalog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Data transformation &amp; discovery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86699">
                <a:tc>
                  <a:txBody>
                    <a:bodyPr/>
                    <a:lstStyle/>
                    <a:p>
                      <a:r>
                        <a:rPr lang="en-IN" sz="1600"/>
                        <a:t>S3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Object Storage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Scalable, lifecycle management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5256">
                <a:tc>
                  <a:txBody>
                    <a:bodyPr/>
                    <a:lstStyle/>
                    <a:p>
                      <a:r>
                        <a:rPr lang="en-IN" sz="1600"/>
                        <a:t>S3 Glacier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Archival storage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Low-cost cold storage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72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Best Practices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Use </a:t>
            </a:r>
            <a:r>
              <a:rPr lang="en-US" b="1" dirty="0"/>
              <a:t>Multi-AZ for high availability</a:t>
            </a:r>
            <a:endParaRPr lang="en-US" dirty="0"/>
          </a:p>
          <a:p>
            <a:r>
              <a:rPr lang="en-US" b="1" dirty="0"/>
              <a:t>Read replicas for performance scaling</a:t>
            </a:r>
            <a:endParaRPr lang="en-US" dirty="0"/>
          </a:p>
          <a:p>
            <a:r>
              <a:rPr lang="en-US" b="1" dirty="0"/>
              <a:t>RDS Proxy to manage connection pooling</a:t>
            </a:r>
            <a:endParaRPr lang="en-US" dirty="0"/>
          </a:p>
          <a:p>
            <a:r>
              <a:rPr lang="en-US" b="1" dirty="0"/>
              <a:t>Encrypt data at rest and in transit</a:t>
            </a:r>
            <a:endParaRPr lang="en-US" dirty="0"/>
          </a:p>
          <a:p>
            <a:r>
              <a:rPr lang="en-US" b="1" dirty="0"/>
              <a:t>Monitor with AWS </a:t>
            </a:r>
            <a:r>
              <a:rPr lang="en-US" b="1" dirty="0" err="1"/>
              <a:t>CloudWatch</a:t>
            </a:r>
            <a:r>
              <a:rPr lang="en-US" b="1" dirty="0"/>
              <a:t> and Security Hub</a:t>
            </a:r>
            <a:endParaRPr lang="en-US" dirty="0"/>
          </a:p>
          <a:p>
            <a:r>
              <a:rPr lang="en-US" b="1" dirty="0"/>
              <a:t>Use S3 Lifecycle policies to optimize costs</a:t>
            </a:r>
            <a:endParaRPr lang="en-US" dirty="0"/>
          </a:p>
          <a:p>
            <a:r>
              <a:rPr lang="en-US" b="1" dirty="0"/>
              <a:t>Enable S3 versioning to protect against accidental deletions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579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Amazon EMR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EMR is a cloud-based big data platform for processing vast amounts of data using frameworks like Apache Spark, </a:t>
            </a:r>
            <a:r>
              <a:rPr lang="en-US" dirty="0" err="1"/>
              <a:t>Hadoop</a:t>
            </a:r>
            <a:r>
              <a:rPr lang="en-US" dirty="0"/>
              <a:t>, Hive, and Presto.</a:t>
            </a:r>
          </a:p>
          <a:p>
            <a:r>
              <a:rPr lang="en-US" dirty="0"/>
              <a:t>Used for </a:t>
            </a:r>
            <a:r>
              <a:rPr lang="en-US" b="1" dirty="0"/>
              <a:t>data analysis, machine learning, and real-time processing</a:t>
            </a:r>
            <a:r>
              <a:rPr lang="en-US" dirty="0"/>
              <a:t>.</a:t>
            </a:r>
          </a:p>
          <a:p>
            <a:r>
              <a:rPr lang="en-US" dirty="0"/>
              <a:t>Cost-effective and scalable solution for big data workloads.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0177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Amazon EMR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Scalability</a:t>
            </a:r>
            <a:r>
              <a:rPr lang="en-US" dirty="0"/>
              <a:t> – Automatically scales clusters based on workload.</a:t>
            </a:r>
          </a:p>
          <a:p>
            <a:r>
              <a:rPr lang="en-US" b="1" dirty="0"/>
              <a:t>Cost-Efficiency</a:t>
            </a:r>
            <a:r>
              <a:rPr lang="en-US" dirty="0"/>
              <a:t> – Uses Spot Instances to reduce costs.</a:t>
            </a:r>
          </a:p>
          <a:p>
            <a:r>
              <a:rPr lang="en-US" b="1" dirty="0"/>
              <a:t>Managed Frameworks</a:t>
            </a:r>
            <a:r>
              <a:rPr lang="en-US" dirty="0"/>
              <a:t> – Supports </a:t>
            </a:r>
            <a:r>
              <a:rPr lang="en-US" dirty="0" err="1"/>
              <a:t>Hadoop</a:t>
            </a:r>
            <a:r>
              <a:rPr lang="en-US" dirty="0"/>
              <a:t>, Spark, Presto, Hive, and more.</a:t>
            </a:r>
          </a:p>
          <a:p>
            <a:r>
              <a:rPr lang="en-US" b="1" dirty="0"/>
              <a:t>Security &amp; Compliance</a:t>
            </a:r>
            <a:r>
              <a:rPr lang="en-US" dirty="0"/>
              <a:t> – Integration with AWS IAM, VPC, and encryption.</a:t>
            </a:r>
          </a:p>
          <a:p>
            <a:r>
              <a:rPr lang="en-US" b="1" dirty="0"/>
              <a:t>Flexibility</a:t>
            </a:r>
            <a:r>
              <a:rPr lang="en-US" dirty="0"/>
              <a:t> – Supports various data formats and storage options like S3, HDFS, and </a:t>
            </a:r>
            <a:r>
              <a:rPr lang="en-US" dirty="0" err="1"/>
              <a:t>DynamoDB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501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Amazon EMR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Master Node</a:t>
            </a:r>
            <a:r>
              <a:rPr lang="en-IN" dirty="0"/>
              <a:t> – Manages cluster and coordinates tasks.</a:t>
            </a:r>
          </a:p>
          <a:p>
            <a:r>
              <a:rPr lang="en-IN" b="1" dirty="0"/>
              <a:t>Core Nodes</a:t>
            </a:r>
            <a:r>
              <a:rPr lang="en-IN" dirty="0"/>
              <a:t> – Handle data processing and storage (HDFS).</a:t>
            </a:r>
          </a:p>
          <a:p>
            <a:r>
              <a:rPr lang="en-IN" b="1" dirty="0"/>
              <a:t>Task Nodes</a:t>
            </a:r>
            <a:r>
              <a:rPr lang="en-IN" dirty="0"/>
              <a:t> – Only used for processing (no data storage).</a:t>
            </a:r>
          </a:p>
          <a:p>
            <a:r>
              <a:rPr lang="en-IN" b="1" dirty="0"/>
              <a:t>Amazon S3 Integration</a:t>
            </a:r>
            <a:r>
              <a:rPr lang="en-IN" dirty="0"/>
              <a:t> – Stores input and output data.</a:t>
            </a:r>
          </a:p>
          <a:p>
            <a:r>
              <a:rPr lang="en-IN" b="1" dirty="0"/>
              <a:t>AWS Services Integration</a:t>
            </a:r>
            <a:r>
              <a:rPr lang="en-IN" dirty="0"/>
              <a:t> – Works with Lambda, Glue, Kinesis,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4733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Different Node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Master Node:</a:t>
            </a:r>
            <a:endParaRPr lang="en-US" dirty="0"/>
          </a:p>
          <a:p>
            <a:r>
              <a:rPr lang="en-US" dirty="0"/>
              <a:t>Controls and monitors the cluster.</a:t>
            </a:r>
          </a:p>
          <a:p>
            <a:r>
              <a:rPr lang="en-US" dirty="0"/>
              <a:t>Ensures job execution and resource allocation.</a:t>
            </a:r>
          </a:p>
          <a:p>
            <a:r>
              <a:rPr lang="en-US" dirty="0"/>
              <a:t>Runs applications like YARN Resource Manager.</a:t>
            </a:r>
          </a:p>
          <a:p>
            <a:r>
              <a:rPr lang="en-US" b="1" dirty="0"/>
              <a:t>Core Nodes:</a:t>
            </a:r>
            <a:endParaRPr lang="en-US" dirty="0"/>
          </a:p>
          <a:p>
            <a:r>
              <a:rPr lang="en-US" dirty="0"/>
              <a:t>Run actual computations and store data.</a:t>
            </a:r>
          </a:p>
          <a:p>
            <a:r>
              <a:rPr lang="en-US" dirty="0"/>
              <a:t>Required for HDFS-based workloads.</a:t>
            </a:r>
          </a:p>
          <a:p>
            <a:r>
              <a:rPr lang="en-US" dirty="0"/>
              <a:t>Used for processing-heavy tasks like ETL and ML.</a:t>
            </a:r>
          </a:p>
          <a:p>
            <a:r>
              <a:rPr lang="en-US" b="1" dirty="0"/>
              <a:t>Task Nodes:</a:t>
            </a:r>
            <a:endParaRPr lang="en-US" dirty="0"/>
          </a:p>
          <a:p>
            <a:r>
              <a:rPr lang="en-US" dirty="0"/>
              <a:t>Only execute tasks without storing data.</a:t>
            </a:r>
          </a:p>
          <a:p>
            <a:r>
              <a:rPr lang="en-US" dirty="0"/>
              <a:t>Cost-effective for compute-intensive workloads (e.g., ML training, analytics).</a:t>
            </a:r>
          </a:p>
          <a:p>
            <a:r>
              <a:rPr lang="en-US" dirty="0"/>
              <a:t>Can be added or removed dynamically.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174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Amazon EMR vs. Traditional </a:t>
            </a:r>
            <a:r>
              <a:rPr lang="en-IN" dirty="0" err="1"/>
              <a:t>Hadoop</a:t>
            </a:r>
            <a:r>
              <a:rPr lang="en-IN" dirty="0"/>
              <a:t> Cluster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811621"/>
          <a:ext cx="8229600" cy="210312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Feature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Amazon EMR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Traditional Hadoop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Scalability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Automatic scaling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Manual scaling required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Cost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Pay-as-you-go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 infrastructure cost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Management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Fully managed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Requires manual maintenance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Data Storage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S3, HDFS, DynamoDB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Mostly HDFS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431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EMR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Log Analysis:</a:t>
            </a:r>
            <a:r>
              <a:rPr lang="en-IN" dirty="0"/>
              <a:t> Process large-scale logs using Apache Spark.</a:t>
            </a:r>
          </a:p>
          <a:p>
            <a:r>
              <a:rPr lang="en-IN" b="1" dirty="0"/>
              <a:t>Machine Learning:</a:t>
            </a:r>
            <a:r>
              <a:rPr lang="en-IN" dirty="0"/>
              <a:t> Train ML models using Spark </a:t>
            </a:r>
            <a:r>
              <a:rPr lang="en-IN" dirty="0" err="1"/>
              <a:t>MLlib</a:t>
            </a:r>
            <a:r>
              <a:rPr lang="en-IN" dirty="0"/>
              <a:t>.</a:t>
            </a:r>
          </a:p>
          <a:p>
            <a:r>
              <a:rPr lang="en-IN" b="1" dirty="0"/>
              <a:t>ETL (Extract, Transform, Load):</a:t>
            </a:r>
            <a:r>
              <a:rPr lang="en-IN" dirty="0"/>
              <a:t> Data pipeline processing.</a:t>
            </a:r>
          </a:p>
          <a:p>
            <a:r>
              <a:rPr lang="en-IN" b="1" dirty="0"/>
              <a:t>Real-time Stream Processing:</a:t>
            </a:r>
            <a:r>
              <a:rPr lang="en-IN" dirty="0"/>
              <a:t> Integrate with Kinesis for real-time analytics.</a:t>
            </a:r>
          </a:p>
          <a:p>
            <a:r>
              <a:rPr lang="en-IN" b="1" dirty="0"/>
              <a:t>Data Warehousing:</a:t>
            </a:r>
            <a:r>
              <a:rPr lang="en-IN" dirty="0"/>
              <a:t> Run SQL-like queries with Hive and Presto.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2612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for EMR Cluster 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Use Spot Instances for Task Nodes</a:t>
            </a:r>
            <a:r>
              <a:rPr lang="en-IN" dirty="0"/>
              <a:t> to reduce costs.</a:t>
            </a:r>
          </a:p>
          <a:p>
            <a:r>
              <a:rPr lang="en-IN" b="1" dirty="0"/>
              <a:t>Enable Auto-Scaling</a:t>
            </a:r>
            <a:r>
              <a:rPr lang="en-IN" dirty="0"/>
              <a:t> for better resource utilization.</a:t>
            </a:r>
          </a:p>
          <a:p>
            <a:r>
              <a:rPr lang="en-IN" b="1" dirty="0"/>
              <a:t>Use Amazon S3 instead of HDFS</a:t>
            </a:r>
            <a:r>
              <a:rPr lang="en-IN" dirty="0"/>
              <a:t> for better durability.</a:t>
            </a:r>
          </a:p>
          <a:p>
            <a:r>
              <a:rPr lang="en-IN" b="1" dirty="0"/>
              <a:t>Optimize instance types</a:t>
            </a:r>
            <a:r>
              <a:rPr lang="en-IN" dirty="0"/>
              <a:t> based on workload (e.g., memory-optimized for ML).</a:t>
            </a:r>
          </a:p>
          <a:p>
            <a:r>
              <a:rPr lang="en-IN" b="1" dirty="0"/>
              <a:t>Leverage AWS Glue</a:t>
            </a:r>
            <a:r>
              <a:rPr lang="en-IN" dirty="0"/>
              <a:t> for schema management and data </a:t>
            </a:r>
            <a:r>
              <a:rPr lang="en-IN" dirty="0" err="1"/>
              <a:t>cataloging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2582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/>
              <a:t>EMR simplifies big data processing in the cloud.</a:t>
            </a:r>
          </a:p>
          <a:p>
            <a:r>
              <a:rPr lang="en-US" dirty="0"/>
              <a:t>Scalability, cost-effectiveness, and integration with AWS services make it ideal for large-scale analytics and ML.</a:t>
            </a:r>
          </a:p>
          <a:p>
            <a:r>
              <a:rPr lang="en-US" dirty="0"/>
              <a:t>Understanding node types and architecture helps optimize cluster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Cloud Service Models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err="1" smtClean="0"/>
              <a:t>IaaS</a:t>
            </a:r>
            <a:r>
              <a:rPr lang="en-IN" b="1" dirty="0" smtClean="0"/>
              <a:t> (Infrastructure as a Service):</a:t>
            </a:r>
            <a:r>
              <a:rPr lang="en-IN" dirty="0" smtClean="0"/>
              <a:t> Provides virtual machines, storage, and networking (e.g., AWS EC2, S3).</a:t>
            </a:r>
          </a:p>
          <a:p>
            <a:r>
              <a:rPr lang="en-IN" b="1" dirty="0" err="1" smtClean="0"/>
              <a:t>PaaS</a:t>
            </a:r>
            <a:r>
              <a:rPr lang="en-IN" b="1" dirty="0" smtClean="0"/>
              <a:t> (Platform as a Service):</a:t>
            </a:r>
            <a:r>
              <a:rPr lang="en-IN" dirty="0" smtClean="0"/>
              <a:t> Provides a development platform (e.g., AWS Elastic Beanstalk, Google App Engine).</a:t>
            </a:r>
          </a:p>
          <a:p>
            <a:r>
              <a:rPr lang="en-IN" b="1" dirty="0" err="1" smtClean="0"/>
              <a:t>SaaS</a:t>
            </a:r>
            <a:r>
              <a:rPr lang="en-IN" b="1" dirty="0" smtClean="0"/>
              <a:t> (Software as a Service):</a:t>
            </a:r>
            <a:r>
              <a:rPr lang="en-IN" dirty="0" smtClean="0"/>
              <a:t> Delivers software over the Internet (e.g., Gmail, </a:t>
            </a:r>
            <a:r>
              <a:rPr lang="en-IN" dirty="0" err="1" smtClean="0"/>
              <a:t>Salesforce</a:t>
            </a:r>
            <a:r>
              <a:rPr lang="en-IN" dirty="0" smtClean="0"/>
              <a:t>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9207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AWS Glue?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Glue is a </a:t>
            </a:r>
            <a:r>
              <a:rPr lang="en-US" b="1" dirty="0" err="1"/>
              <a:t>serverless</a:t>
            </a:r>
            <a:r>
              <a:rPr lang="en-US" b="1" dirty="0"/>
              <a:t> ETL (Extract, Transform, Load)</a:t>
            </a:r>
            <a:r>
              <a:rPr lang="en-US" dirty="0"/>
              <a:t> service by AWS.</a:t>
            </a:r>
          </a:p>
          <a:p>
            <a:r>
              <a:rPr lang="en-US" dirty="0"/>
              <a:t>It helps </a:t>
            </a:r>
            <a:r>
              <a:rPr lang="en-US" b="1" dirty="0"/>
              <a:t>prepare and transform data for analytics and machine learning</a:t>
            </a:r>
            <a:r>
              <a:rPr lang="en-US" dirty="0"/>
              <a:t>.</a:t>
            </a:r>
          </a:p>
          <a:p>
            <a:r>
              <a:rPr lang="en-US" dirty="0"/>
              <a:t>No infrastructure management needed—just define jobs and run them.</a:t>
            </a:r>
          </a:p>
          <a:p>
            <a:r>
              <a:rPr lang="en-US" dirty="0"/>
              <a:t>Supports both </a:t>
            </a:r>
            <a:r>
              <a:rPr lang="en-US" b="1" dirty="0"/>
              <a:t>code-based (</a:t>
            </a:r>
            <a:r>
              <a:rPr lang="en-US" b="1" dirty="0" err="1"/>
              <a:t>PySpark</a:t>
            </a:r>
            <a:r>
              <a:rPr lang="en-US" b="1" dirty="0"/>
              <a:t>, </a:t>
            </a:r>
            <a:r>
              <a:rPr lang="en-US" b="1" dirty="0" err="1"/>
              <a:t>Scala</a:t>
            </a:r>
            <a:r>
              <a:rPr lang="en-US" b="1" dirty="0"/>
              <a:t>)</a:t>
            </a:r>
            <a:r>
              <a:rPr lang="en-US" dirty="0"/>
              <a:t> and </a:t>
            </a:r>
            <a:r>
              <a:rPr lang="en-US" b="1" dirty="0"/>
              <a:t>visual interfaces</a:t>
            </a:r>
            <a:r>
              <a:rPr lang="en-US" dirty="0"/>
              <a:t> for ETL.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974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Serverless ETL vs. On-Premise ETL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34381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Serverless (e.g., Glue)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On-Premise ETL (e.g., Informatica)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Infrastructure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Fully managed by AWS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User-managed servers and hardware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Scalability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Auto-scales based on demand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Manual scaling required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Cost Model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Pay-per-use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 upfront and maintenance cost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Setup Time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Quick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Time-consuming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Maintenance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Minimal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Flexibility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Limited to cloud ecosystem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flexibility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960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AWS Glue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Serverless</a:t>
            </a:r>
            <a:r>
              <a:rPr lang="en-IN" dirty="0"/>
              <a:t>: No provisioning or managing infrastructure</a:t>
            </a:r>
          </a:p>
          <a:p>
            <a:r>
              <a:rPr lang="en-IN" b="1" dirty="0"/>
              <a:t>Cost-effective</a:t>
            </a:r>
            <a:r>
              <a:rPr lang="en-IN" dirty="0"/>
              <a:t>: Pay only when jobs run</a:t>
            </a:r>
          </a:p>
          <a:p>
            <a:r>
              <a:rPr lang="en-IN" b="1" dirty="0"/>
              <a:t>Integrated Data </a:t>
            </a:r>
            <a:r>
              <a:rPr lang="en-IN" b="1" dirty="0" err="1"/>
              <a:t>Catalog</a:t>
            </a:r>
            <a:r>
              <a:rPr lang="en-IN" dirty="0"/>
              <a:t>: Central metadata store</a:t>
            </a:r>
          </a:p>
          <a:p>
            <a:r>
              <a:rPr lang="en-IN" b="1" dirty="0"/>
              <a:t>Auto-generates ETL Code</a:t>
            </a:r>
            <a:r>
              <a:rPr lang="en-IN" dirty="0"/>
              <a:t>: Saves development time</a:t>
            </a:r>
          </a:p>
          <a:p>
            <a:r>
              <a:rPr lang="en-IN" b="1" dirty="0"/>
              <a:t>Supports Multiple Data Sources</a:t>
            </a:r>
            <a:r>
              <a:rPr lang="en-IN" dirty="0"/>
              <a:t>: S3, RDS, Redshift, JDBC, etc.</a:t>
            </a:r>
          </a:p>
          <a:p>
            <a:r>
              <a:rPr lang="en-IN" b="1" dirty="0"/>
              <a:t>Supports both Visual and Code-based ETL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2448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of AWS Glue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Cold start latency (~1–2 minutes)</a:t>
            </a:r>
          </a:p>
          <a:p>
            <a:r>
              <a:rPr lang="en-US" dirty="0"/>
              <a:t>Debugging can be complex</a:t>
            </a:r>
          </a:p>
          <a:p>
            <a:r>
              <a:rPr lang="en-US" dirty="0"/>
              <a:t>Limited support for non-AWS data sources</a:t>
            </a:r>
          </a:p>
          <a:p>
            <a:r>
              <a:rPr lang="en-US" dirty="0"/>
              <a:t>Performance can be variable under heavy loads</a:t>
            </a:r>
          </a:p>
          <a:p>
            <a:r>
              <a:rPr lang="en-US" dirty="0"/>
              <a:t>Less flexible than EMR for complex processing needs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4045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Glue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Glue Data </a:t>
            </a:r>
            <a:r>
              <a:rPr lang="en-IN" b="1" dirty="0" err="1"/>
              <a:t>Catalog</a:t>
            </a:r>
            <a:r>
              <a:rPr lang="en-IN" dirty="0"/>
              <a:t>: Centralized metadata repository</a:t>
            </a:r>
          </a:p>
          <a:p>
            <a:r>
              <a:rPr lang="en-IN" b="1" dirty="0"/>
              <a:t>Crawlers</a:t>
            </a:r>
            <a:r>
              <a:rPr lang="en-IN" dirty="0"/>
              <a:t>: Automatically infer schema from data</a:t>
            </a:r>
          </a:p>
          <a:p>
            <a:r>
              <a:rPr lang="en-IN" b="1" dirty="0"/>
              <a:t>Jobs</a:t>
            </a:r>
            <a:r>
              <a:rPr lang="en-IN" dirty="0"/>
              <a:t>: Scripts to perform ETL (Python, </a:t>
            </a:r>
            <a:r>
              <a:rPr lang="en-IN" dirty="0" err="1"/>
              <a:t>Scala</a:t>
            </a:r>
            <a:r>
              <a:rPr lang="en-IN" dirty="0"/>
              <a:t>)</a:t>
            </a:r>
          </a:p>
          <a:p>
            <a:r>
              <a:rPr lang="en-IN" b="1" dirty="0"/>
              <a:t>Triggers &amp; Workflows</a:t>
            </a:r>
            <a:r>
              <a:rPr lang="en-IN" dirty="0"/>
              <a:t>: Schedule and orchestrate ETL </a:t>
            </a:r>
            <a:r>
              <a:rPr lang="en-IN" dirty="0" smtClean="0"/>
              <a:t>pipelines</a:t>
            </a:r>
          </a:p>
          <a:p>
            <a:r>
              <a:rPr lang="en-US" dirty="0" smtClean="0"/>
              <a:t>Connections </a:t>
            </a:r>
            <a:r>
              <a:rPr lang="en-US" dirty="0" smtClean="0">
                <a:sym typeface="Wingdings" pitchFamily="2" charset="2"/>
              </a:rPr>
              <a:t>  Redshift</a:t>
            </a:r>
            <a:endParaRPr lang="en-IN" dirty="0"/>
          </a:p>
          <a:p>
            <a:r>
              <a:rPr lang="en-IN" b="1" dirty="0" err="1"/>
              <a:t>Dev</a:t>
            </a:r>
            <a:r>
              <a:rPr lang="en-IN" b="1" dirty="0"/>
              <a:t> Endpoints</a:t>
            </a:r>
            <a:r>
              <a:rPr lang="en-IN" dirty="0"/>
              <a:t>: For custom script development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166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Glue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Data Sources</a:t>
            </a:r>
            <a:r>
              <a:rPr lang="en-IN" dirty="0"/>
              <a:t>: S3, JDBC, Redshift</a:t>
            </a:r>
          </a:p>
          <a:p>
            <a:r>
              <a:rPr lang="en-IN" b="1" dirty="0"/>
              <a:t>Crawlers</a:t>
            </a:r>
            <a:r>
              <a:rPr lang="en-IN" dirty="0"/>
              <a:t> discover schema → updates </a:t>
            </a:r>
            <a:r>
              <a:rPr lang="en-IN" b="1" dirty="0"/>
              <a:t>Data </a:t>
            </a:r>
            <a:r>
              <a:rPr lang="en-IN" b="1" dirty="0" err="1"/>
              <a:t>Catalog</a:t>
            </a:r>
            <a:endParaRPr lang="en-IN" dirty="0"/>
          </a:p>
          <a:p>
            <a:r>
              <a:rPr lang="en-IN" b="1" dirty="0"/>
              <a:t>ETL Jobs</a:t>
            </a:r>
            <a:r>
              <a:rPr lang="en-IN" dirty="0"/>
              <a:t> transform data</a:t>
            </a:r>
          </a:p>
          <a:p>
            <a:r>
              <a:rPr lang="en-IN" dirty="0"/>
              <a:t>Jobs are orchestrated using </a:t>
            </a:r>
            <a:r>
              <a:rPr lang="en-IN" b="1" dirty="0"/>
              <a:t>Workflows</a:t>
            </a:r>
            <a:endParaRPr lang="en-IN" dirty="0"/>
          </a:p>
          <a:p>
            <a:r>
              <a:rPr lang="en-IN" dirty="0"/>
              <a:t>Transformed data is written back to S3, Redshift, etc.</a:t>
            </a:r>
          </a:p>
          <a:p>
            <a:r>
              <a:rPr lang="en-IN" b="1" dirty="0"/>
              <a:t>Athena/Redshift Spectrum</a:t>
            </a:r>
            <a:r>
              <a:rPr lang="en-IN" dirty="0"/>
              <a:t> can query data in S3 using </a:t>
            </a:r>
            <a:r>
              <a:rPr lang="en-IN" dirty="0" err="1"/>
              <a:t>catalog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494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Glue vs. Amazon EMR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34381"/>
          <a:ext cx="8229600" cy="36576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AWS Glue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Amazon EMR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Type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Serverless ETL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Managed Hadoop/Spark cluster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Use Case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Lightweight ETL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Heavy data processing, ML, big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Cost Model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Pay-per-run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Pay-per-instance (EC2)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Setup Time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Minimal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Cluster setup required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Flexibility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Lower (ETL-focused)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Higher (custom apps possible)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Language Support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Python, Scala (PySpark)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Wide range incl. Java, R,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39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Athena Fit In?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Amazon Athena</a:t>
            </a:r>
            <a:r>
              <a:rPr lang="en-IN" dirty="0"/>
              <a:t>: Serverless query service to </a:t>
            </a:r>
            <a:r>
              <a:rPr lang="en-IN" dirty="0" err="1"/>
              <a:t>analyze</a:t>
            </a:r>
            <a:r>
              <a:rPr lang="en-IN" dirty="0"/>
              <a:t> data directly in S3 using </a:t>
            </a:r>
            <a:r>
              <a:rPr lang="en-IN" b="1" dirty="0"/>
              <a:t>SQL</a:t>
            </a:r>
            <a:endParaRPr lang="en-IN" dirty="0"/>
          </a:p>
          <a:p>
            <a:r>
              <a:rPr lang="en-IN" dirty="0"/>
              <a:t>Integrates tightly with </a:t>
            </a:r>
            <a:r>
              <a:rPr lang="en-IN" b="1" dirty="0"/>
              <a:t>AWS Glue Data </a:t>
            </a:r>
            <a:r>
              <a:rPr lang="en-IN" b="1" dirty="0" err="1"/>
              <a:t>Catalog</a:t>
            </a:r>
            <a:endParaRPr lang="en-IN" dirty="0"/>
          </a:p>
          <a:p>
            <a:r>
              <a:rPr lang="en-IN" dirty="0"/>
              <a:t>No ETL required for simple analytics</a:t>
            </a:r>
          </a:p>
          <a:p>
            <a:r>
              <a:rPr lang="en-IN" b="1" dirty="0"/>
              <a:t>Use Case</a:t>
            </a:r>
            <a:r>
              <a:rPr lang="en-IN" dirty="0"/>
              <a:t>:</a:t>
            </a:r>
          </a:p>
          <a:p>
            <a:r>
              <a:rPr lang="en-IN" dirty="0"/>
              <a:t>Quick ad-hoc querying</a:t>
            </a:r>
          </a:p>
          <a:p>
            <a:r>
              <a:rPr lang="en-IN" dirty="0"/>
              <a:t>Lightweight reporting</a:t>
            </a:r>
          </a:p>
          <a:p>
            <a:r>
              <a:rPr lang="en-IN" dirty="0"/>
              <a:t>Exploration before ETL design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3161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What?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948781"/>
          <a:ext cx="8229600" cy="18288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Recommended Tool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Lightweight ETL, managed setup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AWS Glue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Complex processing or ML pipelines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Amazon EMR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Ad-hoc SQL querying on raw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Amazon Athena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Real-time data transformations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Consider Kinesis + Lambda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0127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b="1" dirty="0"/>
          </a:p>
          <a:p>
            <a:r>
              <a:rPr lang="en-US" dirty="0"/>
              <a:t>AWS Glue simplifies ETL with a </a:t>
            </a:r>
            <a:r>
              <a:rPr lang="en-US" b="1" dirty="0" err="1"/>
              <a:t>serverless</a:t>
            </a:r>
            <a:r>
              <a:rPr lang="en-US" b="1" dirty="0"/>
              <a:t> and managed approach</a:t>
            </a:r>
            <a:endParaRPr lang="en-US" dirty="0"/>
          </a:p>
          <a:p>
            <a:r>
              <a:rPr lang="en-US" dirty="0"/>
              <a:t>It excels for simple to moderate ETL tasks</a:t>
            </a:r>
          </a:p>
          <a:p>
            <a:r>
              <a:rPr lang="en-US" dirty="0"/>
              <a:t>EMR is better for </a:t>
            </a:r>
            <a:r>
              <a:rPr lang="en-US" b="1" dirty="0"/>
              <a:t>complex, large-scale</a:t>
            </a:r>
            <a:r>
              <a:rPr lang="en-US" dirty="0"/>
              <a:t> processing</a:t>
            </a:r>
          </a:p>
          <a:p>
            <a:r>
              <a:rPr lang="en-US" dirty="0"/>
              <a:t>Athena is great for </a:t>
            </a:r>
            <a:r>
              <a:rPr lang="en-US" b="1" dirty="0"/>
              <a:t>SQL-based ad-hoc analytics</a:t>
            </a:r>
            <a:endParaRPr lang="en-US" dirty="0"/>
          </a:p>
          <a:p>
            <a:r>
              <a:rPr lang="en-US" dirty="0"/>
              <a:t>Together, they form a powerful </a:t>
            </a:r>
            <a:r>
              <a:rPr lang="en-US" b="1" dirty="0"/>
              <a:t>cloud-native data engineering stack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96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Module 2: AWS Overview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Introduction to AWS</a:t>
            </a:r>
          </a:p>
          <a:p>
            <a:r>
              <a:rPr lang="en-US" dirty="0" smtClean="0"/>
              <a:t>Amazon Web Services (AWS) is the leading cloud provider offering infrastructure, platform, and software services globally.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4330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Redshift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Redshift = Cloud Data Warehouse</a:t>
            </a:r>
            <a:endParaRPr lang="en-IN" dirty="0"/>
          </a:p>
          <a:p>
            <a:r>
              <a:rPr lang="en-IN" dirty="0"/>
              <a:t>Built for OLAP (Analytics)</a:t>
            </a:r>
          </a:p>
          <a:p>
            <a:r>
              <a:rPr lang="en-IN" dirty="0"/>
              <a:t>SQL-based, columnar storage</a:t>
            </a:r>
          </a:p>
          <a:p>
            <a:r>
              <a:rPr lang="en-IN" dirty="0"/>
              <a:t>Optimized for large-scale data querying</a:t>
            </a:r>
          </a:p>
          <a:p>
            <a:r>
              <a:rPr lang="en-IN" b="1" dirty="0"/>
              <a:t>Core Components:</a:t>
            </a:r>
            <a:endParaRPr lang="en-IN" dirty="0"/>
          </a:p>
          <a:p>
            <a:r>
              <a:rPr lang="en-IN" dirty="0"/>
              <a:t>Leader Node: Parses SQL &amp; plans queries</a:t>
            </a:r>
          </a:p>
          <a:p>
            <a:r>
              <a:rPr lang="en-IN" dirty="0"/>
              <a:t>Compute Nodes: Execute the queries</a:t>
            </a:r>
          </a:p>
          <a:p>
            <a:r>
              <a:rPr lang="en-IN" dirty="0"/>
              <a:t>Storage: Local SSD or managed (RA3 nodes use S3 under the hood)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5973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Redshift –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✅ </a:t>
            </a:r>
            <a:r>
              <a:rPr lang="en-IN" dirty="0" smtClean="0"/>
              <a:t>Columnar </a:t>
            </a:r>
            <a:r>
              <a:rPr lang="en-IN" dirty="0"/>
              <a:t>storage for fast analytics</a:t>
            </a:r>
            <a:br>
              <a:rPr lang="en-IN" dirty="0"/>
            </a:br>
            <a:r>
              <a:rPr lang="en-IN" dirty="0"/>
              <a:t>✅ Massively Parallel Processing (MPP)</a:t>
            </a:r>
            <a:br>
              <a:rPr lang="en-IN" dirty="0"/>
            </a:br>
            <a:r>
              <a:rPr lang="en-IN" dirty="0"/>
              <a:t>✅ Integrates with S3, Glue, </a:t>
            </a:r>
            <a:r>
              <a:rPr lang="en-IN" dirty="0" err="1"/>
              <a:t>SageMaker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✅ Works with BI tools (Tableau, </a:t>
            </a:r>
            <a:r>
              <a:rPr lang="en-IN" dirty="0" err="1"/>
              <a:t>QuickSight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✅ Supports </a:t>
            </a:r>
            <a:r>
              <a:rPr lang="en-IN" b="1" dirty="0"/>
              <a:t>Redshift </a:t>
            </a:r>
            <a:r>
              <a:rPr lang="en-IN" b="1" dirty="0" err="1"/>
              <a:t>Serverless</a:t>
            </a:r>
            <a:r>
              <a:rPr lang="en-IN" dirty="0"/>
              <a:t> for auto-scaling</a:t>
            </a:r>
          </a:p>
        </p:txBody>
      </p:sp>
    </p:spTree>
    <p:extLst>
      <p:ext uri="{BB962C8B-B14F-4D97-AF65-F5344CB8AC3E}">
        <p14:creationId xmlns:p14="http://schemas.microsoft.com/office/powerpoint/2010/main" val="7134876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DynamoDB</a:t>
            </a:r>
            <a:r>
              <a:rPr lang="en-IN" dirty="0"/>
              <a:t>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DynamoDB</a:t>
            </a:r>
            <a:r>
              <a:rPr lang="en-US" b="1" dirty="0"/>
              <a:t> = </a:t>
            </a:r>
            <a:r>
              <a:rPr lang="en-US" b="1" dirty="0" err="1"/>
              <a:t>NoSQL</a:t>
            </a:r>
            <a:r>
              <a:rPr lang="en-US" b="1" dirty="0"/>
              <a:t> Key-Value &amp; Document DB</a:t>
            </a:r>
            <a:endParaRPr lang="en-US" dirty="0"/>
          </a:p>
          <a:p>
            <a:r>
              <a:rPr lang="en-US" dirty="0"/>
              <a:t>Built for OLTP (Operational workloads)</a:t>
            </a:r>
          </a:p>
          <a:p>
            <a:r>
              <a:rPr lang="en-US" dirty="0"/>
              <a:t>Scales automatically, </a:t>
            </a:r>
            <a:r>
              <a:rPr lang="en-US" dirty="0" err="1"/>
              <a:t>serverless</a:t>
            </a:r>
            <a:endParaRPr lang="en-US" dirty="0"/>
          </a:p>
          <a:p>
            <a:r>
              <a:rPr lang="en-US" dirty="0"/>
              <a:t>Designed for low-latency reads/writes at any scale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6757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Concepts: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 with Partition Keys (and optional Sort Keys)</a:t>
            </a:r>
          </a:p>
          <a:p>
            <a:r>
              <a:rPr lang="en-US" dirty="0"/>
              <a:t>Items (rows), Attributes (columns)</a:t>
            </a:r>
          </a:p>
          <a:p>
            <a:r>
              <a:rPr lang="en-US" dirty="0"/>
              <a:t>Global/Local Secondary Indexes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718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DynamoDB</a:t>
            </a:r>
            <a:r>
              <a:rPr lang="en-IN" dirty="0"/>
              <a:t> –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✅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r>
              <a:rPr lang="en-US" dirty="0"/>
              <a:t>with auto-scaling</a:t>
            </a:r>
            <a:br>
              <a:rPr lang="en-US" dirty="0"/>
            </a:br>
            <a:r>
              <a:rPr lang="en-US" dirty="0"/>
              <a:t>✅ Millisecond latency</a:t>
            </a:r>
            <a:br>
              <a:rPr lang="en-US" dirty="0"/>
            </a:br>
            <a:r>
              <a:rPr lang="en-US" dirty="0"/>
              <a:t>✅ In-memory acceleration (DAX)</a:t>
            </a:r>
            <a:br>
              <a:rPr lang="en-US" dirty="0"/>
            </a:br>
            <a:r>
              <a:rPr lang="en-US" dirty="0"/>
              <a:t>✅ TTL, Streams, Global Tables (multi-region)</a:t>
            </a:r>
            <a:br>
              <a:rPr lang="en-US" dirty="0"/>
            </a:br>
            <a:r>
              <a:rPr lang="en-US" dirty="0"/>
              <a:t>✅ Fully managed – no infrastructure to manage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07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AWS Global Infrastructure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Regions</a:t>
            </a:r>
            <a:r>
              <a:rPr lang="en-IN" dirty="0" smtClean="0"/>
              <a:t>: Geographical areas containing multiple Availability Zones.</a:t>
            </a:r>
          </a:p>
          <a:p>
            <a:r>
              <a:rPr lang="en-IN" b="1" dirty="0" smtClean="0"/>
              <a:t>Availability Zones (AZs):</a:t>
            </a:r>
            <a:r>
              <a:rPr lang="en-IN" dirty="0" smtClean="0"/>
              <a:t> Data </a:t>
            </a:r>
            <a:r>
              <a:rPr lang="en-IN" dirty="0" err="1" smtClean="0"/>
              <a:t>centers</a:t>
            </a:r>
            <a:r>
              <a:rPr lang="en-IN" dirty="0" smtClean="0"/>
              <a:t> within a region, ensuring redundancy.</a:t>
            </a:r>
          </a:p>
          <a:p>
            <a:r>
              <a:rPr lang="en-IN" b="1" dirty="0" smtClean="0"/>
              <a:t>Edge Locations:</a:t>
            </a:r>
            <a:r>
              <a:rPr lang="en-IN" dirty="0" smtClean="0"/>
              <a:t> For content delivery using AWS </a:t>
            </a:r>
            <a:r>
              <a:rPr lang="en-IN" dirty="0" err="1" smtClean="0"/>
              <a:t>CloudFront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15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AWS Management Console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navigate the AWS Management Console.</a:t>
            </a:r>
          </a:p>
          <a:p>
            <a:r>
              <a:rPr lang="en-US" dirty="0" smtClean="0"/>
              <a:t>Overview of AWS Services: Compute, Storage, Networking, and Security</a:t>
            </a:r>
            <a:r>
              <a:rPr lang="en-IN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725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AWS CLI and </a:t>
            </a:r>
            <a:r>
              <a:rPr lang="en-IN" b="1" dirty="0" err="1" smtClean="0"/>
              <a:t>CloudShell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AWS CLI Setup (Windows &amp; Linux)</a:t>
            </a:r>
            <a:endParaRPr lang="en-IN" dirty="0" smtClean="0"/>
          </a:p>
          <a:p>
            <a:r>
              <a:rPr lang="en-IN" b="1" dirty="0" smtClean="0"/>
              <a:t>Basic AWS CLI Commands:</a:t>
            </a:r>
            <a:endParaRPr lang="en-IN" dirty="0" smtClean="0"/>
          </a:p>
          <a:p>
            <a:pPr lvl="1"/>
            <a:r>
              <a:rPr lang="en-IN" dirty="0" err="1" smtClean="0"/>
              <a:t>aws</a:t>
            </a:r>
            <a:r>
              <a:rPr lang="en-IN" dirty="0" smtClean="0"/>
              <a:t> s3 </a:t>
            </a:r>
            <a:r>
              <a:rPr lang="en-IN" dirty="0" err="1" smtClean="0"/>
              <a:t>ls</a:t>
            </a:r>
            <a:r>
              <a:rPr lang="en-IN" dirty="0" smtClean="0"/>
              <a:t> – List S3 buckets.</a:t>
            </a:r>
          </a:p>
          <a:p>
            <a:pPr lvl="1"/>
            <a:r>
              <a:rPr lang="en-IN" dirty="0" err="1" smtClean="0"/>
              <a:t>aws</a:t>
            </a:r>
            <a:r>
              <a:rPr lang="en-IN" dirty="0" smtClean="0"/>
              <a:t> ec2 describe-instances – Get EC2 instance details.</a:t>
            </a:r>
          </a:p>
          <a:p>
            <a:r>
              <a:rPr lang="en-IN" b="1" dirty="0" smtClean="0"/>
              <a:t>AWS </a:t>
            </a:r>
            <a:r>
              <a:rPr lang="en-IN" b="1" dirty="0" err="1" smtClean="0"/>
              <a:t>CloudShell</a:t>
            </a:r>
            <a:r>
              <a:rPr lang="en-IN" b="1" dirty="0" smtClean="0"/>
              <a:t> Usage</a:t>
            </a:r>
            <a:r>
              <a:rPr lang="en-IN" dirty="0" smtClean="0"/>
              <a:t> – Run AWS CLI commands directly in a browser.</a:t>
            </a:r>
          </a:p>
        </p:txBody>
      </p:sp>
    </p:spTree>
    <p:extLst>
      <p:ext uri="{BB962C8B-B14F-4D97-AF65-F5344CB8AC3E}">
        <p14:creationId xmlns:p14="http://schemas.microsoft.com/office/powerpoint/2010/main" val="276472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2633</Words>
  <Application>Microsoft Office PowerPoint</Application>
  <PresentationFormat>On-screen Show (4:3)</PresentationFormat>
  <Paragraphs>463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What is Cloud Computing? </vt:lpstr>
      <vt:lpstr>Benefits of Cloud Computing: </vt:lpstr>
      <vt:lpstr>Why Cloud? </vt:lpstr>
      <vt:lpstr>Types of Cloud Deployments </vt:lpstr>
      <vt:lpstr>Cloud Service Models </vt:lpstr>
      <vt:lpstr>Module 2: AWS Overview </vt:lpstr>
      <vt:lpstr>AWS Global Infrastructure </vt:lpstr>
      <vt:lpstr>AWS Management Console </vt:lpstr>
      <vt:lpstr>AWS CLI and CloudShell </vt:lpstr>
      <vt:lpstr>Module 3: IAM (Identity and Access Management) </vt:lpstr>
      <vt:lpstr>IAM Hands-on </vt:lpstr>
      <vt:lpstr>Introduction to AWS VPC</vt:lpstr>
      <vt:lpstr>VPC Components Overview</vt:lpstr>
      <vt:lpstr>Public and Private Subnets</vt:lpstr>
      <vt:lpstr>Internet Gateway (IGW) </vt:lpstr>
      <vt:lpstr>NAT Gateway &amp; NAT Instance</vt:lpstr>
      <vt:lpstr>Route Tables</vt:lpstr>
      <vt:lpstr>Network ACLs (NACLs)</vt:lpstr>
      <vt:lpstr>Security Groups (SGs)</vt:lpstr>
      <vt:lpstr>NAT vs. NACL vs. Security Groups</vt:lpstr>
      <vt:lpstr>Introduction to AWS RDS</vt:lpstr>
      <vt:lpstr>AWS RDS Features</vt:lpstr>
      <vt:lpstr>AWS RDS Read Replica</vt:lpstr>
      <vt:lpstr>AWS RDS Multi-AZ &amp; Standby Replica</vt:lpstr>
      <vt:lpstr>AWS RDS Proxy</vt:lpstr>
      <vt:lpstr>AWS RDS Security</vt:lpstr>
      <vt:lpstr>Amazon Aurora</vt:lpstr>
      <vt:lpstr>Aurora vs. RDS</vt:lpstr>
      <vt:lpstr>Aurora Replicas &amp; Multi-AZ</vt:lpstr>
      <vt:lpstr>AWS ElastiCache &amp; MemoryDB for Redis</vt:lpstr>
      <vt:lpstr>MemoryDB for Redis vs. ElastiCache</vt:lpstr>
      <vt:lpstr>AWS Analytics: Athena &amp; Glue</vt:lpstr>
      <vt:lpstr>AWS Glue Crawler</vt:lpstr>
      <vt:lpstr>AWS Glue</vt:lpstr>
      <vt:lpstr>AWS Simple Storage Service (S3)</vt:lpstr>
      <vt:lpstr>AWS S3 Storage Classes</vt:lpstr>
      <vt:lpstr>AWS S3 Lifecycle Management</vt:lpstr>
      <vt:lpstr>AWS S3 Security</vt:lpstr>
      <vt:lpstr>AWS S3 Encryption</vt:lpstr>
      <vt:lpstr>Summary &amp; Best Practices</vt:lpstr>
      <vt:lpstr>Best Practices </vt:lpstr>
      <vt:lpstr>Introduction to Amazon EMR</vt:lpstr>
      <vt:lpstr>Key Features of Amazon EMR</vt:lpstr>
      <vt:lpstr>Amazon EMR Architecture Overview</vt:lpstr>
      <vt:lpstr>Uses of Different Node Types</vt:lpstr>
      <vt:lpstr>Amazon EMR vs. Traditional Hadoop Cluster</vt:lpstr>
      <vt:lpstr>Amazon EMR Use Cases</vt:lpstr>
      <vt:lpstr>Best Practices for EMR Cluster Optimization</vt:lpstr>
      <vt:lpstr>Conclusion </vt:lpstr>
      <vt:lpstr>What is AWS Glue?</vt:lpstr>
      <vt:lpstr>Serverless ETL vs. On-Premise ETL</vt:lpstr>
      <vt:lpstr>Benefits of AWS Glue</vt:lpstr>
      <vt:lpstr>Limitations of AWS Glue</vt:lpstr>
      <vt:lpstr>AWS Glue Components</vt:lpstr>
      <vt:lpstr>AWS Glue Architecture</vt:lpstr>
      <vt:lpstr>AWS Glue vs. Amazon EMR</vt:lpstr>
      <vt:lpstr>Where Does Athena Fit In?</vt:lpstr>
      <vt:lpstr>When to Use What?</vt:lpstr>
      <vt:lpstr>Summary</vt:lpstr>
      <vt:lpstr>Amazon Redshift – Overview</vt:lpstr>
      <vt:lpstr>Amazon Redshift – Features</vt:lpstr>
      <vt:lpstr>DynamoDB – Overview</vt:lpstr>
      <vt:lpstr>Core Concepts:</vt:lpstr>
      <vt:lpstr>DynamoDB – 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Cloud Computing? </dc:title>
  <dc:creator>admin</dc:creator>
  <cp:lastModifiedBy>admin</cp:lastModifiedBy>
  <cp:revision>32</cp:revision>
  <dcterms:created xsi:type="dcterms:W3CDTF">2025-03-31T08:36:56Z</dcterms:created>
  <dcterms:modified xsi:type="dcterms:W3CDTF">2025-04-14T05:42:59Z</dcterms:modified>
</cp:coreProperties>
</file>