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5" r:id="rId26"/>
    <p:sldId id="300" r:id="rId27"/>
    <p:sldId id="301" r:id="rId28"/>
    <p:sldId id="302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9" r:id="rId44"/>
    <p:sldId id="298" r:id="rId45"/>
    <p:sldId id="297" r:id="rId46"/>
    <p:sldId id="296" r:id="rId47"/>
    <p:sldId id="29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75048-389F-EB42-AD89-9F90BC1D4386}" v="6" dt="2025-04-17T19:31:11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van GS" userId="cda137c3e5992a7d" providerId="Windows Live" clId="Web-{CA875048-389F-EB42-AD89-9F90BC1D4386}"/>
    <pc:docChg chg="modSld">
      <pc:chgData name="Pavan GS" userId="cda137c3e5992a7d" providerId="Windows Live" clId="Web-{CA875048-389F-EB42-AD89-9F90BC1D4386}" dt="2025-04-17T19:31:12.215" v="6"/>
      <pc:docMkLst>
        <pc:docMk/>
      </pc:docMkLst>
      <pc:sldChg chg="addSp modSp">
        <pc:chgData name="Pavan GS" userId="cda137c3e5992a7d" providerId="Windows Live" clId="Web-{CA875048-389F-EB42-AD89-9F90BC1D4386}" dt="2025-04-17T19:31:12.215" v="6"/>
        <pc:sldMkLst>
          <pc:docMk/>
          <pc:sldMk cId="109857222" sldId="256"/>
        </pc:sldMkLst>
        <pc:spChg chg="add mod">
          <ac:chgData name="Pavan GS" userId="cda137c3e5992a7d" providerId="Windows Live" clId="Web-{CA875048-389F-EB42-AD89-9F90BC1D4386}" dt="2025-04-17T19:31:12.215" v="6"/>
          <ac:spMkLst>
            <pc:docMk/>
            <pc:sldMk cId="109857222" sldId="256"/>
            <ac:spMk id="14" creationId="{232F1DD7-F0C5-E689-28EB-551BBCB3E97D}"/>
          </ac:spMkLst>
        </pc:spChg>
        <pc:graphicFrameChg chg="add mod">
          <ac:chgData name="Pavan GS" userId="cda137c3e5992a7d" providerId="Windows Live" clId="Web-{CA875048-389F-EB42-AD89-9F90BC1D4386}" dt="2025-04-17T19:31:11.043" v="0"/>
          <ac:graphicFrameMkLst>
            <pc:docMk/>
            <pc:sldMk cId="109857222" sldId="256"/>
            <ac:graphicFrameMk id="5" creationId="{EB2D381F-3F25-3575-E48C-AFCF03C5C2F1}"/>
          </ac:graphicFrameMkLst>
        </pc:graphicFrameChg>
        <pc:graphicFrameChg chg="add mod">
          <ac:chgData name="Pavan GS" userId="cda137c3e5992a7d" providerId="Windows Live" clId="Web-{CA875048-389F-EB42-AD89-9F90BC1D4386}" dt="2025-04-17T19:31:11.074" v="1"/>
          <ac:graphicFrameMkLst>
            <pc:docMk/>
            <pc:sldMk cId="109857222" sldId="256"/>
            <ac:graphicFrameMk id="7" creationId="{138AF618-72A9-80B9-2F27-0F8C57D6A765}"/>
          </ac:graphicFrameMkLst>
        </pc:graphicFrameChg>
        <pc:graphicFrameChg chg="add mod">
          <ac:chgData name="Pavan GS" userId="cda137c3e5992a7d" providerId="Windows Live" clId="Web-{CA875048-389F-EB42-AD89-9F90BC1D4386}" dt="2025-04-17T19:31:11.106" v="2"/>
          <ac:graphicFrameMkLst>
            <pc:docMk/>
            <pc:sldMk cId="109857222" sldId="256"/>
            <ac:graphicFrameMk id="9" creationId="{9DC55E25-7332-7388-DFC8-F68D0746CE0A}"/>
          </ac:graphicFrameMkLst>
        </pc:graphicFrameChg>
        <pc:graphicFrameChg chg="add mod">
          <ac:chgData name="Pavan GS" userId="cda137c3e5992a7d" providerId="Windows Live" clId="Web-{CA875048-389F-EB42-AD89-9F90BC1D4386}" dt="2025-04-17T19:31:11.184" v="3"/>
          <ac:graphicFrameMkLst>
            <pc:docMk/>
            <pc:sldMk cId="109857222" sldId="256"/>
            <ac:graphicFrameMk id="11" creationId="{ADBC3B9D-DC34-24D5-30E3-41895AF484D0}"/>
          </ac:graphicFrameMkLst>
        </pc:graphicFrameChg>
        <pc:graphicFrameChg chg="add mod">
          <ac:chgData name="Pavan GS" userId="cda137c3e5992a7d" providerId="Windows Live" clId="Web-{CA875048-389F-EB42-AD89-9F90BC1D4386}" dt="2025-04-17T19:31:11.246" v="4"/>
          <ac:graphicFrameMkLst>
            <pc:docMk/>
            <pc:sldMk cId="109857222" sldId="256"/>
            <ac:graphicFrameMk id="13" creationId="{CE369589-7D08-75F0-ADF5-C682954D88D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8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Dependency Parsing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Definition: </a:t>
            </a:r>
            <a:r>
              <a:rPr lang="en-IN" sz="1800" dirty="0" err="1"/>
              <a:t>Analyzing</a:t>
            </a:r>
            <a:r>
              <a:rPr lang="en-IN" sz="1800" dirty="0"/>
              <a:t> syntactic relationships.</a:t>
            </a:r>
          </a:p>
          <a:p>
            <a:r>
              <a:rPr lang="en-IN" sz="1800" dirty="0"/>
              <a:t>Purpose: Build sentence structure trees.</a:t>
            </a:r>
          </a:p>
          <a:p>
            <a:r>
              <a:rPr lang="en-IN" sz="1800" dirty="0"/>
              <a:t>Example: Parsing "Bank offers loans" for subject-verb-object.</a:t>
            </a:r>
          </a:p>
          <a:p>
            <a:r>
              <a:rPr lang="en-IN" sz="1800" dirty="0"/>
              <a:t>Code: </a:t>
            </a:r>
            <a:r>
              <a:rPr lang="en-IN" sz="1800" dirty="0" err="1"/>
              <a:t>spacy.displacy.render</a:t>
            </a:r>
            <a:r>
              <a:rPr lang="en-IN" sz="1800" dirty="0"/>
              <a:t>(doc) (visualizes tree)</a:t>
            </a:r>
          </a:p>
          <a:p>
            <a:r>
              <a:rPr lang="en-IN" sz="1800" dirty="0"/>
              <a:t>Relevance: Useful, less critical for Gen AI.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83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Named Entity Recognition (NER)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Identifying entities (e.g., person, organization).</a:t>
            </a:r>
          </a:p>
          <a:p>
            <a:r>
              <a:rPr lang="en-US" dirty="0"/>
              <a:t>Purpose: Extract key information.</a:t>
            </a:r>
          </a:p>
          <a:p>
            <a:r>
              <a:rPr lang="en-US" dirty="0"/>
              <a:t>Example: Extracting "HDFC Bank" from BFSI reports.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62" y="3828421"/>
            <a:ext cx="533400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38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Word Sense Disambiguation (WSD)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Resolving ambiguous word meanings (e.g., "bank").</a:t>
            </a:r>
          </a:p>
          <a:p>
            <a:r>
              <a:rPr lang="en-US" sz="1800" dirty="0"/>
              <a:t>Purpose: Improve semantic understanding.</a:t>
            </a:r>
          </a:p>
          <a:p>
            <a:r>
              <a:rPr lang="en-US" sz="1800" dirty="0"/>
              <a:t>Example: "Bank" as financial in BFSI.</a:t>
            </a:r>
          </a:p>
          <a:p>
            <a:r>
              <a:rPr lang="en-US" sz="1800" dirty="0"/>
              <a:t>Relevance: Niche, handled by modern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411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Bag of Words (</a:t>
            </a:r>
            <a:r>
              <a:rPr lang="en-IN" sz="3200" b="1" dirty="0" err="1"/>
              <a:t>BoW</a:t>
            </a:r>
            <a:r>
              <a:rPr lang="en-IN" sz="3200" b="1" dirty="0"/>
              <a:t>)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Sparse vector of word frequencies.</a:t>
            </a:r>
          </a:p>
          <a:p>
            <a:r>
              <a:rPr lang="en-US" sz="1800" dirty="0"/>
              <a:t>Purpose: Simple text representation.</a:t>
            </a:r>
          </a:p>
          <a:p>
            <a:r>
              <a:rPr lang="en-US" sz="1800" dirty="0"/>
              <a:t>Example: Classifying BFSI reviews.</a:t>
            </a:r>
          </a:p>
          <a:p>
            <a:r>
              <a:rPr lang="en-US" sz="1800" dirty="0"/>
              <a:t>Code: </a:t>
            </a:r>
            <a:r>
              <a:rPr lang="en-US" sz="1800" dirty="0" err="1"/>
              <a:t>CountVectorizer</a:t>
            </a:r>
            <a:r>
              <a:rPr lang="en-US" sz="1800" dirty="0"/>
              <a:t>().</a:t>
            </a:r>
            <a:r>
              <a:rPr lang="en-US" sz="1800" dirty="0" err="1"/>
              <a:t>fit_transform</a:t>
            </a:r>
            <a:r>
              <a:rPr lang="en-US" sz="1800" dirty="0"/>
              <a:t>([text])</a:t>
            </a:r>
          </a:p>
          <a:p>
            <a:r>
              <a:rPr lang="en-US" sz="1800" dirty="0"/>
              <a:t>Relevance: Basic, replaced by </a:t>
            </a:r>
            <a:r>
              <a:rPr lang="en-US" sz="1800" dirty="0" err="1"/>
              <a:t>embeddings</a:t>
            </a:r>
            <a:r>
              <a:rPr lang="en-US" sz="1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23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TF-IDF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Weighing words by frequency and rarity.</a:t>
            </a:r>
          </a:p>
          <a:p>
            <a:r>
              <a:rPr lang="en-US" sz="1800" dirty="0"/>
              <a:t>Purpose: Improved </a:t>
            </a:r>
            <a:r>
              <a:rPr lang="en-US" sz="1800" dirty="0" err="1"/>
              <a:t>BoW</a:t>
            </a:r>
            <a:r>
              <a:rPr lang="en-US" sz="1800" dirty="0"/>
              <a:t> for ranking.</a:t>
            </a:r>
          </a:p>
          <a:p>
            <a:r>
              <a:rPr lang="en-US" sz="1800" dirty="0"/>
              <a:t>Example: Ranking BFSI complaints by terms.</a:t>
            </a:r>
          </a:p>
          <a:p>
            <a:r>
              <a:rPr lang="en-US" sz="1800" dirty="0"/>
              <a:t>Code: </a:t>
            </a:r>
            <a:r>
              <a:rPr lang="en-US" sz="1800" dirty="0" err="1"/>
              <a:t>TfidfVectorizer</a:t>
            </a:r>
            <a:r>
              <a:rPr lang="en-US" sz="1800" dirty="0"/>
              <a:t>().</a:t>
            </a:r>
            <a:r>
              <a:rPr lang="en-US" sz="1800" dirty="0" err="1"/>
              <a:t>fit_transform</a:t>
            </a:r>
            <a:r>
              <a:rPr lang="en-US" sz="1800" dirty="0"/>
              <a:t>([text])</a:t>
            </a:r>
          </a:p>
          <a:p>
            <a:r>
              <a:rPr lang="en-US" sz="1800" dirty="0"/>
              <a:t>Relevance: Foundational, less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670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Latent Semantic Analysis (LSA)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Definition: Matrix factorization for semantics.</a:t>
            </a:r>
          </a:p>
          <a:p>
            <a:r>
              <a:rPr lang="en-IN" sz="1800" dirty="0"/>
              <a:t>Purpose: Topic </a:t>
            </a:r>
            <a:r>
              <a:rPr lang="en-IN" sz="1800" dirty="0" err="1"/>
              <a:t>modeling</a:t>
            </a:r>
            <a:r>
              <a:rPr lang="en-IN" sz="1800" dirty="0"/>
              <a:t>, search.</a:t>
            </a:r>
          </a:p>
          <a:p>
            <a:r>
              <a:rPr lang="en-IN" sz="1800" dirty="0"/>
              <a:t>Example: Grouping healthcare reports.</a:t>
            </a:r>
          </a:p>
          <a:p>
            <a:r>
              <a:rPr lang="en-IN" sz="1800" dirty="0"/>
              <a:t>Code: </a:t>
            </a:r>
            <a:r>
              <a:rPr lang="en-IN" sz="1800" dirty="0" err="1"/>
              <a:t>TruncatedSVD</a:t>
            </a:r>
            <a:r>
              <a:rPr lang="en-IN" sz="1800" dirty="0"/>
              <a:t>(</a:t>
            </a:r>
            <a:r>
              <a:rPr lang="en-IN" sz="1800" dirty="0" err="1"/>
              <a:t>n_components</a:t>
            </a:r>
            <a:r>
              <a:rPr lang="en-IN" sz="1800" dirty="0"/>
              <a:t>=2).</a:t>
            </a:r>
            <a:r>
              <a:rPr lang="en-IN" sz="1800" dirty="0" err="1"/>
              <a:t>fit_transform</a:t>
            </a:r>
            <a:r>
              <a:rPr lang="en-IN" sz="1800" dirty="0"/>
              <a:t>(matrix)</a:t>
            </a:r>
          </a:p>
          <a:p>
            <a:r>
              <a:rPr lang="en-IN" sz="1800" dirty="0"/>
              <a:t>Relevance: Early method, </a:t>
            </a:r>
            <a:r>
              <a:rPr lang="en-IN" sz="1800" dirty="0" err="1"/>
              <a:t>outdated</a:t>
            </a:r>
            <a:r>
              <a:rPr lang="en-IN" sz="1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91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Latent </a:t>
            </a:r>
            <a:r>
              <a:rPr lang="en-IN" sz="3200" b="1" dirty="0" err="1"/>
              <a:t>Dirichlet</a:t>
            </a:r>
            <a:r>
              <a:rPr lang="en-IN" sz="3200" b="1" dirty="0"/>
              <a:t> Allocation (LDA)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Definition: Probabilistic topic </a:t>
            </a:r>
            <a:r>
              <a:rPr lang="en-IN" sz="1800" dirty="0" err="1"/>
              <a:t>modeling</a:t>
            </a:r>
            <a:r>
              <a:rPr lang="en-IN" sz="1800" dirty="0"/>
              <a:t>.</a:t>
            </a:r>
          </a:p>
          <a:p>
            <a:r>
              <a:rPr lang="en-IN" sz="1800" dirty="0"/>
              <a:t>Purpose: Extract document topics.</a:t>
            </a:r>
          </a:p>
          <a:p>
            <a:r>
              <a:rPr lang="en-IN" sz="1800" dirty="0"/>
              <a:t>Example: Themes in IT support tickets.</a:t>
            </a:r>
          </a:p>
          <a:p>
            <a:r>
              <a:rPr lang="en-IN" sz="1800" dirty="0"/>
              <a:t>Code: </a:t>
            </a:r>
            <a:r>
              <a:rPr lang="en-IN" sz="1800" dirty="0" err="1"/>
              <a:t>gensim.models.LdaModel</a:t>
            </a:r>
            <a:r>
              <a:rPr lang="en-IN" sz="1800" dirty="0"/>
              <a:t>(corpus, </a:t>
            </a:r>
            <a:r>
              <a:rPr lang="en-IN" sz="1800" dirty="0" err="1"/>
              <a:t>num_topics</a:t>
            </a:r>
            <a:r>
              <a:rPr lang="en-IN" sz="1800" dirty="0"/>
              <a:t>=2)</a:t>
            </a:r>
          </a:p>
          <a:p>
            <a:r>
              <a:rPr lang="en-IN" sz="1800" dirty="0"/>
              <a:t>Relevance: Niche, less relevant.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116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Neural Word </a:t>
            </a:r>
            <a:r>
              <a:rPr lang="en-IN" sz="3200" b="1" dirty="0" err="1"/>
              <a:t>Embeddings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Word2Vec</a:t>
            </a:r>
          </a:p>
          <a:p>
            <a:endParaRPr lang="en-IN" dirty="0" smtClean="0"/>
          </a:p>
          <a:p>
            <a:r>
              <a:rPr lang="en-IN" dirty="0" smtClean="0"/>
              <a:t>Definition</a:t>
            </a:r>
            <a:r>
              <a:rPr lang="en-IN" dirty="0"/>
              <a:t>: Neural </a:t>
            </a:r>
            <a:r>
              <a:rPr lang="en-IN" dirty="0" err="1"/>
              <a:t>embeddings</a:t>
            </a:r>
            <a:r>
              <a:rPr lang="en-IN" dirty="0"/>
              <a:t> for semantic similarity.</a:t>
            </a:r>
          </a:p>
          <a:p>
            <a:r>
              <a:rPr lang="en-IN" dirty="0"/>
              <a:t>Types: CBOW, Skip-gram.</a:t>
            </a:r>
          </a:p>
          <a:p>
            <a:r>
              <a:rPr lang="en-IN" dirty="0"/>
              <a:t>Example: Synonyms for "loan" in BFSI.</a:t>
            </a:r>
          </a:p>
          <a:p>
            <a:endParaRPr lang="en-US" b="1" dirty="0" smtClean="0"/>
          </a:p>
          <a:p>
            <a:endParaRPr lang="en-IN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48" y="4527251"/>
            <a:ext cx="74104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91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 err="1"/>
              <a:t>GloVe</a:t>
            </a:r>
            <a:r>
              <a:rPr lang="en-IN" b="1" dirty="0"/>
              <a:t>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Matrix factorization-based </a:t>
            </a:r>
            <a:r>
              <a:rPr lang="en-US" sz="1800" dirty="0" err="1"/>
              <a:t>embeddings</a:t>
            </a:r>
            <a:r>
              <a:rPr lang="en-US" sz="1800" dirty="0"/>
              <a:t>.</a:t>
            </a:r>
          </a:p>
          <a:p>
            <a:r>
              <a:rPr lang="en-US" sz="1800" dirty="0"/>
              <a:t>Purpose: Global word co-occurrence.</a:t>
            </a:r>
          </a:p>
          <a:p>
            <a:r>
              <a:rPr lang="en-US" sz="1800" dirty="0"/>
              <a:t>Example: Similarity in healthcare terms.</a:t>
            </a:r>
          </a:p>
          <a:p>
            <a:r>
              <a:rPr lang="en-US" sz="1800" dirty="0"/>
              <a:t>Code: Load pre-trained </a:t>
            </a:r>
            <a:r>
              <a:rPr lang="en-US" sz="1800" dirty="0" err="1"/>
              <a:t>GloVe</a:t>
            </a:r>
            <a:r>
              <a:rPr lang="en-US" sz="1800" dirty="0"/>
              <a:t> vectors.</a:t>
            </a:r>
          </a:p>
          <a:p>
            <a:r>
              <a:rPr lang="en-US" sz="1800" dirty="0"/>
              <a:t>Relevance: Alternative to Word2Vec.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862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err="1"/>
              <a:t>FastText</a:t>
            </a:r>
            <a:r>
              <a:rPr lang="en-IN" sz="3200" b="1" dirty="0"/>
              <a:t/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</a:t>
            </a:r>
            <a:r>
              <a:rPr lang="en-US" sz="1800" dirty="0" err="1"/>
              <a:t>Subword</a:t>
            </a:r>
            <a:r>
              <a:rPr lang="en-US" sz="1800" dirty="0"/>
              <a:t> </a:t>
            </a:r>
            <a:r>
              <a:rPr lang="en-US" sz="1800" dirty="0" err="1"/>
              <a:t>embeddings</a:t>
            </a:r>
            <a:r>
              <a:rPr lang="en-US" sz="1800" dirty="0"/>
              <a:t> for rare words.</a:t>
            </a:r>
          </a:p>
          <a:p>
            <a:r>
              <a:rPr lang="en-US" sz="1800" dirty="0"/>
              <a:t>Purpose: Handle out-of-vocabulary words.</a:t>
            </a:r>
          </a:p>
          <a:p>
            <a:r>
              <a:rPr lang="en-US" sz="1800" dirty="0"/>
              <a:t>Example: Embedding "antibiotic" in healthcare.</a:t>
            </a:r>
          </a:p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81" y="3429000"/>
            <a:ext cx="71151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0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Rule-Based </a:t>
            </a:r>
            <a:r>
              <a:rPr lang="en-IN" sz="3200" b="1" dirty="0" smtClean="0"/>
              <a:t>Systems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Definition: Hand-crafted rules (e.g., regex) for text processing.</a:t>
            </a:r>
          </a:p>
          <a:p>
            <a:r>
              <a:rPr lang="en-IN" sz="1800" dirty="0"/>
              <a:t>Purpose: Early </a:t>
            </a:r>
            <a:r>
              <a:rPr lang="en-IN" sz="1800" dirty="0" smtClean="0"/>
              <a:t>Chatbots, </a:t>
            </a:r>
            <a:r>
              <a:rPr lang="en-IN" sz="1800" dirty="0"/>
              <a:t>text filtering.</a:t>
            </a:r>
          </a:p>
          <a:p>
            <a:r>
              <a:rPr lang="en-IN" sz="1800" dirty="0"/>
              <a:t>Example: Filtering "urgent" emails in IT support.</a:t>
            </a:r>
          </a:p>
          <a:p>
            <a:r>
              <a:rPr lang="en-IN" sz="1800" dirty="0"/>
              <a:t>Code: if re.search(</a:t>
            </a:r>
            <a:r>
              <a:rPr lang="en-IN" sz="1800" dirty="0" err="1"/>
              <a:t>r"urgent</a:t>
            </a:r>
            <a:r>
              <a:rPr lang="en-IN" sz="1800" dirty="0"/>
              <a:t>", text): print("Priority")</a:t>
            </a:r>
          </a:p>
          <a:p>
            <a:r>
              <a:rPr lang="en-IN" sz="1800" dirty="0"/>
              <a:t>Relevance: Historical context, replaced by neural models.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2188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Sequential Neural Models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Character-Level Models</a:t>
            </a:r>
          </a:p>
          <a:p>
            <a:endParaRPr lang="en-US" dirty="0" smtClean="0"/>
          </a:p>
          <a:p>
            <a:r>
              <a:rPr lang="en-US" sz="1800" dirty="0"/>
              <a:t>Definition: RNNs/CNNs for character-level text.</a:t>
            </a:r>
          </a:p>
          <a:p>
            <a:r>
              <a:rPr lang="en-US" sz="1800" dirty="0"/>
              <a:t>Purpose: Spelling correction, classification.</a:t>
            </a:r>
          </a:p>
          <a:p>
            <a:r>
              <a:rPr lang="en-US" sz="1800" dirty="0"/>
              <a:t>Example: Correcting typos in IT logs.</a:t>
            </a:r>
          </a:p>
          <a:p>
            <a:r>
              <a:rPr lang="en-US" sz="1800" dirty="0"/>
              <a:t>Code: Simple RNN for character sequences.</a:t>
            </a:r>
          </a:p>
          <a:p>
            <a:r>
              <a:rPr lang="en-US" sz="1800" dirty="0"/>
              <a:t>Relevance: Niche, less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261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Recurrent Neural Networks (RNNs)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Process sequential data with hidden state.</a:t>
            </a:r>
          </a:p>
          <a:p>
            <a:r>
              <a:rPr lang="en-US" sz="1800" dirty="0"/>
              <a:t>Components: Hidden state, </a:t>
            </a:r>
            <a:r>
              <a:rPr lang="en-US" sz="1800" dirty="0" err="1"/>
              <a:t>backpropagation</a:t>
            </a:r>
            <a:r>
              <a:rPr lang="en-US" sz="1800" dirty="0"/>
              <a:t> through time.</a:t>
            </a:r>
          </a:p>
          <a:p>
            <a:r>
              <a:rPr lang="en-US" sz="1800" dirty="0"/>
              <a:t>Example: Sentiment analysis of BFSI reviews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11" y="3279925"/>
            <a:ext cx="65532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18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Long Short-Term Memory (LSTM)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RNN variant for long dependencies.</a:t>
            </a:r>
          </a:p>
          <a:p>
            <a:r>
              <a:rPr lang="en-US" sz="1800" dirty="0"/>
              <a:t>Components: Memory cell, gates.</a:t>
            </a:r>
          </a:p>
          <a:p>
            <a:r>
              <a:rPr lang="en-US" sz="1800" dirty="0"/>
              <a:t>Example: Text generation for IT support.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28" y="3271478"/>
            <a:ext cx="641985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03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Gated Recurrent Unit (GRU)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Simplified LSTM with update/reset gates.</a:t>
            </a:r>
          </a:p>
          <a:p>
            <a:r>
              <a:rPr lang="en-US" sz="1800" dirty="0"/>
              <a:t>Purpose: Faster modeling.</a:t>
            </a:r>
          </a:p>
          <a:p>
            <a:r>
              <a:rPr lang="en-US" sz="1800" dirty="0"/>
              <a:t>Example: Similar to LSTM.</a:t>
            </a:r>
          </a:p>
          <a:p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240" y="3896534"/>
            <a:ext cx="61531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940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Bidirectional RNNs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Process sequences both directions.</a:t>
            </a:r>
          </a:p>
          <a:p>
            <a:r>
              <a:rPr lang="en-US" sz="1800" dirty="0"/>
              <a:t>Purpose: Contextual understanding.</a:t>
            </a:r>
          </a:p>
          <a:p>
            <a:r>
              <a:rPr lang="en-US" sz="1800" dirty="0"/>
              <a:t>Example: NER in healthcare.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664" y="3497922"/>
            <a:ext cx="8239125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6178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Tokens</a:t>
            </a:r>
          </a:p>
          <a:p>
            <a:r>
              <a:rPr lang="en-IN" dirty="0" smtClean="0"/>
              <a:t>Parameters</a:t>
            </a:r>
          </a:p>
          <a:p>
            <a:r>
              <a:rPr lang="en-IN" dirty="0"/>
              <a:t>Embedding </a:t>
            </a:r>
            <a:r>
              <a:rPr lang="en-IN" dirty="0" smtClean="0"/>
              <a:t>Layer</a:t>
            </a:r>
          </a:p>
          <a:p>
            <a:r>
              <a:rPr lang="en-IN" dirty="0"/>
              <a:t>Transformer </a:t>
            </a:r>
            <a:r>
              <a:rPr lang="en-IN" dirty="0" smtClean="0"/>
              <a:t>Architecture</a:t>
            </a:r>
          </a:p>
          <a:p>
            <a:r>
              <a:rPr lang="en-IN" dirty="0"/>
              <a:t>Positional Encoding</a:t>
            </a:r>
          </a:p>
        </p:txBody>
      </p:sp>
    </p:spTree>
    <p:extLst>
      <p:ext uri="{BB962C8B-B14F-4D97-AF65-F5344CB8AC3E}">
        <p14:creationId xmlns:p14="http://schemas.microsoft.com/office/powerpoint/2010/main" val="3456685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Popular Tokenization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Byte Pair Encoding (BPE</a:t>
            </a:r>
            <a:r>
              <a:rPr lang="en-IN" dirty="0" smtClean="0"/>
              <a:t>)</a:t>
            </a:r>
          </a:p>
          <a:p>
            <a:endParaRPr lang="en-US" dirty="0"/>
          </a:p>
          <a:p>
            <a:r>
              <a:rPr lang="en-US" b="1" dirty="0"/>
              <a:t>Used by:</a:t>
            </a:r>
            <a:r>
              <a:rPr lang="en-US" dirty="0"/>
              <a:t> GPT-2, GPT-3, GPT-4 (variant of BPE)</a:t>
            </a:r>
          </a:p>
          <a:p>
            <a:r>
              <a:rPr lang="en-US" b="1" dirty="0"/>
              <a:t>How it works:</a:t>
            </a:r>
            <a:endParaRPr lang="en-US" dirty="0"/>
          </a:p>
          <a:p>
            <a:pPr lvl="1"/>
            <a:r>
              <a:rPr lang="en-US" dirty="0"/>
              <a:t>Starts with individual characters.</a:t>
            </a:r>
          </a:p>
          <a:p>
            <a:pPr lvl="1"/>
            <a:r>
              <a:rPr lang="en-US" dirty="0"/>
              <a:t>Iteratively merges the most frequent </a:t>
            </a:r>
            <a:r>
              <a:rPr lang="en-US" b="1" dirty="0"/>
              <a:t>pair of tokens</a:t>
            </a:r>
            <a:r>
              <a:rPr lang="en-US" dirty="0"/>
              <a:t> (bigrams) into one token.</a:t>
            </a:r>
          </a:p>
          <a:p>
            <a:pPr lvl="1"/>
            <a:r>
              <a:rPr lang="en-US" dirty="0"/>
              <a:t>Builds a vocabulary of </a:t>
            </a:r>
            <a:r>
              <a:rPr lang="en-US" dirty="0" err="1"/>
              <a:t>subwords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 err="1"/>
              <a:t>yaml</a:t>
            </a:r>
            <a:endParaRPr lang="en-US" dirty="0"/>
          </a:p>
          <a:p>
            <a:r>
              <a:rPr lang="en-US" dirty="0" err="1"/>
              <a:t>CopyEdit</a:t>
            </a:r>
            <a:endParaRPr lang="en-US" dirty="0"/>
          </a:p>
          <a:p>
            <a:r>
              <a:rPr lang="en-US" dirty="0"/>
              <a:t>Text: "lower" Initial tokens: [l, o, w, e, r] After merges: [low, </a:t>
            </a:r>
            <a:r>
              <a:rPr lang="en-US" dirty="0" err="1"/>
              <a:t>er</a:t>
            </a:r>
            <a:r>
              <a:rPr lang="en-US" dirty="0"/>
              <a:t>] </a:t>
            </a:r>
          </a:p>
          <a:p>
            <a:r>
              <a:rPr lang="en-US" b="1" dirty="0"/>
              <a:t>Pros:</a:t>
            </a:r>
            <a:endParaRPr lang="en-US" dirty="0"/>
          </a:p>
          <a:p>
            <a:pPr lvl="1"/>
            <a:r>
              <a:rPr lang="en-US" dirty="0"/>
              <a:t>Handles rare words well by breaking them into known </a:t>
            </a:r>
            <a:r>
              <a:rPr lang="en-US" dirty="0" err="1"/>
              <a:t>subwords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Efficient and compact vocabulary.</a:t>
            </a:r>
          </a:p>
          <a:p>
            <a:r>
              <a:rPr lang="en-US" b="1" dirty="0" err="1"/>
              <a:t>Embeddings</a:t>
            </a:r>
            <a:r>
              <a:rPr lang="en-US" b="1" dirty="0"/>
              <a:t>:</a:t>
            </a:r>
            <a:r>
              <a:rPr lang="en-US" dirty="0"/>
              <a:t> One vector per BPE token.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336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WordPiece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Used by:</a:t>
            </a:r>
            <a:r>
              <a:rPr lang="en-US" dirty="0"/>
              <a:t> BERT</a:t>
            </a:r>
          </a:p>
          <a:p>
            <a:r>
              <a:rPr lang="en-US" b="1" dirty="0"/>
              <a:t>How it works:</a:t>
            </a:r>
            <a:endParaRPr lang="en-US" dirty="0"/>
          </a:p>
          <a:p>
            <a:r>
              <a:rPr lang="en-US" dirty="0"/>
              <a:t>Similar to BPE, but uses a likelihood-based criterion for merging.</a:t>
            </a:r>
          </a:p>
          <a:p>
            <a:r>
              <a:rPr lang="en-US" dirty="0"/>
              <a:t>Splits unknown words into known </a:t>
            </a:r>
            <a:r>
              <a:rPr lang="en-US" dirty="0" err="1"/>
              <a:t>subwords</a:t>
            </a:r>
            <a:r>
              <a:rPr lang="en-US" dirty="0"/>
              <a:t> or characters with ## prefix.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 err="1"/>
              <a:t>arduino</a:t>
            </a:r>
            <a:endParaRPr lang="en-US" dirty="0"/>
          </a:p>
          <a:p>
            <a:r>
              <a:rPr lang="en-US" dirty="0" err="1"/>
              <a:t>CopyEdit</a:t>
            </a:r>
            <a:endParaRPr lang="en-US" dirty="0"/>
          </a:p>
          <a:p>
            <a:r>
              <a:rPr lang="en-US" dirty="0"/>
              <a:t>"unhappiness" → [un, ##</a:t>
            </a:r>
            <a:r>
              <a:rPr lang="en-US" dirty="0" err="1"/>
              <a:t>happi</a:t>
            </a:r>
            <a:r>
              <a:rPr lang="en-US" dirty="0"/>
              <a:t>, ##ness] </a:t>
            </a:r>
          </a:p>
          <a:p>
            <a:r>
              <a:rPr lang="en-US" b="1" dirty="0"/>
              <a:t>Pros:</a:t>
            </a:r>
            <a:endParaRPr lang="en-US" dirty="0"/>
          </a:p>
          <a:p>
            <a:r>
              <a:rPr lang="en-US" dirty="0"/>
              <a:t>Good for understanding word morphology.</a:t>
            </a:r>
          </a:p>
          <a:p>
            <a:r>
              <a:rPr lang="en-US" dirty="0"/>
              <a:t>Prevents OOV (out-of-vocabulary) issues.</a:t>
            </a:r>
          </a:p>
          <a:p>
            <a:r>
              <a:rPr lang="en-US" b="1" dirty="0" err="1"/>
              <a:t>Embeddings</a:t>
            </a:r>
            <a:r>
              <a:rPr lang="en-US" b="1" dirty="0"/>
              <a:t>:</a:t>
            </a:r>
            <a:r>
              <a:rPr lang="en-US" dirty="0"/>
              <a:t> One vector per </a:t>
            </a:r>
            <a:r>
              <a:rPr lang="en-US" dirty="0" err="1"/>
              <a:t>subword</a:t>
            </a:r>
            <a:r>
              <a:rPr lang="en-US" dirty="0"/>
              <a:t>, including prefixes like ##.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80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SentencePiece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Used by:</a:t>
            </a:r>
            <a:r>
              <a:rPr lang="en-US" dirty="0"/>
              <a:t> T5, ALBERT, </a:t>
            </a:r>
            <a:r>
              <a:rPr lang="en-US" dirty="0" err="1"/>
              <a:t>XLNet</a:t>
            </a:r>
            <a:endParaRPr lang="en-US" dirty="0"/>
          </a:p>
          <a:p>
            <a:r>
              <a:rPr lang="en-US" b="1" dirty="0"/>
              <a:t>How it works:</a:t>
            </a:r>
            <a:endParaRPr lang="en-US" dirty="0"/>
          </a:p>
          <a:p>
            <a:pPr lvl="1"/>
            <a:r>
              <a:rPr lang="en-US" dirty="0"/>
              <a:t>Learns </a:t>
            </a:r>
            <a:r>
              <a:rPr lang="en-US" dirty="0" err="1"/>
              <a:t>subword</a:t>
            </a:r>
            <a:r>
              <a:rPr lang="en-US" dirty="0"/>
              <a:t> units without needing pre-tokenized input.</a:t>
            </a:r>
          </a:p>
          <a:p>
            <a:pPr lvl="1"/>
            <a:r>
              <a:rPr lang="en-US" dirty="0"/>
              <a:t>Treats input as a raw byte stream, allowing it to work with any language.</a:t>
            </a:r>
          </a:p>
          <a:p>
            <a:pPr lvl="1"/>
            <a:r>
              <a:rPr lang="en-US" dirty="0"/>
              <a:t>Can use BPE or Unigram Language Model internally.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 err="1"/>
              <a:t>scss</a:t>
            </a:r>
            <a:endParaRPr lang="en-US" dirty="0"/>
          </a:p>
          <a:p>
            <a:r>
              <a:rPr lang="en-US" dirty="0" err="1"/>
              <a:t>CopyEdit</a:t>
            </a:r>
            <a:endParaRPr lang="en-US" dirty="0"/>
          </a:p>
          <a:p>
            <a:r>
              <a:rPr lang="en-US" dirty="0"/>
              <a:t>"Hello world" → ['▁Hello', '▁world'] (▁ indicates space) </a:t>
            </a:r>
          </a:p>
          <a:p>
            <a:r>
              <a:rPr lang="en-US" b="1" dirty="0"/>
              <a:t>Pros:</a:t>
            </a:r>
            <a:endParaRPr lang="en-US" dirty="0"/>
          </a:p>
          <a:p>
            <a:pPr lvl="1"/>
            <a:r>
              <a:rPr lang="en-US" dirty="0"/>
              <a:t>Handles multilingual data better.</a:t>
            </a:r>
          </a:p>
          <a:p>
            <a:pPr lvl="1"/>
            <a:r>
              <a:rPr lang="en-US" dirty="0"/>
              <a:t>Robust to whitespace and punctuation variation.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52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Attention Mechanisms and Transformers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Attention Mechanisms - The Spotlight of A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Objective</a:t>
            </a:r>
            <a:r>
              <a:rPr lang="en-US" sz="1800" dirty="0"/>
              <a:t>: Understand how attention powers transformers.</a:t>
            </a:r>
          </a:p>
          <a:p>
            <a:r>
              <a:rPr lang="en-US" sz="1800" b="1" dirty="0"/>
              <a:t>What is Attention?</a:t>
            </a:r>
            <a:r>
              <a:rPr lang="en-US" sz="1800" dirty="0"/>
              <a:t>: Like a spotlight, it focuses on important words in a sentence for better context (e.g., “loan” in “Bank offers loan”).</a:t>
            </a:r>
          </a:p>
          <a:p>
            <a:r>
              <a:rPr lang="en-US" sz="1800" b="1" dirty="0"/>
              <a:t>Types</a:t>
            </a:r>
            <a:r>
              <a:rPr lang="en-US" sz="1800" dirty="0"/>
              <a:t>:</a:t>
            </a:r>
          </a:p>
          <a:p>
            <a:pPr lvl="1"/>
            <a:r>
              <a:rPr lang="en-US" sz="1800" b="1" dirty="0"/>
              <a:t>Additive</a:t>
            </a:r>
            <a:r>
              <a:rPr lang="en-US" sz="1800" dirty="0"/>
              <a:t>: Adds weights to score importance (older, less common).</a:t>
            </a:r>
          </a:p>
          <a:p>
            <a:pPr lvl="1"/>
            <a:r>
              <a:rPr lang="en-US" sz="1800" b="1" dirty="0"/>
              <a:t>Multiplicative</a:t>
            </a:r>
            <a:r>
              <a:rPr lang="en-US" sz="1800" dirty="0"/>
              <a:t>: Uses dot products for efficiency.</a:t>
            </a:r>
          </a:p>
          <a:p>
            <a:pPr lvl="1"/>
            <a:r>
              <a:rPr lang="en-US" sz="1800" b="1" dirty="0"/>
              <a:t>Scaled Dot-Product</a:t>
            </a:r>
            <a:r>
              <a:rPr lang="en-US" sz="1800" dirty="0"/>
              <a:t>: Balances large vectors (used in transformers).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5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Context-Free Grammars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Formal grammars for syntactic structure.</a:t>
            </a:r>
          </a:p>
          <a:p>
            <a:r>
              <a:rPr lang="en-US" sz="1800" dirty="0"/>
              <a:t>Purpose: Sentence parsing, early NLP systems.</a:t>
            </a:r>
          </a:p>
          <a:p>
            <a:r>
              <a:rPr lang="en-US" sz="1800" dirty="0"/>
              <a:t>Example: Parsing "The cat runs" for grammar rules.</a:t>
            </a:r>
          </a:p>
          <a:p>
            <a:r>
              <a:rPr lang="en-US" sz="1800" dirty="0"/>
              <a:t>Relevance: Foundational, now niche.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45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How It Works</a:t>
            </a:r>
            <a:r>
              <a:rPr lang="en-IN" sz="3200" dirty="0"/>
              <a:t>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lvl="1"/>
            <a:r>
              <a:rPr lang="en-IN" sz="1800" dirty="0"/>
              <a:t>Queries (Q), Keys (K), Values (V) compute weights.</a:t>
            </a:r>
          </a:p>
          <a:p>
            <a:pPr lvl="1"/>
            <a:r>
              <a:rPr lang="en-IN" sz="1800" dirty="0"/>
              <a:t>Formula: Attention(Q, K, V) = </a:t>
            </a:r>
            <a:r>
              <a:rPr lang="en-IN" sz="1800" dirty="0" err="1"/>
              <a:t>softmax</a:t>
            </a:r>
            <a:r>
              <a:rPr lang="en-IN" sz="1800" dirty="0"/>
              <a:t>(QK^T / </a:t>
            </a:r>
            <a:r>
              <a:rPr lang="en-IN" sz="1800" dirty="0" err="1"/>
              <a:t>sqrt</a:t>
            </a:r>
            <a:r>
              <a:rPr lang="en-IN" sz="1800" dirty="0"/>
              <a:t>(</a:t>
            </a:r>
            <a:r>
              <a:rPr lang="en-IN" sz="1800" dirty="0" err="1"/>
              <a:t>d_k</a:t>
            </a:r>
            <a:r>
              <a:rPr lang="en-IN" sz="1800" dirty="0"/>
              <a:t>))V.</a:t>
            </a:r>
          </a:p>
          <a:p>
            <a:pPr lvl="1"/>
            <a:r>
              <a:rPr lang="en-IN" sz="1800" dirty="0"/>
              <a:t>Example: In “HDFC Bank offers loan,” “loan” gets high weight for sentiment.</a:t>
            </a:r>
          </a:p>
          <a:p>
            <a:endParaRPr lang="en-IN" sz="1800" b="1" dirty="0" smtClean="0"/>
          </a:p>
          <a:p>
            <a:r>
              <a:rPr lang="en-IN" sz="1800" b="1" dirty="0" smtClean="0"/>
              <a:t>Use </a:t>
            </a:r>
            <a:r>
              <a:rPr lang="en-IN" sz="1800" b="1" dirty="0"/>
              <a:t>Case</a:t>
            </a:r>
            <a:r>
              <a:rPr lang="en-IN" sz="1800" dirty="0"/>
              <a:t>: BFSI (sentiment analysis), Healthcare (Q&amp;A), IT (log analysis).</a:t>
            </a:r>
          </a:p>
          <a:p>
            <a:r>
              <a:rPr lang="en-IN" sz="1800" b="1" dirty="0"/>
              <a:t>Visual</a:t>
            </a:r>
            <a:r>
              <a:rPr lang="en-IN" sz="1800" dirty="0"/>
              <a:t>: Attention </a:t>
            </a:r>
            <a:r>
              <a:rPr lang="en-IN" sz="1800" dirty="0" err="1"/>
              <a:t>heatmap</a:t>
            </a:r>
            <a:r>
              <a:rPr lang="en-IN" sz="1800" dirty="0"/>
              <a:t> for “HDFC Bank offers loan.”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23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Transformer Architecture - The LLM Backbone</a:t>
            </a:r>
            <a:br>
              <a:rPr lang="en-US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1" dirty="0"/>
              <a:t>What is a Transformer?</a:t>
            </a:r>
            <a:r>
              <a:rPr lang="en-IN" sz="1800" dirty="0"/>
              <a:t>: A neural network using attention to process text, replacing slow RNNs with parallel speed.</a:t>
            </a:r>
          </a:p>
          <a:p>
            <a:r>
              <a:rPr lang="en-IN" sz="1800" b="1" dirty="0"/>
              <a:t>Components</a:t>
            </a:r>
            <a:r>
              <a:rPr lang="en-IN" sz="1800" dirty="0"/>
              <a:t>:</a:t>
            </a:r>
          </a:p>
          <a:p>
            <a:pPr lvl="1"/>
            <a:r>
              <a:rPr lang="en-IN" sz="1800" b="1" dirty="0"/>
              <a:t>Encoder</a:t>
            </a:r>
            <a:r>
              <a:rPr lang="en-IN" sz="1800" dirty="0"/>
              <a:t>: Reads input (e.g., BFSI contract).</a:t>
            </a:r>
          </a:p>
          <a:p>
            <a:pPr lvl="1"/>
            <a:r>
              <a:rPr lang="en-IN" sz="1800" b="1" dirty="0"/>
              <a:t>Decoder</a:t>
            </a:r>
            <a:r>
              <a:rPr lang="en-IN" sz="1800" dirty="0"/>
              <a:t>: Generates output (e.g., IT support response).</a:t>
            </a:r>
          </a:p>
          <a:p>
            <a:pPr lvl="1"/>
            <a:r>
              <a:rPr lang="en-IN" sz="1800" b="1" dirty="0"/>
              <a:t>Attention</a:t>
            </a:r>
            <a:r>
              <a:rPr lang="en-IN" sz="1800" dirty="0"/>
              <a:t>: Links words for context.</a:t>
            </a:r>
          </a:p>
          <a:p>
            <a:pPr lvl="1"/>
            <a:r>
              <a:rPr lang="en-IN" sz="1800" b="1" dirty="0"/>
              <a:t>Feed-Forward</a:t>
            </a:r>
            <a:r>
              <a:rPr lang="en-IN" sz="1800" dirty="0"/>
              <a:t>: Adds reasoning layers.</a:t>
            </a:r>
          </a:p>
          <a:p>
            <a:pPr lvl="1"/>
            <a:r>
              <a:rPr lang="en-IN" sz="1800" b="1" dirty="0"/>
              <a:t>Positional Encoding</a:t>
            </a:r>
            <a:r>
              <a:rPr lang="en-IN" sz="1800" dirty="0"/>
              <a:t>: Tracks word order.</a:t>
            </a:r>
          </a:p>
          <a:p>
            <a:r>
              <a:rPr lang="en-IN" sz="1800" b="1" dirty="0"/>
              <a:t>Use Case</a:t>
            </a:r>
            <a:r>
              <a:rPr lang="en-IN" sz="1800" dirty="0"/>
              <a:t>: BFSI (contract translation), Healthcare (report summarization), IT (</a:t>
            </a:r>
            <a:r>
              <a:rPr lang="en-IN" sz="1800" dirty="0" err="1"/>
              <a:t>chatbots</a:t>
            </a:r>
            <a:r>
              <a:rPr lang="en-IN" sz="1800" dirty="0"/>
              <a:t>).</a:t>
            </a:r>
          </a:p>
          <a:p>
            <a:r>
              <a:rPr lang="en-IN" sz="1800" b="1" dirty="0"/>
              <a:t>Visual</a:t>
            </a:r>
            <a:r>
              <a:rPr lang="en-IN" sz="1800" dirty="0"/>
              <a:t>: Encoder-decoder diagram; trace “Bank offers loan” 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269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Self-Attention &amp; Multi-Head Attention - Deep Dive</a:t>
            </a:r>
            <a:r>
              <a:rPr lang="en-US" sz="3600" b="1" dirty="0"/>
              <a:t/>
            </a:r>
            <a:br>
              <a:rPr lang="en-US" sz="3600" b="1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Self-Attention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Each word “looks” at all words (e.g., “Bank” attends to “loan”).</a:t>
            </a:r>
          </a:p>
          <a:p>
            <a:pPr lvl="1"/>
            <a:r>
              <a:rPr lang="en-US" sz="1800" dirty="0"/>
              <a:t>Computes weights to focus on relevant words.</a:t>
            </a:r>
          </a:p>
          <a:p>
            <a:pPr lvl="1"/>
            <a:r>
              <a:rPr lang="en-US" sz="1800" dirty="0"/>
              <a:t>Example: In “Patient has diabetes,” “diabetes” links to “has.”</a:t>
            </a:r>
          </a:p>
          <a:p>
            <a:r>
              <a:rPr lang="en-US" sz="1800" b="1" dirty="0"/>
              <a:t>Multi-Head Attention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Runs attention multiple times (e.g., 8 heads) for diverse patterns.</a:t>
            </a:r>
          </a:p>
          <a:p>
            <a:pPr lvl="1"/>
            <a:r>
              <a:rPr lang="en-US" sz="1800" dirty="0"/>
              <a:t>Captures relationships (e.g., “Bank” to “loan” and “offers”).</a:t>
            </a:r>
          </a:p>
          <a:p>
            <a:r>
              <a:rPr lang="en-US" sz="1800" b="1" dirty="0"/>
              <a:t>Use Case</a:t>
            </a:r>
            <a:r>
              <a:rPr lang="en-US" sz="1800" dirty="0"/>
              <a:t>: BFSI (sentiment), Healthcare (diagnostics), IT (log triage).</a:t>
            </a:r>
          </a:p>
          <a:p>
            <a:r>
              <a:rPr lang="en-US" sz="1800" b="1" dirty="0"/>
              <a:t>Visual</a:t>
            </a:r>
            <a:r>
              <a:rPr lang="en-US" sz="1800" dirty="0"/>
              <a:t>: Self-attention matrix; multi-head split diagram.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848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Full Architecture</a:t>
            </a:r>
            <a:r>
              <a:rPr lang="en-IN" sz="3200" dirty="0"/>
              <a:t>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 smtClean="0"/>
              <a:t>Stack </a:t>
            </a:r>
            <a:r>
              <a:rPr lang="en-IN" sz="1800" dirty="0"/>
              <a:t>encoders/decoders (e.g., 6 layers each).</a:t>
            </a:r>
          </a:p>
          <a:p>
            <a:r>
              <a:rPr lang="en-IN" sz="1800" dirty="0"/>
              <a:t>Add normalization (stabilizes training).</a:t>
            </a:r>
          </a:p>
          <a:p>
            <a:r>
              <a:rPr lang="en-IN" sz="1800" dirty="0"/>
              <a:t>Use positional encoding for sequence order.</a:t>
            </a:r>
          </a:p>
          <a:p>
            <a:r>
              <a:rPr lang="en-IN" sz="1800" dirty="0"/>
              <a:t>Output via </a:t>
            </a:r>
            <a:r>
              <a:rPr lang="en-IN" sz="1800" dirty="0" err="1"/>
              <a:t>softmax</a:t>
            </a:r>
            <a:r>
              <a:rPr lang="en-IN" sz="1800" dirty="0"/>
              <a:t> for text generation.</a:t>
            </a:r>
          </a:p>
          <a:p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2" y="3843966"/>
            <a:ext cx="98679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698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LLMs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Definition: Scaled transformer models (billions of parameters) for NLP tasks.</a:t>
            </a:r>
          </a:p>
          <a:p>
            <a:r>
              <a:rPr lang="en-IN" sz="1800" dirty="0"/>
              <a:t>Purpose: General-purpose language understanding and generation.</a:t>
            </a:r>
          </a:p>
          <a:p>
            <a:r>
              <a:rPr lang="en-IN" sz="1800" dirty="0"/>
              <a:t>Examples: BERT, GPT, T5, Mistral, </a:t>
            </a:r>
            <a:r>
              <a:rPr lang="en-IN" sz="1800" dirty="0" err="1"/>
              <a:t>DistilBERT</a:t>
            </a:r>
            <a:r>
              <a:rPr lang="en-IN" sz="1800" dirty="0"/>
              <a:t>.</a:t>
            </a:r>
          </a:p>
          <a:p>
            <a:r>
              <a:rPr lang="en-IN" sz="1800" dirty="0"/>
              <a:t>Use Cases:</a:t>
            </a:r>
          </a:p>
          <a:p>
            <a:pPr lvl="1"/>
            <a:r>
              <a:rPr lang="en-IN" sz="1800" dirty="0"/>
              <a:t>BFSI: Chatbots for customer support.</a:t>
            </a:r>
          </a:p>
          <a:p>
            <a:pPr lvl="1"/>
            <a:r>
              <a:rPr lang="en-IN" sz="1800" dirty="0"/>
              <a:t>Healthcare: Q&amp;A for medical queries.</a:t>
            </a:r>
          </a:p>
          <a:p>
            <a:pPr lvl="1"/>
            <a:r>
              <a:rPr lang="en-IN" sz="1800" dirty="0"/>
              <a:t>IT: Automated log analysis.</a:t>
            </a:r>
          </a:p>
          <a:p>
            <a:r>
              <a:rPr lang="en-IN" sz="1800" dirty="0"/>
              <a:t>Relevance: Power modern Gen AI and </a:t>
            </a:r>
            <a:r>
              <a:rPr lang="en-IN" sz="1800" dirty="0" err="1"/>
              <a:t>Agentic</a:t>
            </a:r>
            <a:r>
              <a:rPr lang="en-IN" sz="1800" dirty="0"/>
              <a:t> AI.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416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LLM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Base: Transformers (encoder, decoder, or both).</a:t>
            </a:r>
          </a:p>
          <a:p>
            <a:r>
              <a:rPr lang="en-IN" sz="1800" dirty="0"/>
              <a:t>Components: Multi-head attention, FFNs, positional encoding, normalization.</a:t>
            </a:r>
          </a:p>
          <a:p>
            <a:r>
              <a:rPr lang="en-IN" sz="1800" dirty="0"/>
              <a:t>Scaling: 100M–175B parameters (e.g., GPT-3: 175B).</a:t>
            </a:r>
          </a:p>
          <a:p>
            <a:r>
              <a:rPr lang="en-IN" sz="1800" dirty="0"/>
              <a:t>Training: Pre-training on massive text (e.g., Wikipedia, Common Crawl), fine-tuning for tasks.</a:t>
            </a:r>
          </a:p>
          <a:p>
            <a:r>
              <a:rPr lang="en-IN" sz="1800" dirty="0"/>
              <a:t>Example: GPT-2 generating IT support responses.</a:t>
            </a:r>
          </a:p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44" y="3924121"/>
            <a:ext cx="6772275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171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LLM Variants - BERT and </a:t>
            </a:r>
            <a:r>
              <a:rPr lang="en-IN" b="1" dirty="0" err="1"/>
              <a:t>DistilBERT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BERT: Bidirectional, Masked Language Modeling (MLM), classification tasks.</a:t>
            </a:r>
          </a:p>
          <a:p>
            <a:r>
              <a:rPr lang="en-US" sz="1800" dirty="0" err="1"/>
              <a:t>DistilBERT</a:t>
            </a:r>
            <a:r>
              <a:rPr lang="en-US" sz="1800" dirty="0"/>
              <a:t>: Smaller, faster BERT (40% fewer parameters, 60% faster).</a:t>
            </a:r>
          </a:p>
          <a:p>
            <a:r>
              <a:rPr lang="en-US" sz="1800" dirty="0"/>
              <a:t>Example: Sentiment analysis of “This bank is great!” (BFSI).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92" y="3025176"/>
            <a:ext cx="77057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411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LLM Variants - GPT and Mistral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GPT: Decoder-only, autoregressive, text generation.</a:t>
            </a:r>
          </a:p>
          <a:p>
            <a:r>
              <a:rPr lang="en-US" sz="1800" dirty="0"/>
              <a:t>Mistral: Efficient decoder-only (e.g., </a:t>
            </a:r>
            <a:r>
              <a:rPr lang="en-US" sz="1800" dirty="0" err="1"/>
              <a:t>Mixtral</a:t>
            </a:r>
            <a:r>
              <a:rPr lang="en-US" sz="1800" dirty="0"/>
              <a:t> 8x7B), open-source.</a:t>
            </a:r>
          </a:p>
          <a:p>
            <a:r>
              <a:rPr lang="en-US" sz="1800" dirty="0"/>
              <a:t>Example: Generating IT support responses.</a:t>
            </a:r>
          </a:p>
          <a:p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56" y="3429000"/>
            <a:ext cx="6848475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723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22" y="2265587"/>
            <a:ext cx="69723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127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Prompt Engineering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Definition: Crafting prompts to optimize LLM performance for tasks.</a:t>
            </a:r>
          </a:p>
          <a:p>
            <a:r>
              <a:rPr lang="en-US" sz="1800" dirty="0"/>
              <a:t>Types: Zero-shot, few-shot, chain-of-thought (</a:t>
            </a:r>
            <a:r>
              <a:rPr lang="en-US" sz="1800" dirty="0" err="1"/>
              <a:t>CoT</a:t>
            </a:r>
            <a:r>
              <a:rPr lang="en-US" sz="1800" dirty="0"/>
              <a:t>).</a:t>
            </a:r>
          </a:p>
          <a:p>
            <a:r>
              <a:rPr lang="en-US" sz="1800" dirty="0"/>
              <a:t>Purpose: Improve accuracy, reduce training needs.</a:t>
            </a:r>
          </a:p>
          <a:p>
            <a:r>
              <a:rPr lang="en-US" sz="1800" dirty="0"/>
              <a:t>Example: BFSI query “What’s KYC?” with few-shot prompt.</a:t>
            </a:r>
          </a:p>
          <a:p>
            <a:endParaRPr lang="en-IN" sz="18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1" y="3429000"/>
            <a:ext cx="95631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330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Tokenization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Definition: Splitting text into tokens (words, </a:t>
            </a:r>
            <a:r>
              <a:rPr lang="en-US" sz="1800" dirty="0" err="1"/>
              <a:t>subwords</a:t>
            </a:r>
            <a:r>
              <a:rPr lang="en-US" sz="1800" dirty="0"/>
              <a:t>).</a:t>
            </a:r>
          </a:p>
          <a:p>
            <a:r>
              <a:rPr lang="en-US" sz="1800" dirty="0"/>
              <a:t>Types: Word-based, character-based, </a:t>
            </a:r>
            <a:r>
              <a:rPr lang="en-US" sz="1800" dirty="0" err="1"/>
              <a:t>subword</a:t>
            </a:r>
            <a:r>
              <a:rPr lang="en-US" sz="1800" dirty="0"/>
              <a:t> (later in transformers).</a:t>
            </a:r>
          </a:p>
          <a:p>
            <a:r>
              <a:rPr lang="en-US" sz="1800" dirty="0"/>
              <a:t>Example: Tokenizing "Bank service is great!" for BFSI sentiment analysis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85" y="3429000"/>
            <a:ext cx="5057775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20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Retrieval-Augmented Generation (RAG)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Definition: Combines LLMs with external data retrieval for accurate responses.</a:t>
            </a:r>
          </a:p>
          <a:p>
            <a:r>
              <a:rPr lang="en-IN" sz="1800" dirty="0"/>
              <a:t>Workflow: Index documents → Embed → Store → Retrieve → Generate.</a:t>
            </a:r>
          </a:p>
          <a:p>
            <a:r>
              <a:rPr lang="en-IN" sz="1800" dirty="0"/>
              <a:t>Benefits: Uses private data, reduces hallucination.</a:t>
            </a:r>
          </a:p>
          <a:p>
            <a:r>
              <a:rPr lang="en-IN" sz="1800" dirty="0"/>
              <a:t>Example: Healthcare Q&amp;A on diabetes management.</a:t>
            </a:r>
          </a:p>
          <a:p>
            <a:endParaRPr lang="en-IN" sz="1800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33" y="3310207"/>
            <a:ext cx="988695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8576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LangChain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Definition: Framework for LLM-powered apps with data, tools, memory.</a:t>
            </a:r>
          </a:p>
          <a:p>
            <a:r>
              <a:rPr lang="en-IN" sz="1800" dirty="0"/>
              <a:t>Modules: LLMs, chains, retrievers, memory, document loaders, tools.</a:t>
            </a:r>
          </a:p>
          <a:p>
            <a:r>
              <a:rPr lang="en-IN" sz="1800" dirty="0"/>
              <a:t>Example: IT log analysis </a:t>
            </a:r>
            <a:r>
              <a:rPr lang="en-IN" sz="1800" dirty="0" err="1"/>
              <a:t>chatbot</a:t>
            </a:r>
            <a:r>
              <a:rPr lang="en-IN" sz="1800" dirty="0"/>
              <a:t>.</a:t>
            </a:r>
          </a:p>
          <a:p>
            <a:endParaRPr lang="en-US" sz="1800" dirty="0" smtClean="0"/>
          </a:p>
          <a:p>
            <a:endParaRPr lang="en-IN" sz="1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4" y="3262672"/>
            <a:ext cx="890587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849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947" y="192596"/>
            <a:ext cx="10515600" cy="1325563"/>
          </a:xfrm>
        </p:spPr>
        <p:txBody>
          <a:bodyPr/>
          <a:lstStyle/>
          <a:p>
            <a:r>
              <a:rPr lang="en-IN" b="1" dirty="0" err="1" smtClean="0"/>
              <a:t>LangChain</a:t>
            </a:r>
            <a:r>
              <a:rPr lang="en-IN" b="1" dirty="0" smtClean="0"/>
              <a:t> Modules in Depth</a:t>
            </a:r>
            <a:br>
              <a:rPr lang="en-IN" b="1" dirty="0" smtClean="0"/>
            </a:br>
            <a:endParaRPr lang="en-IN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99" y="4801753"/>
            <a:ext cx="757428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951782" y="920014"/>
            <a:ext cx="834749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LLMs: Interface with </a:t>
            </a:r>
            <a:r>
              <a:rPr lang="en-IN" dirty="0" err="1"/>
              <a:t>OpenAI</a:t>
            </a:r>
            <a:r>
              <a:rPr lang="en-IN" dirty="0"/>
              <a:t>, Hugging Face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Chains: Workflows (e.g., </a:t>
            </a:r>
            <a:r>
              <a:rPr lang="en-IN" dirty="0" err="1"/>
              <a:t>RetrievalQA</a:t>
            </a:r>
            <a:r>
              <a:rPr lang="en-IN" dirty="0"/>
              <a:t>, </a:t>
            </a:r>
            <a:r>
              <a:rPr lang="en-IN" dirty="0" err="1"/>
              <a:t>ConversationalRetrievalChain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r>
              <a:rPr lang="en-IN" dirty="0"/>
              <a:t>Retrievers: Fetch data from vector stores (FAISS, Chroma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r>
              <a:rPr lang="en-IN" dirty="0"/>
              <a:t>Memory: Store context (</a:t>
            </a:r>
            <a:r>
              <a:rPr lang="en-IN" dirty="0" err="1"/>
              <a:t>ConversationBufferMemory</a:t>
            </a:r>
            <a:r>
              <a:rPr lang="en-IN" dirty="0" smtClean="0"/>
              <a:t>).</a:t>
            </a:r>
          </a:p>
          <a:p>
            <a:endParaRPr lang="en-IN" dirty="0"/>
          </a:p>
          <a:p>
            <a:r>
              <a:rPr lang="en-IN" dirty="0"/>
              <a:t>Document Loaders: Ingest PDFs, web pages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Tools: Call APIs, databases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Example: BFSI contract Q&amp;A with memory.</a:t>
            </a:r>
          </a:p>
        </p:txBody>
      </p:sp>
    </p:spTree>
    <p:extLst>
      <p:ext uri="{BB962C8B-B14F-4D97-AF65-F5344CB8AC3E}">
        <p14:creationId xmlns:p14="http://schemas.microsoft.com/office/powerpoint/2010/main" val="319713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>
                <a:latin typeface="Arial" charset="0"/>
                <a:cs typeface="Arial" charset="0"/>
              </a:rPr>
              <a:t>Lexical vs. Semantic Search</a:t>
            </a:r>
            <a:br>
              <a:rPr lang="en-US" b="1" dirty="0">
                <a:latin typeface="Arial" charset="0"/>
                <a:cs typeface="Arial" charset="0"/>
              </a:rPr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675414"/>
          <a:ext cx="10515600" cy="2651760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Lexical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Semantic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Based 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Keywords (exact match)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Meaning/context (embeddings)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Example query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AI training course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Learn how machines think like humans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Missed matches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Misses synonyms or rephrasings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Captures related concepts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TF-IDF, BM25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Transformers (e.g., BERT, Sentence-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1737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Semantic Search Work?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Step-by-step:</a:t>
            </a:r>
          </a:p>
          <a:p>
            <a:r>
              <a:rPr lang="en-US" b="1" dirty="0"/>
              <a:t>Tokenization</a:t>
            </a:r>
            <a:r>
              <a:rPr lang="en-US" dirty="0"/>
              <a:t>: Input text is tokenized (as discussed earlier).</a:t>
            </a:r>
          </a:p>
          <a:p>
            <a:r>
              <a:rPr lang="en-US" b="1" dirty="0"/>
              <a:t>Embedding</a:t>
            </a:r>
            <a:r>
              <a:rPr lang="en-US" dirty="0"/>
              <a:t>: The entire query or document is passed through a transformer model (like BERT, Sentence-BERT, </a:t>
            </a:r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dirty="0" err="1"/>
              <a:t>embeddings</a:t>
            </a:r>
            <a:r>
              <a:rPr lang="en-US" dirty="0"/>
              <a:t>).</a:t>
            </a:r>
          </a:p>
          <a:p>
            <a:r>
              <a:rPr lang="en-US" b="1" dirty="0"/>
              <a:t>Vector Output</a:t>
            </a:r>
            <a:r>
              <a:rPr lang="en-US" dirty="0"/>
              <a:t>: The model outputs a dense vector (e.g., 384 or 768 dimensions) that represents the </a:t>
            </a:r>
            <a:r>
              <a:rPr lang="en-US" b="1" dirty="0"/>
              <a:t>semantic meaning</a:t>
            </a:r>
            <a:r>
              <a:rPr lang="en-US" dirty="0"/>
              <a:t>.</a:t>
            </a:r>
          </a:p>
          <a:p>
            <a:r>
              <a:rPr lang="en-US" b="1" dirty="0"/>
              <a:t>Vector Similarity</a:t>
            </a:r>
            <a:r>
              <a:rPr lang="en-US" dirty="0"/>
              <a:t>: Compare vectors using </a:t>
            </a:r>
            <a:r>
              <a:rPr lang="en-US" b="1" dirty="0"/>
              <a:t>cosine similarity</a:t>
            </a:r>
            <a:r>
              <a:rPr lang="en-US" dirty="0"/>
              <a:t> or </a:t>
            </a:r>
            <a:r>
              <a:rPr lang="en-US" b="1" dirty="0"/>
              <a:t>dot product</a:t>
            </a:r>
            <a:r>
              <a:rPr lang="en-US" dirty="0"/>
              <a:t> to find the most similar ones.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9475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113575"/>
              </p:ext>
            </p:extLst>
          </p:nvPr>
        </p:nvGraphicFramePr>
        <p:xfrm>
          <a:off x="838200" y="1376039"/>
          <a:ext cx="10515600" cy="4408335"/>
        </p:xfrm>
        <a:graphic>
          <a:graphicData uri="http://schemas.openxmlformats.org/drawingml/2006/table">
            <a:tbl>
              <a:tblPr/>
              <a:tblGrid>
                <a:gridCol w="3505200"/>
                <a:gridCol w="3505200"/>
                <a:gridCol w="3505200"/>
              </a:tblGrid>
              <a:tr h="1207935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Sentence-BERT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384–1024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Optimized BERT for sentence-level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OpenAI Embeddings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in GPT-3.5/4 APIs for semantic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Cohere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API-based semantic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GTE (Google)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Efficient transformer for search tasks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Instructor XL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Instruction-tuned model that improves </a:t>
                      </a:r>
                      <a:r>
                        <a:rPr lang="en-US" dirty="0" err="1"/>
                        <a:t>embeddings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2177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Common Embedding Models for Semantic 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0196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931587"/>
              </p:ext>
            </p:extLst>
          </p:nvPr>
        </p:nvGraphicFramePr>
        <p:xfrm>
          <a:off x="838200" y="1118587"/>
          <a:ext cx="10515600" cy="3934269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2196909">
                <a:tc>
                  <a:txBody>
                    <a:bodyPr/>
                    <a:lstStyle/>
                    <a:p>
                      <a:r>
                        <a:rPr lang="en-IN" dirty="0"/>
                        <a:t>Scenario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🔸 Chat-only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LLM answers directly using its trained weights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🔸 Chat with RAG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First vector store is queried, then LLM is invoked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🔸 Hybrid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If vector search fails or low score, fallback to LLM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🔸 Chat with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Past interactions are stored as vector </a:t>
                      </a:r>
                      <a:r>
                        <a:rPr lang="en-US" dirty="0" err="1"/>
                        <a:t>embeddings</a:t>
                      </a:r>
                      <a:r>
                        <a:rPr lang="en-US" dirty="0"/>
                        <a:t> or tokens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9495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When Does LLM Search vs Vector Store?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73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534998"/>
              </p:ext>
            </p:extLst>
          </p:nvPr>
        </p:nvGraphicFramePr>
        <p:xfrm>
          <a:off x="838200" y="2405849"/>
          <a:ext cx="10515600" cy="3151572"/>
        </p:xfrm>
        <a:graphic>
          <a:graphicData uri="http://schemas.openxmlformats.org/drawingml/2006/table">
            <a:tbl>
              <a:tblPr/>
              <a:tblGrid>
                <a:gridCol w="5257800"/>
                <a:gridCol w="5257800"/>
              </a:tblGrid>
              <a:tr h="1046805">
                <a:tc>
                  <a:txBody>
                    <a:bodyPr/>
                    <a:lstStyle/>
                    <a:p>
                      <a:r>
                        <a:rPr lang="en-IN"/>
                        <a:t>Vector DB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FAISS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Local, fast, supports cosine/L2 distance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Pinecone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Cloud, scalable, persistent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Weaviate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Open source, with GraphQL and schema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7487">
                <a:tc>
                  <a:txBody>
                    <a:bodyPr/>
                    <a:lstStyle/>
                    <a:p>
                      <a:r>
                        <a:rPr lang="en-IN" b="1"/>
                        <a:t>ChromaDB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Lightweight, used in </a:t>
                      </a:r>
                      <a:r>
                        <a:rPr lang="en-US" dirty="0" err="1"/>
                        <a:t>LangChain</a:t>
                      </a:r>
                      <a:r>
                        <a:rPr lang="en-US" dirty="0"/>
                        <a:t>/LLM prototypes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087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Using Vector DBs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2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Stemming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Reducing words to root (e.g., "running" → "run").</a:t>
            </a:r>
          </a:p>
          <a:p>
            <a:r>
              <a:rPr lang="en-US" sz="1800" dirty="0"/>
              <a:t>Purpose: Normalize text for search.</a:t>
            </a:r>
          </a:p>
          <a:p>
            <a:r>
              <a:rPr lang="en-US" sz="1800" dirty="0"/>
              <a:t>Example: "Cancers" to "cancer" in healthcare search.</a:t>
            </a:r>
          </a:p>
          <a:p>
            <a:r>
              <a:rPr lang="en-US" sz="1800" dirty="0"/>
              <a:t>Code: </a:t>
            </a:r>
            <a:r>
              <a:rPr lang="en-US" sz="1800" dirty="0" err="1"/>
              <a:t>PorterStemmer</a:t>
            </a:r>
            <a:r>
              <a:rPr lang="en-US" sz="1800" dirty="0"/>
              <a:t>().stem("running")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# </a:t>
            </a:r>
            <a:r>
              <a:rPr lang="en-US" sz="1800" dirty="0"/>
              <a:t>Output: run</a:t>
            </a:r>
          </a:p>
          <a:p>
            <a:r>
              <a:rPr lang="en-US" sz="1800" dirty="0"/>
              <a:t>Relevance: Basic preprocessing, less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0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Lemmatization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Converting to dictionary form (e.g., "better" → "good").</a:t>
            </a:r>
          </a:p>
          <a:p>
            <a:r>
              <a:rPr lang="en-US" sz="1800" dirty="0"/>
              <a:t>Purpose: Accurate normalization.</a:t>
            </a:r>
          </a:p>
          <a:p>
            <a:r>
              <a:rPr lang="en-US" sz="1800" dirty="0"/>
              <a:t>Example: "Ran" to "run" in IT logs.</a:t>
            </a:r>
          </a:p>
          <a:p>
            <a:r>
              <a:rPr lang="en-US" sz="1800" dirty="0"/>
              <a:t>Code: </a:t>
            </a:r>
            <a:r>
              <a:rPr lang="en-US" sz="1800" dirty="0" err="1"/>
              <a:t>WordNetLemmatizer</a:t>
            </a:r>
            <a:r>
              <a:rPr lang="en-US" sz="1800" dirty="0"/>
              <a:t>().lemmatize("better", </a:t>
            </a:r>
            <a:r>
              <a:rPr lang="en-US" sz="1800" dirty="0" err="1"/>
              <a:t>pos</a:t>
            </a:r>
            <a:r>
              <a:rPr lang="en-US" sz="1800" dirty="0"/>
              <a:t>="a") # Output: good</a:t>
            </a:r>
          </a:p>
          <a:p>
            <a:r>
              <a:rPr lang="en-US" sz="1800" dirty="0"/>
              <a:t>Relevance: Preprocessing, less critical.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79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Stop Words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Removing common words (e.g., "the", "is").</a:t>
            </a:r>
          </a:p>
          <a:p>
            <a:r>
              <a:rPr lang="en-US" sz="1800" dirty="0"/>
              <a:t>Purpose: Reduce noise.</a:t>
            </a:r>
          </a:p>
          <a:p>
            <a:r>
              <a:rPr lang="en-US" sz="1800" dirty="0"/>
              <a:t>Example: Filtering "the" from BFSI reviews.</a:t>
            </a:r>
          </a:p>
          <a:p>
            <a:r>
              <a:rPr lang="en-US" sz="1800" dirty="0"/>
              <a:t>Code: </a:t>
            </a:r>
            <a:r>
              <a:rPr lang="en-US" sz="1800" dirty="0" err="1"/>
              <a:t>stopwords.words</a:t>
            </a:r>
            <a:r>
              <a:rPr lang="en-US" sz="1800" dirty="0"/>
              <a:t>('</a:t>
            </a:r>
            <a:r>
              <a:rPr lang="en-US" sz="1800" dirty="0" err="1"/>
              <a:t>english</a:t>
            </a:r>
            <a:r>
              <a:rPr lang="en-US" sz="1800" dirty="0"/>
              <a:t>')</a:t>
            </a:r>
          </a:p>
          <a:p>
            <a:r>
              <a:rPr lang="en-US" sz="1800" dirty="0"/>
              <a:t>Relevance: Basic, less relevant for modern NLP.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49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N-grams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Definition: Sequences of n words (e.g., bigrams: "bank service").</a:t>
            </a:r>
          </a:p>
          <a:p>
            <a:r>
              <a:rPr lang="en-US" sz="1800" dirty="0"/>
              <a:t>Purpose: Capture local context.</a:t>
            </a:r>
          </a:p>
          <a:p>
            <a:r>
              <a:rPr lang="en-US" sz="1800" dirty="0"/>
              <a:t>Example: "Good service" in BFSI reviews.</a:t>
            </a:r>
          </a:p>
          <a:p>
            <a:r>
              <a:rPr lang="en-US" sz="1800" dirty="0"/>
              <a:t>Code: </a:t>
            </a:r>
            <a:r>
              <a:rPr lang="en-US" sz="1800" dirty="0" err="1"/>
              <a:t>nltk.ngrams</a:t>
            </a:r>
            <a:r>
              <a:rPr lang="en-US" sz="1800" dirty="0"/>
              <a:t>(</a:t>
            </a:r>
            <a:r>
              <a:rPr lang="en-US" sz="1800" dirty="0" err="1"/>
              <a:t>word_tokenize</a:t>
            </a:r>
            <a:r>
              <a:rPr lang="en-US" sz="1800" dirty="0"/>
              <a:t>(text), 2)</a:t>
            </a:r>
          </a:p>
          <a:p>
            <a:r>
              <a:rPr lang="en-US" sz="1800" dirty="0"/>
              <a:t>Relevance: Early context tool, now less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3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Part-of-Speech (POS) Tagging</a:t>
            </a:r>
            <a:br>
              <a:rPr lang="en-IN" sz="3200" b="1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Definition: Assigning grammatical tags (e.g., noun, verb).</a:t>
            </a:r>
          </a:p>
          <a:p>
            <a:r>
              <a:rPr lang="en-IN" sz="1800" dirty="0"/>
              <a:t>Purpose: Understand sentence structure.</a:t>
            </a:r>
          </a:p>
          <a:p>
            <a:r>
              <a:rPr lang="en-IN" sz="1800" dirty="0"/>
              <a:t>Example: Tagging "Bank/NOUN offers/VERB loans/NOUN" in </a:t>
            </a:r>
            <a:r>
              <a:rPr lang="en-IN" sz="1800" dirty="0" smtClean="0"/>
              <a:t>BFSI.</a:t>
            </a:r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9" y="3212081"/>
            <a:ext cx="679132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3840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2260</Words>
  <Application>Microsoft Office PowerPoint</Application>
  <PresentationFormat>Custom</PresentationFormat>
  <Paragraphs>330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Gen AI</vt:lpstr>
      <vt:lpstr>Rule-Based Systems</vt:lpstr>
      <vt:lpstr>Context-Free Grammars </vt:lpstr>
      <vt:lpstr>Tokenization </vt:lpstr>
      <vt:lpstr>Stemming </vt:lpstr>
      <vt:lpstr>Lemmatization </vt:lpstr>
      <vt:lpstr>Stop Words </vt:lpstr>
      <vt:lpstr>N-grams </vt:lpstr>
      <vt:lpstr>Part-of-Speech (POS) Tagging </vt:lpstr>
      <vt:lpstr>Dependency Parsing </vt:lpstr>
      <vt:lpstr>Named Entity Recognition (NER) </vt:lpstr>
      <vt:lpstr>Word Sense Disambiguation (WSD) </vt:lpstr>
      <vt:lpstr>Bag of Words (BoW) </vt:lpstr>
      <vt:lpstr>TF-IDF </vt:lpstr>
      <vt:lpstr>Latent Semantic Analysis (LSA) </vt:lpstr>
      <vt:lpstr>Latent Dirichlet Allocation (LDA) </vt:lpstr>
      <vt:lpstr>Neural Word Embeddings</vt:lpstr>
      <vt:lpstr>GloVe  </vt:lpstr>
      <vt:lpstr>FastText </vt:lpstr>
      <vt:lpstr>Sequential Neural Models </vt:lpstr>
      <vt:lpstr>Recurrent Neural Networks (RNNs) </vt:lpstr>
      <vt:lpstr>Long Short-Term Memory (LSTM) </vt:lpstr>
      <vt:lpstr>Gated Recurrent Unit (GRU) </vt:lpstr>
      <vt:lpstr>Bidirectional RNNs </vt:lpstr>
      <vt:lpstr>Components</vt:lpstr>
      <vt:lpstr>Popular Tokenization Techniques</vt:lpstr>
      <vt:lpstr>WordPiece</vt:lpstr>
      <vt:lpstr>SentencePiece</vt:lpstr>
      <vt:lpstr>Attention Mechanisms and Transformers </vt:lpstr>
      <vt:lpstr>How It Works: </vt:lpstr>
      <vt:lpstr>Transformer Architecture - The LLM Backbone </vt:lpstr>
      <vt:lpstr>Self-Attention &amp; Multi-Head Attention - Deep Dive </vt:lpstr>
      <vt:lpstr>Full Architecture: </vt:lpstr>
      <vt:lpstr>Introduction to LLMs </vt:lpstr>
      <vt:lpstr>LLM Architecture </vt:lpstr>
      <vt:lpstr>LLM Variants - BERT and DistilBERT </vt:lpstr>
      <vt:lpstr>LLM Variants - GPT and Mistral </vt:lpstr>
      <vt:lpstr>PowerPoint Presentation</vt:lpstr>
      <vt:lpstr>Prompt Engineering </vt:lpstr>
      <vt:lpstr>Retrieval-Augmented Generation (RAG) </vt:lpstr>
      <vt:lpstr>LangChain </vt:lpstr>
      <vt:lpstr>LangChain Modules in Depth </vt:lpstr>
      <vt:lpstr>Lexical vs. Semantic Search </vt:lpstr>
      <vt:lpstr>How Does Semantic Search Work?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34</cp:revision>
  <dcterms:created xsi:type="dcterms:W3CDTF">2025-04-17T19:30:54Z</dcterms:created>
  <dcterms:modified xsi:type="dcterms:W3CDTF">2025-05-14T21:00:30Z</dcterms:modified>
</cp:coreProperties>
</file>