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16C42-BE9F-4F36-82D9-1E728CD9A863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7A904-94A3-4585-9EA9-796E38F9D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183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7A904-94A3-4585-9EA9-796E38F9DFB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579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F28-E5F9-4F61-86B5-03AE9511792F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0134-8F06-4A28-ADAB-D55AAB31D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6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F28-E5F9-4F61-86B5-03AE9511792F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0134-8F06-4A28-ADAB-D55AAB31D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45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F28-E5F9-4F61-86B5-03AE9511792F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0134-8F06-4A28-ADAB-D55AAB31D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82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F28-E5F9-4F61-86B5-03AE9511792F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0134-8F06-4A28-ADAB-D55AAB31D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62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F28-E5F9-4F61-86B5-03AE9511792F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0134-8F06-4A28-ADAB-D55AAB31D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22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F28-E5F9-4F61-86B5-03AE9511792F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0134-8F06-4A28-ADAB-D55AAB31D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15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F28-E5F9-4F61-86B5-03AE9511792F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0134-8F06-4A28-ADAB-D55AAB31D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45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F28-E5F9-4F61-86B5-03AE9511792F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0134-8F06-4A28-ADAB-D55AAB31D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94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F28-E5F9-4F61-86B5-03AE9511792F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0134-8F06-4A28-ADAB-D55AAB31D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93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F28-E5F9-4F61-86B5-03AE9511792F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0134-8F06-4A28-ADAB-D55AAB31D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61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F28-E5F9-4F61-86B5-03AE9511792F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F0134-8F06-4A28-ADAB-D55AAB31D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82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8F28-E5F9-4F61-86B5-03AE9511792F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F0134-8F06-4A28-ADAB-D55AAB31D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07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Data Ingestion?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ingestion is the process of collecting and transporting data from various sources into a centralized data store where it can be accessed, analyzed, and processed.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967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Streaming Ingestion –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When to use:</a:t>
            </a:r>
            <a:endParaRPr lang="en-US" dirty="0" smtClean="0"/>
          </a:p>
          <a:p>
            <a:r>
              <a:rPr lang="en-US" dirty="0" smtClean="0"/>
              <a:t>Event-driven systems</a:t>
            </a:r>
          </a:p>
          <a:p>
            <a:r>
              <a:rPr lang="en-US" dirty="0" err="1" smtClean="0"/>
              <a:t>Realtime</a:t>
            </a:r>
            <a:r>
              <a:rPr lang="en-US" dirty="0" smtClean="0"/>
              <a:t> dashboards and alerts</a:t>
            </a:r>
          </a:p>
          <a:p>
            <a:r>
              <a:rPr lang="en-US" dirty="0" smtClean="0"/>
              <a:t>Fraud detection, sensor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3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it works: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continuously ingested into </a:t>
            </a:r>
            <a:r>
              <a:rPr lang="en-US" b="1" dirty="0" smtClean="0"/>
              <a:t>Event Hub / </a:t>
            </a:r>
            <a:r>
              <a:rPr lang="en-US" b="1" dirty="0" err="1" smtClean="0"/>
              <a:t>IoT</a:t>
            </a:r>
            <a:r>
              <a:rPr lang="en-US" b="1" dirty="0" smtClean="0"/>
              <a:t> Hub</a:t>
            </a:r>
            <a:endParaRPr lang="en-US" dirty="0" smtClean="0"/>
          </a:p>
          <a:p>
            <a:r>
              <a:rPr lang="en-US" dirty="0" smtClean="0"/>
              <a:t>Optionally passed through </a:t>
            </a:r>
            <a:r>
              <a:rPr lang="en-US" b="1" dirty="0" smtClean="0"/>
              <a:t>Stream Analytics</a:t>
            </a:r>
            <a:endParaRPr lang="en-US" dirty="0" smtClean="0"/>
          </a:p>
          <a:p>
            <a:r>
              <a:rPr lang="en-US" dirty="0" smtClean="0"/>
              <a:t>Written to </a:t>
            </a:r>
            <a:r>
              <a:rPr lang="en-US" b="1" dirty="0" smtClean="0"/>
              <a:t>Synapse / ADLS /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4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Traits: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latency</a:t>
            </a:r>
          </a:p>
          <a:p>
            <a:r>
              <a:rPr lang="en-US" dirty="0" smtClean="0"/>
              <a:t>Requires </a:t>
            </a:r>
            <a:r>
              <a:rPr lang="en-US" dirty="0" err="1" smtClean="0"/>
              <a:t>checkpointing</a:t>
            </a:r>
            <a:r>
              <a:rPr lang="en-US" dirty="0" smtClean="0"/>
              <a:t> and state management</a:t>
            </a:r>
          </a:p>
          <a:p>
            <a:r>
              <a:rPr lang="en-US" dirty="0" smtClean="0"/>
              <a:t>Event ordering and time windowing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0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Stream Analytics – Purpose &amp;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Why Stream Analytics?</a:t>
            </a:r>
            <a:endParaRPr lang="en-US" dirty="0" smtClean="0"/>
          </a:p>
          <a:p>
            <a:r>
              <a:rPr lang="en-US" dirty="0" smtClean="0"/>
              <a:t>Real-time transformation, filtering, and joining</a:t>
            </a:r>
          </a:p>
          <a:p>
            <a:r>
              <a:rPr lang="en-US" dirty="0" smtClean="0"/>
              <a:t>No need for full-blown Spark setup</a:t>
            </a:r>
          </a:p>
          <a:p>
            <a:r>
              <a:rPr lang="en-US" dirty="0" smtClean="0"/>
              <a:t>Simple SQL-like query language</a:t>
            </a:r>
          </a:p>
          <a:p>
            <a:endParaRPr lang="en-IN" b="1" dirty="0" smtClean="0"/>
          </a:p>
          <a:p>
            <a:pPr lvl="1"/>
            <a:r>
              <a:rPr lang="en-IN" b="1" dirty="0" smtClean="0"/>
              <a:t>Typical Pipeline:</a:t>
            </a:r>
            <a:endParaRPr lang="en-IN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Event Hub → Stream Analytics → Data Lake / Power BI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2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Stream Analytics Capabilities: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Windowing (hopping, tumbling)</a:t>
            </a:r>
          </a:p>
          <a:p>
            <a:r>
              <a:rPr lang="en-US" dirty="0" smtClean="0"/>
              <a:t>Built-in time-series functions</a:t>
            </a:r>
          </a:p>
          <a:p>
            <a:r>
              <a:rPr lang="en-US" dirty="0" smtClean="0"/>
              <a:t>Output to multiple sinks (SQL DB, Cosmos DB, etc.)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16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Direct Ingestion – Architecture Choices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dirty="0" smtClean="0"/>
              <a:t>Scenario 1: Event Hub → Synapse (via ADF)</a:t>
            </a:r>
            <a:endParaRPr lang="en-IN" dirty="0" smtClean="0"/>
          </a:p>
          <a:p>
            <a:r>
              <a:rPr lang="en-IN" dirty="0" smtClean="0"/>
              <a:t>Simple flow, no real-time transformation</a:t>
            </a:r>
          </a:p>
          <a:p>
            <a:r>
              <a:rPr lang="en-IN" dirty="0" smtClean="0"/>
              <a:t>Suitable for raw storage of events</a:t>
            </a:r>
          </a:p>
          <a:p>
            <a:r>
              <a:rPr lang="en-IN" b="1" dirty="0" smtClean="0"/>
              <a:t>Scenario 2: Event Hub → Stream Analytics → Synapse</a:t>
            </a:r>
            <a:endParaRPr lang="en-IN" dirty="0" smtClean="0"/>
          </a:p>
          <a:p>
            <a:r>
              <a:rPr lang="en-IN" dirty="0" smtClean="0"/>
              <a:t>Filtering, data shaping before storing</a:t>
            </a:r>
          </a:p>
          <a:p>
            <a:r>
              <a:rPr lang="en-IN" dirty="0" smtClean="0"/>
              <a:t>Good for use cases needing business logic on the fly</a:t>
            </a:r>
          </a:p>
          <a:p>
            <a:r>
              <a:rPr lang="en-IN" b="1" dirty="0" smtClean="0"/>
              <a:t>Scenario 3: </a:t>
            </a:r>
            <a:r>
              <a:rPr lang="en-IN" b="1" dirty="0" err="1" smtClean="0"/>
              <a:t>IoT</a:t>
            </a:r>
            <a:r>
              <a:rPr lang="en-IN" b="1" dirty="0" smtClean="0"/>
              <a:t> Hub → Stream Analytics → Cosmos DB + Power BI</a:t>
            </a:r>
            <a:endParaRPr lang="en-IN" dirty="0" smtClean="0"/>
          </a:p>
          <a:p>
            <a:r>
              <a:rPr lang="en-IN" dirty="0" smtClean="0"/>
              <a:t>High-frequency device data</a:t>
            </a:r>
          </a:p>
          <a:p>
            <a:r>
              <a:rPr lang="en-IN" dirty="0" smtClean="0"/>
              <a:t>Real-time analytics + dashboard updates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05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Choosing the Right Path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628741"/>
          <a:ext cx="8229600" cy="246888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Scenario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Best Tool(s)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Hourly data sync from SQL to ADLS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ADF Batch Pipeline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Real-time vehicle tracking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IoT Hub + Stream Analytics + Synapse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API data every 6 hours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ADF REST connector + Scheduled Trigger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Clickstream website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Event Hub + Stream Analytics + Data Lake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Massive structured data migration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ADF + Parallel Copy + </a:t>
                      </a:r>
                      <a:r>
                        <a:rPr lang="en-US" dirty="0" err="1"/>
                        <a:t>Polybase</a:t>
                      </a:r>
                      <a:r>
                        <a:rPr lang="en-US" dirty="0"/>
                        <a:t> (if SQL DW)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4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Triggers in ADF – Automating Ingestion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1. Schedule Trigger</a:t>
            </a:r>
            <a:endParaRPr lang="en-US" dirty="0" smtClean="0"/>
          </a:p>
          <a:p>
            <a:r>
              <a:rPr lang="en-US" dirty="0" smtClean="0"/>
              <a:t>Example: Load daily sales report at 2AM</a:t>
            </a:r>
          </a:p>
          <a:p>
            <a:r>
              <a:rPr lang="en-US" b="1" dirty="0" smtClean="0"/>
              <a:t>2. Tumbling Window</a:t>
            </a:r>
            <a:endParaRPr lang="en-US" dirty="0" smtClean="0"/>
          </a:p>
          <a:p>
            <a:r>
              <a:rPr lang="en-US" dirty="0" smtClean="0"/>
              <a:t>Repeating intervals with watermarks</a:t>
            </a:r>
          </a:p>
          <a:p>
            <a:r>
              <a:rPr lang="en-US" dirty="0" smtClean="0"/>
              <a:t>Ideal for time-series ingestion</a:t>
            </a:r>
          </a:p>
          <a:p>
            <a:r>
              <a:rPr lang="en-US" b="1" dirty="0" smtClean="0"/>
              <a:t>3. Event Trigger</a:t>
            </a:r>
            <a:endParaRPr lang="en-US" dirty="0" smtClean="0"/>
          </a:p>
          <a:p>
            <a:r>
              <a:rPr lang="en-US" dirty="0" smtClean="0"/>
              <a:t>On Blob file creation/modification</a:t>
            </a:r>
          </a:p>
          <a:p>
            <a:r>
              <a:rPr lang="en-US" dirty="0" smtClean="0"/>
              <a:t>Used with ADLS for near-real-time</a:t>
            </a:r>
          </a:p>
          <a:p>
            <a:r>
              <a:rPr lang="en-US" b="1" dirty="0" smtClean="0"/>
              <a:t>4. Manual Trigger</a:t>
            </a:r>
            <a:endParaRPr lang="en-US" dirty="0" smtClean="0"/>
          </a:p>
          <a:p>
            <a:r>
              <a:rPr lang="en-US" dirty="0" smtClean="0"/>
              <a:t>Useful during testing or ad-hoc runs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6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for Data Ingestion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Use partitioned folders in ADLS for performance.</a:t>
            </a:r>
            <a:endParaRPr lang="en-US" dirty="0" smtClean="0"/>
          </a:p>
          <a:p>
            <a:r>
              <a:rPr lang="en-US" b="1" dirty="0" smtClean="0"/>
              <a:t>Enable retries for intermittent failures.</a:t>
            </a:r>
            <a:endParaRPr lang="en-US" dirty="0" smtClean="0"/>
          </a:p>
          <a:p>
            <a:r>
              <a:rPr lang="en-US" b="1" dirty="0" smtClean="0"/>
              <a:t>Monitor watermarking in streaming to avoid data loss.</a:t>
            </a:r>
            <a:endParaRPr lang="en-US" dirty="0" smtClean="0"/>
          </a:p>
          <a:p>
            <a:r>
              <a:rPr lang="en-US" b="1" dirty="0" smtClean="0"/>
              <a:t>Use schema drift options cautiously in ADF.</a:t>
            </a:r>
            <a:endParaRPr lang="en-US" dirty="0" smtClean="0"/>
          </a:p>
          <a:p>
            <a:r>
              <a:rPr lang="en-US" b="1" dirty="0" smtClean="0"/>
              <a:t>Ensure your event hubs have enough throughput units (TUs).</a:t>
            </a:r>
            <a:endParaRPr lang="en-US" dirty="0" smtClean="0"/>
          </a:p>
          <a:p>
            <a:r>
              <a:rPr lang="en-US" b="1" dirty="0" smtClean="0"/>
              <a:t>Buffer streaming ingestion into hot and cold layers.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 Hub </a:t>
            </a:r>
            <a:r>
              <a:rPr lang="en-US" dirty="0" err="1" smtClean="0"/>
              <a:t>vs</a:t>
            </a:r>
            <a:r>
              <a:rPr lang="en-US" dirty="0" smtClean="0"/>
              <a:t> Kafka: Similarities and Differences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42941"/>
          <a:ext cx="8229600" cy="384048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Kafka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Event Hub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Nature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Open-source streaming platform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Fully managed Azure PaaS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Use 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Real-time ingestion &amp; processing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Same, but tightly integrated with Azure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Setup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Requires cluster management (e.g., Confluent, HDInsight)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No infra to manage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Integration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Works with ADF (via Kafka connector), Spark, Synapse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Native to Azure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Best suited for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On-prem/hybrid, high-control environments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Cloud-native Azure solutions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05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Why it’s important: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It's the first step in a data pipeline.</a:t>
            </a:r>
          </a:p>
          <a:p>
            <a:r>
              <a:rPr lang="en-US" dirty="0" smtClean="0"/>
              <a:t>If ingestion fails, downstream analytics are meaningless.</a:t>
            </a:r>
          </a:p>
          <a:p>
            <a:r>
              <a:rPr lang="en-US" dirty="0" smtClean="0"/>
              <a:t>Impacts data freshness, pipeline reliability, and business decision-making.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12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questions to ask: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source and destination of the data?</a:t>
            </a:r>
          </a:p>
          <a:p>
            <a:r>
              <a:rPr lang="en-US" dirty="0" smtClean="0"/>
              <a:t>What is the volume and velocity?</a:t>
            </a:r>
          </a:p>
          <a:p>
            <a:r>
              <a:rPr lang="en-US" dirty="0" smtClean="0"/>
              <a:t>Do we need real-time or batch ingestion?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94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Data 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 smtClean="0"/>
              <a:t>1. On-premises Sources:</a:t>
            </a:r>
            <a:endParaRPr lang="en-IN" dirty="0" smtClean="0"/>
          </a:p>
          <a:p>
            <a:r>
              <a:rPr lang="en-IN" dirty="0" smtClean="0"/>
              <a:t>SQL Server, Oracle, MySQL</a:t>
            </a:r>
          </a:p>
          <a:p>
            <a:r>
              <a:rPr lang="en-IN" dirty="0" smtClean="0"/>
              <a:t>Local file systems (CSV, Excel)</a:t>
            </a:r>
          </a:p>
          <a:p>
            <a:r>
              <a:rPr lang="en-IN" b="1" dirty="0" smtClean="0"/>
              <a:t>2. Cloud Sources:</a:t>
            </a:r>
            <a:endParaRPr lang="en-IN" dirty="0" smtClean="0"/>
          </a:p>
          <a:p>
            <a:r>
              <a:rPr lang="en-IN" dirty="0" smtClean="0"/>
              <a:t>Azure SQL Database, Blob Storage</a:t>
            </a:r>
          </a:p>
          <a:p>
            <a:r>
              <a:rPr lang="en-IN" dirty="0" err="1" smtClean="0"/>
              <a:t>SaaS</a:t>
            </a:r>
            <a:r>
              <a:rPr lang="en-IN" dirty="0" smtClean="0"/>
              <a:t> platforms (</a:t>
            </a:r>
            <a:r>
              <a:rPr lang="en-IN" dirty="0" err="1" smtClean="0"/>
              <a:t>Salesforce</a:t>
            </a:r>
            <a:r>
              <a:rPr lang="en-IN" dirty="0" smtClean="0"/>
              <a:t>, SAP)</a:t>
            </a:r>
          </a:p>
          <a:p>
            <a:r>
              <a:rPr lang="en-IN" b="1" dirty="0" smtClean="0"/>
              <a:t>3. Event-based / </a:t>
            </a:r>
            <a:r>
              <a:rPr lang="en-IN" b="1" dirty="0" err="1" smtClean="0"/>
              <a:t>IoT</a:t>
            </a:r>
            <a:r>
              <a:rPr lang="en-IN" b="1" dirty="0" smtClean="0"/>
              <a:t>:</a:t>
            </a:r>
            <a:endParaRPr lang="en-IN" dirty="0" smtClean="0"/>
          </a:p>
          <a:p>
            <a:r>
              <a:rPr lang="en-IN" dirty="0" smtClean="0"/>
              <a:t>Event Hubs</a:t>
            </a:r>
          </a:p>
          <a:p>
            <a:r>
              <a:rPr lang="en-IN" dirty="0" err="1" smtClean="0"/>
              <a:t>IoT</a:t>
            </a:r>
            <a:r>
              <a:rPr lang="en-IN" dirty="0" smtClean="0"/>
              <a:t> Hubs</a:t>
            </a:r>
          </a:p>
          <a:p>
            <a:r>
              <a:rPr lang="en-IN" dirty="0" smtClean="0"/>
              <a:t>Kafka Topics</a:t>
            </a:r>
          </a:p>
          <a:p>
            <a:r>
              <a:rPr lang="en-IN" b="1" dirty="0" smtClean="0"/>
              <a:t>4. APIs and Web Sources:</a:t>
            </a:r>
            <a:endParaRPr lang="en-IN" dirty="0" smtClean="0"/>
          </a:p>
          <a:p>
            <a:r>
              <a:rPr lang="en-IN" dirty="0" smtClean="0"/>
              <a:t>REST APIs</a:t>
            </a:r>
          </a:p>
          <a:p>
            <a:r>
              <a:rPr lang="en-IN" dirty="0" smtClean="0"/>
              <a:t>Web scraping (careful with legality and TOS)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331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Ingestion – Batch </a:t>
            </a:r>
            <a:r>
              <a:rPr lang="en-US" dirty="0" err="1" smtClean="0"/>
              <a:t>vs</a:t>
            </a:r>
            <a:r>
              <a:rPr lang="en-US" dirty="0" smtClean="0"/>
              <a:t> Streaming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2674461"/>
          <a:ext cx="8229600" cy="237744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Batch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Streaming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Timing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Scheduled (hourly, daily)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Real-time or near-real-time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Volume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Large chunks of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Small, continuous flows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Tools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Azure Data Factory, Synapse Pipelines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Event Hubs, IoT Hub, Stream Analytics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Use Cases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Reporting, periodic ETL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Fraud detection, </a:t>
                      </a:r>
                      <a:r>
                        <a:rPr lang="en-IN" dirty="0" err="1"/>
                        <a:t>IoT</a:t>
                      </a:r>
                      <a:r>
                        <a:rPr lang="en-IN" dirty="0"/>
                        <a:t> telemetry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72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Azure Tools for Ingestion – High-Level View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354421"/>
          <a:ext cx="8229600" cy="301752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Tool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Best Use 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Azure Data Factory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Batch movement from structured or semi-structured sources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Event Hubs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High-speed streaming of millions of events/sec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IoT Hub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Specialized for IoT telemetry ingestion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Azure Synapse Pipelines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Visual ETL for Synapse Analytics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Azure Stream Analytics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 processing of Event Hub/</a:t>
                      </a:r>
                      <a:r>
                        <a:rPr lang="en-US" dirty="0" err="1"/>
                        <a:t>IoT</a:t>
                      </a:r>
                      <a:r>
                        <a:rPr lang="en-US" dirty="0"/>
                        <a:t> Hub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1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Batch Ingestion with ADF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When to use:</a:t>
            </a:r>
            <a:endParaRPr lang="en-US" dirty="0" smtClean="0"/>
          </a:p>
          <a:p>
            <a:r>
              <a:rPr lang="en-US" dirty="0" smtClean="0"/>
              <a:t>Periodic reporting jobs</a:t>
            </a:r>
          </a:p>
          <a:p>
            <a:r>
              <a:rPr lang="en-US" dirty="0" smtClean="0"/>
              <a:t>Data warehouse loading</a:t>
            </a:r>
          </a:p>
          <a:p>
            <a:r>
              <a:rPr lang="en-US" dirty="0" smtClean="0"/>
              <a:t>Cost-effective for non-real-time needs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82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ADF Use Cases: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from SQL/Blob to ADLS</a:t>
            </a:r>
          </a:p>
          <a:p>
            <a:r>
              <a:rPr lang="en-US" dirty="0" smtClean="0"/>
              <a:t>Transform data with Mapping Data Flows</a:t>
            </a:r>
          </a:p>
          <a:p>
            <a:r>
              <a:rPr lang="en-US" dirty="0" smtClean="0"/>
              <a:t>Schedule pipelines via triggers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0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Features in ADF: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Retry policy</a:t>
            </a:r>
            <a:endParaRPr lang="en-US" dirty="0" smtClean="0"/>
          </a:p>
          <a:p>
            <a:r>
              <a:rPr lang="en-US" b="1" dirty="0" smtClean="0"/>
              <a:t>Activity timeout</a:t>
            </a:r>
            <a:endParaRPr lang="en-US" dirty="0" smtClean="0"/>
          </a:p>
          <a:p>
            <a:r>
              <a:rPr lang="en-US" b="1" dirty="0" smtClean="0"/>
              <a:t>Monitoring dashboard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92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777</Words>
  <Application>Microsoft Office PowerPoint</Application>
  <PresentationFormat>On-screen Show (4:3)</PresentationFormat>
  <Paragraphs>153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What is Data Ingestion?</vt:lpstr>
      <vt:lpstr>Why it’s important: </vt:lpstr>
      <vt:lpstr>Key questions to ask:</vt:lpstr>
      <vt:lpstr>Types of Data Sources</vt:lpstr>
      <vt:lpstr>Types of Ingestion – Batch vs Streaming</vt:lpstr>
      <vt:lpstr>Azure Tools for Ingestion – High-Level View</vt:lpstr>
      <vt:lpstr>Batch Ingestion with ADF</vt:lpstr>
      <vt:lpstr>ADF Use Cases: </vt:lpstr>
      <vt:lpstr>Features in ADF: </vt:lpstr>
      <vt:lpstr>Streaming Ingestion – Overview</vt:lpstr>
      <vt:lpstr>How it works: </vt:lpstr>
      <vt:lpstr>Key Traits:</vt:lpstr>
      <vt:lpstr>Stream Analytics – Purpose &amp; Flow</vt:lpstr>
      <vt:lpstr>Stream Analytics Capabilities:</vt:lpstr>
      <vt:lpstr>Direct Ingestion – Architecture Choices</vt:lpstr>
      <vt:lpstr>Choosing the Right Path</vt:lpstr>
      <vt:lpstr>Triggers in ADF – Automating Ingestion</vt:lpstr>
      <vt:lpstr>Best Practices for Data Ingestion</vt:lpstr>
      <vt:lpstr>Event Hub vs Kafka: Similarities and Differences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2025-05-23T05:52:30Z</dcterms:created>
  <dcterms:modified xsi:type="dcterms:W3CDTF">2025-05-26T12:27:14Z</dcterms:modified>
</cp:coreProperties>
</file>