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-658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4DEBB5-EA13-996C-AAF7-CBB3197E0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64333BB-0B2F-048F-20EF-D46D9205A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5FDA17-8E31-D827-4EE3-360125398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427-ED3E-42A6-BEFE-DA77D107ADAC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D78B139-335F-2431-DE7F-D164F068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F7D2B8A-260D-C31D-A11A-B2B5D04E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C5D0-4337-47BD-94DD-028B621FB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41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651027-6470-AA00-D0CB-2403F5A9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C543B42-4BF8-ECF6-4442-C3872A26E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BCEE2CE-7685-46E6-923E-006AB0C3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427-ED3E-42A6-BEFE-DA77D107ADAC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AEC45A8-2A02-8092-F21E-4972BD80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4AA577-57CA-E66C-6E8E-636B1BEA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C5D0-4337-47BD-94DD-028B621FB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81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7C1FBEA-7B42-F7B4-CB13-92797EE95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FBC59EE-C65F-D263-6839-D884310A9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05AA4CA-6267-B64B-5126-1E0989D24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427-ED3E-42A6-BEFE-DA77D107ADAC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F4CFDBA-B9FF-5164-4418-A9C452D1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F81807C-72E0-7A9E-D399-BC21B328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C5D0-4337-47BD-94DD-028B621FB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56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AC5D07-5DC2-FB29-BCF8-B3857195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3E53B6-5435-3F7C-1032-BA553CD5C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B12EA28-74C2-3507-9E28-D683EBC7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427-ED3E-42A6-BEFE-DA77D107ADAC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A271888-14ED-5323-F29D-67462281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97CB04C-E5CD-4162-9503-A24E4393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C5D0-4337-47BD-94DD-028B621FB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45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C7D36C-873F-2C86-6244-4E90D11E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9BBE821-E719-C195-A361-690892568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D0AAB6A-2979-F408-B1B4-BB5C9C79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427-ED3E-42A6-BEFE-DA77D107ADAC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CF79D2-5C3F-23FF-DB35-C5E5E306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9DA9B26-8737-BB41-BFEA-1E800C6EE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C5D0-4337-47BD-94DD-028B621FB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91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67F566-103C-6910-D0C4-17F42D735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8E386E-13C0-4D68-1B79-F1E746F38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FF01F8B-3F22-05D4-4EB2-BE18A089C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8B1CDC-D4F2-0968-6993-8D974CE3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427-ED3E-42A6-BEFE-DA77D107ADAC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2A4018A-792D-1CBC-7D9E-AC189F2D8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9898A59-F1A2-0081-5A8D-7F2C3098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C5D0-4337-47BD-94DD-028B621FB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00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2EC66A-94F2-7121-0917-EA449B7C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FC03557-3166-EC80-3BA3-647DB7BFF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F63683D-B1C6-DD0F-C49D-919D49B08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D8588AC-05C1-ADD8-7158-9BDCD5922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13DCFA3-24D4-9895-B1BA-848D5E781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E384B9C-063B-CB13-4DB5-5E5CC96A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427-ED3E-42A6-BEFE-DA77D107ADAC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646C13E-ACD6-4C34-36D5-8F299664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B73F672-15EB-D909-38EF-34E39B51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C5D0-4337-47BD-94DD-028B621FB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71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5CEED1-0F08-80D9-9897-35E7E7F1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270265-953B-0CA8-8987-87C410C4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427-ED3E-42A6-BEFE-DA77D107ADAC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FD48A0-D8B6-F9F2-6E1E-23C768D0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F8AD387-295A-26BF-C9C1-1531D75C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C5D0-4337-47BD-94DD-028B621FB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77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11B2013-6AE3-A48F-6DD4-EA988B33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427-ED3E-42A6-BEFE-DA77D107ADAC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1D986BE-C96E-F434-1E89-37E592BD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F9A1E67-F16E-AEFF-B8E7-34F4D2CC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C5D0-4337-47BD-94DD-028B621FB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80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FEB43F-2ABF-886D-CEA7-46724FBB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2CD451-72BF-96D0-85F9-8266D456E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7C3B52A-4E16-663A-97C1-B25F4070F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2A66CFB-AE3E-D46F-F15F-12DAA1A5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427-ED3E-42A6-BEFE-DA77D107ADAC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1EB3F59-629B-C2F4-B0F9-A1740F87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4C0F5E4-F43F-6302-12EF-DB1898AA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C5D0-4337-47BD-94DD-028B621FB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54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761674-E37F-078A-8E35-235D9FB6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09D3802-5D07-6D6F-1104-1D722BFD7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B4CAE4E-0AB8-A14D-F517-2EC16724C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22D691E-1855-B0DE-0E61-0B7F7E3E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7427-ED3E-42A6-BEFE-DA77D107ADAC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C4A9681-E56E-6206-E60C-C83859CD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F537496-19EC-6D63-BE4E-717AF58A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C5D0-4337-47BD-94DD-028B621FB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84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E38193A-49B0-7B54-82CD-93E9DD1BE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A8CFAF-BA7A-5C3B-224A-131EFB733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FF4A71-EF21-4BBB-D92C-BBC5DF89A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57427-ED3E-42A6-BEFE-DA77D107ADAC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5B86FB3-B475-E43C-9F8C-703754CC7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012781-DC7C-05AC-DF8B-A07252007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7C5D0-4337-47BD-94DD-028B621FB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4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AAC635-E8E0-6F89-BF68-87B8B8520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Azure CLI, Azure PowerShell, and Azure Portal</a:t>
            </a:r>
            <a:br>
              <a:rPr lang="en-US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537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Security Groups (NSGs)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ACLs for inbound/outbound traffic. Rules evaluated by priority; default deny-all. </a:t>
            </a:r>
            <a:endParaRPr lang="en-US" dirty="0" smtClean="0"/>
          </a:p>
          <a:p>
            <a:endParaRPr lang="en-US" b="1" dirty="0"/>
          </a:p>
          <a:p>
            <a:r>
              <a:rPr lang="en-US" b="1" dirty="0" smtClean="0"/>
              <a:t>Why </a:t>
            </a:r>
            <a:r>
              <a:rPr lang="en-US" b="1" dirty="0"/>
              <a:t>Use It?</a:t>
            </a:r>
            <a:r>
              <a:rPr lang="en-US" dirty="0"/>
              <a:t>: Layer 4 security (ports/protocols) at subnet/VM level. </a:t>
            </a:r>
            <a:endParaRPr lang="en-US" dirty="0" smtClean="0"/>
          </a:p>
          <a:p>
            <a:r>
              <a:rPr lang="en-US" b="1" dirty="0" smtClean="0"/>
              <a:t>How </a:t>
            </a:r>
            <a:r>
              <a:rPr lang="en-US" b="1" dirty="0"/>
              <a:t>It Works</a:t>
            </a:r>
            <a:r>
              <a:rPr lang="en-US" dirty="0"/>
              <a:t>: Applied to NICs or subnets; logs flow data. Free.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972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Endpoints allow access to Azure services from </a:t>
            </a:r>
            <a:r>
              <a:rPr lang="en-IN" dirty="0" err="1"/>
              <a:t>VNets</a:t>
            </a:r>
            <a:r>
              <a:rPr lang="en-IN" dirty="0"/>
              <a:t>. Two main types:</a:t>
            </a:r>
          </a:p>
          <a:p>
            <a:endParaRPr lang="en-IN" b="1" dirty="0" smtClean="0"/>
          </a:p>
          <a:p>
            <a:r>
              <a:rPr lang="en-IN" b="1" dirty="0" smtClean="0"/>
              <a:t>a</a:t>
            </a:r>
            <a:r>
              <a:rPr lang="en-IN" b="1" dirty="0"/>
              <a:t>) Service Endpoints</a:t>
            </a:r>
          </a:p>
          <a:p>
            <a:r>
              <a:rPr lang="en-IN" dirty="0"/>
              <a:t>Extend your </a:t>
            </a:r>
            <a:r>
              <a:rPr lang="en-IN" dirty="0" err="1"/>
              <a:t>VNet</a:t>
            </a:r>
            <a:r>
              <a:rPr lang="en-IN" dirty="0"/>
              <a:t> identity to </a:t>
            </a:r>
            <a:r>
              <a:rPr lang="en-IN" b="1" dirty="0"/>
              <a:t>Azure services</a:t>
            </a:r>
            <a:r>
              <a:rPr lang="en-IN" dirty="0"/>
              <a:t> (like Storage, SQL).</a:t>
            </a:r>
          </a:p>
          <a:p>
            <a:r>
              <a:rPr lang="en-IN" dirty="0"/>
              <a:t>Traffic stays on Azure backbone, not public internet.</a:t>
            </a:r>
          </a:p>
          <a:p>
            <a:r>
              <a:rPr lang="en-IN" dirty="0"/>
              <a:t>Example: A VM in subnet → Access Azure Storage securely without exposing Storage to internet.</a:t>
            </a:r>
          </a:p>
          <a:p>
            <a:endParaRPr lang="en-IN" b="1" dirty="0" smtClean="0"/>
          </a:p>
          <a:p>
            <a:r>
              <a:rPr lang="en-IN" b="1" dirty="0" smtClean="0"/>
              <a:t>b</a:t>
            </a:r>
            <a:r>
              <a:rPr lang="en-IN" b="1" dirty="0"/>
              <a:t>) Private Endpoints</a:t>
            </a:r>
          </a:p>
          <a:p>
            <a:r>
              <a:rPr lang="en-IN" dirty="0"/>
              <a:t>A </a:t>
            </a:r>
            <a:r>
              <a:rPr lang="en-IN" b="1" dirty="0"/>
              <a:t>network interface</a:t>
            </a:r>
            <a:r>
              <a:rPr lang="en-IN" dirty="0"/>
              <a:t> with a </a:t>
            </a:r>
            <a:r>
              <a:rPr lang="en-IN" b="1" dirty="0"/>
              <a:t>private IP</a:t>
            </a:r>
            <a:r>
              <a:rPr lang="en-IN" dirty="0"/>
              <a:t> in your </a:t>
            </a:r>
            <a:r>
              <a:rPr lang="en-IN" dirty="0" err="1"/>
              <a:t>VNet</a:t>
            </a:r>
            <a:r>
              <a:rPr lang="en-IN" dirty="0"/>
              <a:t>, mapped to an Azure </a:t>
            </a:r>
            <a:r>
              <a:rPr lang="en-IN" dirty="0" err="1"/>
              <a:t>PaaS</a:t>
            </a:r>
            <a:r>
              <a:rPr lang="en-IN" dirty="0"/>
              <a:t> service (like Storage, Key Vault).</a:t>
            </a:r>
          </a:p>
          <a:p>
            <a:r>
              <a:rPr lang="en-IN" dirty="0"/>
              <a:t>Completely private → No internet exposure.</a:t>
            </a:r>
          </a:p>
          <a:p>
            <a:r>
              <a:rPr lang="en-IN" dirty="0"/>
              <a:t>Example: A Storage Account can only be reached via its private endpoint, not via public IP.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408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VNet</a:t>
            </a:r>
            <a:r>
              <a:rPr lang="en-IN" dirty="0"/>
              <a:t> Peering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Connects two Azure </a:t>
            </a:r>
            <a:r>
              <a:rPr lang="en-US" dirty="0" err="1"/>
              <a:t>VNets</a:t>
            </a:r>
            <a:r>
              <a:rPr lang="en-US" dirty="0"/>
              <a:t> so they act like one network.</a:t>
            </a:r>
          </a:p>
          <a:p>
            <a:r>
              <a:rPr lang="en-US" dirty="0"/>
              <a:t>Traffic between peered </a:t>
            </a:r>
            <a:r>
              <a:rPr lang="en-US" dirty="0" err="1"/>
              <a:t>VNets</a:t>
            </a:r>
            <a:r>
              <a:rPr lang="en-US" dirty="0"/>
              <a:t> uses </a:t>
            </a:r>
            <a:r>
              <a:rPr lang="en-US" b="1" dirty="0"/>
              <a:t>Microsoft backbone network</a:t>
            </a:r>
            <a:r>
              <a:rPr lang="en-US" dirty="0"/>
              <a:t> (not internet).</a:t>
            </a:r>
          </a:p>
          <a:p>
            <a:r>
              <a:rPr lang="en-US" dirty="0"/>
              <a:t>Types:</a:t>
            </a:r>
          </a:p>
          <a:p>
            <a:r>
              <a:rPr lang="en-US" b="1" dirty="0"/>
              <a:t>Intra-region peering</a:t>
            </a:r>
            <a:r>
              <a:rPr lang="en-US" dirty="0"/>
              <a:t> (within the same region).</a:t>
            </a:r>
          </a:p>
          <a:p>
            <a:r>
              <a:rPr lang="en-US" b="1" dirty="0"/>
              <a:t>Global peering</a:t>
            </a:r>
            <a:r>
              <a:rPr lang="en-US" dirty="0"/>
              <a:t> (across regions).</a:t>
            </a:r>
          </a:p>
          <a:p>
            <a:r>
              <a:rPr lang="en-US" dirty="0"/>
              <a:t>Rules:</a:t>
            </a:r>
          </a:p>
          <a:p>
            <a:r>
              <a:rPr lang="en-US" dirty="0" err="1"/>
              <a:t>VNets</a:t>
            </a:r>
            <a:r>
              <a:rPr lang="en-US" dirty="0"/>
              <a:t> must have </a:t>
            </a:r>
            <a:r>
              <a:rPr lang="en-US" b="1" dirty="0"/>
              <a:t>non-overlapping IP address ranges</a:t>
            </a:r>
            <a:r>
              <a:rPr lang="en-US" dirty="0"/>
              <a:t>.</a:t>
            </a:r>
          </a:p>
          <a:p>
            <a:r>
              <a:rPr lang="en-US" dirty="0"/>
              <a:t>You can configure </a:t>
            </a:r>
            <a:r>
              <a:rPr lang="en-US" b="1" dirty="0"/>
              <a:t>allow/deny forwarded traffic</a:t>
            </a:r>
            <a:r>
              <a:rPr lang="en-US" dirty="0"/>
              <a:t> and </a:t>
            </a:r>
            <a:r>
              <a:rPr lang="en-US" b="1" dirty="0"/>
              <a:t>gateway transit</a:t>
            </a:r>
            <a:r>
              <a:rPr lang="en-US" dirty="0"/>
              <a:t> (sharing VPN/</a:t>
            </a:r>
            <a:r>
              <a:rPr lang="en-US" dirty="0" err="1"/>
              <a:t>ExpressRoute</a:t>
            </a:r>
            <a:r>
              <a:rPr lang="en-US" dirty="0"/>
              <a:t>).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A hub-spoke network → Spokes peer with Hub for centralized routing and security.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2785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DNS (Domain Name System)</a:t>
            </a:r>
            <a:r>
              <a:rPr lang="en-IN" dirty="0"/>
              <a:t> in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DNS resolves </a:t>
            </a:r>
            <a:r>
              <a:rPr lang="en-IN" b="1" dirty="0"/>
              <a:t>names → IP addresses</a:t>
            </a:r>
            <a:r>
              <a:rPr lang="en-IN" dirty="0"/>
              <a:t>.</a:t>
            </a:r>
          </a:p>
          <a:p>
            <a:r>
              <a:rPr lang="en-IN" dirty="0"/>
              <a:t>In Azure, you have multiple DNS options:</a:t>
            </a:r>
          </a:p>
          <a:p>
            <a:r>
              <a:rPr lang="en-IN" b="1" dirty="0"/>
              <a:t>a) Default (Azure-provided DNS)</a:t>
            </a:r>
          </a:p>
          <a:p>
            <a:r>
              <a:rPr lang="en-IN" dirty="0"/>
              <a:t>Each </a:t>
            </a:r>
            <a:r>
              <a:rPr lang="en-IN" dirty="0" err="1"/>
              <a:t>VNet</a:t>
            </a:r>
            <a:r>
              <a:rPr lang="en-IN" dirty="0"/>
              <a:t> has a built-in DNS server (168.63.129.16).</a:t>
            </a:r>
          </a:p>
          <a:p>
            <a:r>
              <a:rPr lang="en-IN" dirty="0"/>
              <a:t>Provides name resolution only within the </a:t>
            </a:r>
            <a:r>
              <a:rPr lang="en-IN" dirty="0" err="1"/>
              <a:t>VNet</a:t>
            </a:r>
            <a:r>
              <a:rPr lang="en-IN" dirty="0"/>
              <a:t>.</a:t>
            </a:r>
          </a:p>
          <a:p>
            <a:r>
              <a:rPr lang="en-IN" b="1" dirty="0"/>
              <a:t>b) Custom DNS</a:t>
            </a:r>
          </a:p>
          <a:p>
            <a:r>
              <a:rPr lang="en-IN" dirty="0"/>
              <a:t>You can configure your own DNS servers (on-</a:t>
            </a:r>
            <a:r>
              <a:rPr lang="en-IN" dirty="0" err="1"/>
              <a:t>prem</a:t>
            </a:r>
            <a:r>
              <a:rPr lang="en-IN" dirty="0"/>
              <a:t> or in Azure).</a:t>
            </a:r>
          </a:p>
          <a:p>
            <a:r>
              <a:rPr lang="en-IN" dirty="0"/>
              <a:t>Example: Point your </a:t>
            </a:r>
            <a:r>
              <a:rPr lang="en-IN" dirty="0" err="1"/>
              <a:t>VNet</a:t>
            </a:r>
            <a:r>
              <a:rPr lang="en-IN" dirty="0"/>
              <a:t> to an internal DNS server for corporate domains.</a:t>
            </a:r>
          </a:p>
          <a:p>
            <a:r>
              <a:rPr lang="en-IN" b="1" dirty="0"/>
              <a:t>c) Azure DNS (Public)</a:t>
            </a:r>
          </a:p>
          <a:p>
            <a:r>
              <a:rPr lang="en-IN" dirty="0"/>
              <a:t>Managed DNS service to host </a:t>
            </a:r>
            <a:r>
              <a:rPr lang="en-IN" b="1" dirty="0"/>
              <a:t>public zones</a:t>
            </a:r>
            <a:r>
              <a:rPr lang="en-IN" dirty="0"/>
              <a:t> (e.g., contoso.com).</a:t>
            </a:r>
          </a:p>
          <a:p>
            <a:r>
              <a:rPr lang="en-IN" dirty="0"/>
              <a:t>Highly available, fast, and scalable.</a:t>
            </a:r>
          </a:p>
          <a:p>
            <a:r>
              <a:rPr lang="en-IN" b="1" dirty="0"/>
              <a:t>d) Azure Private DNS Zones</a:t>
            </a:r>
          </a:p>
          <a:p>
            <a:r>
              <a:rPr lang="en-IN" dirty="0"/>
              <a:t>Provide </a:t>
            </a:r>
            <a:r>
              <a:rPr lang="en-IN" b="1" dirty="0"/>
              <a:t>name resolution for resources within a </a:t>
            </a:r>
            <a:r>
              <a:rPr lang="en-IN" b="1" dirty="0" err="1"/>
              <a:t>VNet</a:t>
            </a:r>
            <a:r>
              <a:rPr lang="en-IN" dirty="0"/>
              <a:t> without public exposure.</a:t>
            </a:r>
          </a:p>
          <a:p>
            <a:r>
              <a:rPr lang="en-IN" dirty="0"/>
              <a:t>Example: A private endpoint for mystorageaccount.privatelink.blob.core.windows.net resolves to a private IP.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579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1E021A-E885-F4A4-ECA5-B74B2A578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effectLst/>
              </a:rPr>
              <a:t>These are tools to manage Azure resources</a:t>
            </a:r>
            <a:r>
              <a:rPr lang="en-IN" dirty="0" smtClean="0">
                <a:effectLst/>
              </a:rPr>
              <a:t>:</a:t>
            </a:r>
          </a:p>
          <a:p>
            <a:endParaRPr lang="en-IN" dirty="0">
              <a:effectLst/>
            </a:endParaRPr>
          </a:p>
          <a:p>
            <a:r>
              <a:rPr lang="en-IN" b="1" dirty="0"/>
              <a:t>Azure Portal</a:t>
            </a:r>
            <a:r>
              <a:rPr lang="en-IN" dirty="0"/>
              <a:t>: Web-based GUI for visual management—great for beginners, dashboards, and quick setups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b="1" dirty="0"/>
              <a:t>Azure CLI</a:t>
            </a:r>
            <a:r>
              <a:rPr lang="en-IN" dirty="0"/>
              <a:t>: Command-line tool (cross-platform, Bash-like) for scripting and automation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b="1" dirty="0"/>
              <a:t>Azure PowerShell</a:t>
            </a:r>
            <a:r>
              <a:rPr lang="en-IN" dirty="0"/>
              <a:t>: Module for Windows PowerShell—ideal for Windows admins, integrates with scripts.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30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73ECF7-706A-0A05-61EB-7E71D0C8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Azure Cloud Shell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483873-5402-5046-EB1B-C55397CD8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Azure Cloud Shell is a browser-based shell (Bash or PowerShell) pre-installed with Azure CLI, Git, and more. It's free, persists files in Azure storage, and requires no local setup—perfect for quick tasks.</a:t>
            </a:r>
          </a:p>
          <a:p>
            <a:endParaRPr lang="en-US" dirty="0">
              <a:effectLst/>
            </a:endParaRPr>
          </a:p>
          <a:p>
            <a:r>
              <a:rPr lang="en-US" b="1" dirty="0">
                <a:effectLst/>
              </a:rPr>
              <a:t>On-Premise vs. Cloud</a:t>
            </a:r>
            <a:r>
              <a:rPr lang="en-US" dirty="0">
                <a:effectLst/>
              </a:rPr>
              <a:t>: On-premise, you'd need a VM or local machine with tools installed; Cloud Shell is instant and managed.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768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Network (</a:t>
            </a:r>
            <a:r>
              <a:rPr lang="en-IN" dirty="0" err="1"/>
              <a:t>VNet</a:t>
            </a:r>
            <a:r>
              <a:rPr lang="en-IN" dirty="0"/>
              <a:t>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Isolation for Resources: A </a:t>
            </a:r>
            <a:r>
              <a:rPr lang="en-US" dirty="0" err="1"/>
              <a:t>VNet</a:t>
            </a:r>
            <a:r>
              <a:rPr lang="en-US" dirty="0"/>
              <a:t> acts as a boundary for your Azure resources (like VMs, databases, or app services). Without a </a:t>
            </a:r>
            <a:r>
              <a:rPr lang="en-US" dirty="0" err="1"/>
              <a:t>VNet</a:t>
            </a:r>
            <a:r>
              <a:rPr lang="en-US" dirty="0"/>
              <a:t>, resources can't communicate privately or securely. It's essential for building multi-tier applications, such as our web-DB setup, where web servers need to talk to databases without exposing everything to the internet.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622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Connectivity: </a:t>
            </a:r>
            <a:r>
              <a:rPr lang="en-US" dirty="0" err="1"/>
              <a:t>VNets</a:t>
            </a:r>
            <a:r>
              <a:rPr lang="en-US" dirty="0"/>
              <a:t> enable seamless integration with on-premise networks via VPN or </a:t>
            </a:r>
            <a:r>
              <a:rPr lang="en-US" dirty="0" err="1"/>
              <a:t>ExpressRoute</a:t>
            </a:r>
            <a:r>
              <a:rPr lang="en-US" dirty="0"/>
              <a:t>. If you're migrating from on-premise, a </a:t>
            </a:r>
            <a:r>
              <a:rPr lang="en-US" dirty="0" err="1"/>
              <a:t>VNet</a:t>
            </a:r>
            <a:r>
              <a:rPr lang="en-US" dirty="0"/>
              <a:t> mirrors your local network topology in the cloud, allowing gradual lift-and-shift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Scalability and Flexibility: </a:t>
            </a:r>
            <a:r>
              <a:rPr lang="en-US" dirty="0" err="1"/>
              <a:t>VNets</a:t>
            </a:r>
            <a:r>
              <a:rPr lang="en-US" dirty="0"/>
              <a:t> support auto-scaling resources without reconfiguring networks. Need more VMs? Just add them to a subnet—no hardware purchases required.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22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Security and Compliance: By default, </a:t>
            </a:r>
            <a:r>
              <a:rPr lang="en-US" dirty="0" err="1"/>
              <a:t>VNets</a:t>
            </a:r>
            <a:r>
              <a:rPr lang="en-US" dirty="0"/>
              <a:t> enforce isolation, helping meet regulations like GDPR or HIPAA. You can apply firewalls (NSGs), encryption, and access controls at the network level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Cost Optimization: Group resources in </a:t>
            </a:r>
            <a:r>
              <a:rPr lang="en-US" dirty="0" err="1"/>
              <a:t>VNets</a:t>
            </a:r>
            <a:r>
              <a:rPr lang="en-US" dirty="0"/>
              <a:t> to minimize data transfer costs (intra-</a:t>
            </a:r>
            <a:r>
              <a:rPr lang="en-US" dirty="0" err="1"/>
              <a:t>VNet</a:t>
            </a:r>
            <a:r>
              <a:rPr lang="en-US" dirty="0"/>
              <a:t> traffic is free) and enable reserved IP addressing.</a:t>
            </a:r>
          </a:p>
          <a:p>
            <a:endParaRPr lang="en-US" dirty="0" smtClean="0"/>
          </a:p>
          <a:p>
            <a:r>
              <a:rPr lang="en-US" dirty="0"/>
              <a:t>Real-World Example: For an e-commerce site, create a </a:t>
            </a:r>
            <a:r>
              <a:rPr lang="en-US" dirty="0" err="1"/>
              <a:t>VNet</a:t>
            </a:r>
            <a:r>
              <a:rPr lang="en-US" dirty="0"/>
              <a:t> to isolate frontend (public-facing) from backend (sensitive data), preventing breaches from spreading.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457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Subnets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Subnets are subdivisions of the address space (e.g., 10.0.1.0/24 = 254 usable IPs). Each subnet can have delegated services (e.g., for gateways) and associated NSGs/route tables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Public subnets allow internet routes; private ones don't.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Isolation</a:t>
            </a:r>
            <a:r>
              <a:rPr lang="en-US" dirty="0"/>
              <a:t>: Traffic between subnets is routed internally but can be filtered. </a:t>
            </a:r>
            <a:endParaRPr lang="en-US" dirty="0" smtClean="0"/>
          </a:p>
          <a:p>
            <a:endParaRPr lang="en-US" b="1" dirty="0"/>
          </a:p>
          <a:p>
            <a:r>
              <a:rPr lang="en-US" b="1" dirty="0" smtClean="0"/>
              <a:t>Why </a:t>
            </a:r>
            <a:r>
              <a:rPr lang="en-US" b="1" dirty="0"/>
              <a:t>Use It?</a:t>
            </a:r>
            <a:r>
              <a:rPr lang="en-US" dirty="0"/>
              <a:t>: Segment by function (e.g., public for DMZ, private for data)—enhances security and organization.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8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Interface Card (NIC)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NIC</a:t>
            </a:r>
            <a:r>
              <a:rPr lang="en-US" dirty="0"/>
              <a:t> is the virtual version of a physical network card, attached to a VM in Azure.</a:t>
            </a:r>
          </a:p>
          <a:p>
            <a:r>
              <a:rPr lang="en-US" dirty="0"/>
              <a:t>It enables the VM to communicate with other resources, the internet, or on-premises.</a:t>
            </a:r>
          </a:p>
          <a:p>
            <a:r>
              <a:rPr lang="en-US" dirty="0"/>
              <a:t>Each NIC has:</a:t>
            </a:r>
          </a:p>
          <a:p>
            <a:pPr lvl="1"/>
            <a:r>
              <a:rPr lang="en-US" b="1" dirty="0"/>
              <a:t>Private IP</a:t>
            </a:r>
            <a:r>
              <a:rPr lang="en-US" dirty="0"/>
              <a:t> (mandatory, unique in </a:t>
            </a:r>
            <a:r>
              <a:rPr lang="en-US" dirty="0" err="1"/>
              <a:t>VNet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Public IP</a:t>
            </a:r>
            <a:r>
              <a:rPr lang="en-US" dirty="0"/>
              <a:t> (optional, if VM needs internet access)</a:t>
            </a:r>
          </a:p>
          <a:p>
            <a:pPr lvl="1"/>
            <a:r>
              <a:rPr lang="en-US" b="1" dirty="0"/>
              <a:t>Network Security Group (NSG)</a:t>
            </a:r>
            <a:r>
              <a:rPr lang="en-US" dirty="0"/>
              <a:t> association for filtering traffic</a:t>
            </a:r>
          </a:p>
          <a:p>
            <a:r>
              <a:rPr lang="en-US" b="1" dirty="0"/>
              <a:t>One VM → one or more NICs</a:t>
            </a:r>
            <a:r>
              <a:rPr lang="en-US" dirty="0"/>
              <a:t> (depending on VM size).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 VM with two NICs can connect to both a </a:t>
            </a:r>
            <a:r>
              <a:rPr lang="en-US" b="1" dirty="0"/>
              <a:t>public subnet</a:t>
            </a:r>
            <a:r>
              <a:rPr lang="en-US" dirty="0"/>
              <a:t> and a </a:t>
            </a:r>
            <a:r>
              <a:rPr lang="en-US" b="1" dirty="0"/>
              <a:t>private subnet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46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By default, Azure </a:t>
            </a:r>
            <a:r>
              <a:rPr lang="en-IN" dirty="0" err="1"/>
              <a:t>VNets</a:t>
            </a:r>
            <a:r>
              <a:rPr lang="en-IN" dirty="0"/>
              <a:t> have </a:t>
            </a:r>
            <a:r>
              <a:rPr lang="en-IN" b="1" dirty="0"/>
              <a:t>system routes</a:t>
            </a:r>
            <a:r>
              <a:rPr lang="en-IN" dirty="0"/>
              <a:t> (e.g., to internet, local </a:t>
            </a:r>
            <a:r>
              <a:rPr lang="en-IN" dirty="0" err="1"/>
              <a:t>VNet</a:t>
            </a:r>
            <a:r>
              <a:rPr lang="en-IN" dirty="0"/>
              <a:t>, peered </a:t>
            </a:r>
            <a:r>
              <a:rPr lang="en-IN" dirty="0" err="1"/>
              <a:t>VNets</a:t>
            </a:r>
            <a:r>
              <a:rPr lang="en-IN" dirty="0"/>
              <a:t>).</a:t>
            </a:r>
          </a:p>
          <a:p>
            <a:r>
              <a:rPr lang="en-IN" dirty="0"/>
              <a:t>You can add </a:t>
            </a:r>
            <a:r>
              <a:rPr lang="en-IN" b="1" dirty="0"/>
              <a:t>User-Defined Routes (UDRs)</a:t>
            </a:r>
            <a:r>
              <a:rPr lang="en-IN" dirty="0"/>
              <a:t> using </a:t>
            </a:r>
            <a:r>
              <a:rPr lang="en-IN" b="1" dirty="0"/>
              <a:t>Azure Route Tables</a:t>
            </a:r>
            <a:r>
              <a:rPr lang="en-IN" dirty="0"/>
              <a:t> to override default paths.</a:t>
            </a:r>
          </a:p>
          <a:p>
            <a:r>
              <a:rPr lang="en-IN" dirty="0"/>
              <a:t>Use cases:</a:t>
            </a:r>
          </a:p>
          <a:p>
            <a:r>
              <a:rPr lang="en-IN" dirty="0"/>
              <a:t>Force traffic through a </a:t>
            </a:r>
            <a:r>
              <a:rPr lang="en-IN" b="1" dirty="0"/>
              <a:t>firewall or NVA (network virtual appliance)</a:t>
            </a:r>
            <a:r>
              <a:rPr lang="en-IN" dirty="0"/>
              <a:t>.</a:t>
            </a:r>
          </a:p>
          <a:p>
            <a:r>
              <a:rPr lang="en-IN" dirty="0"/>
              <a:t>Block internet-bound traffic by sending to a </a:t>
            </a:r>
            <a:r>
              <a:rPr lang="en-IN" b="1" dirty="0"/>
              <a:t>null route</a:t>
            </a:r>
            <a:r>
              <a:rPr lang="en-IN" dirty="0"/>
              <a:t>.</a:t>
            </a:r>
          </a:p>
          <a:p>
            <a:r>
              <a:rPr lang="en-IN" b="1" dirty="0"/>
              <a:t>Components</a:t>
            </a:r>
            <a:r>
              <a:rPr lang="en-IN" dirty="0"/>
              <a:t>:</a:t>
            </a:r>
          </a:p>
          <a:p>
            <a:r>
              <a:rPr lang="en-IN" b="1" dirty="0"/>
              <a:t>Destination prefix</a:t>
            </a:r>
            <a:r>
              <a:rPr lang="en-IN" dirty="0"/>
              <a:t> (e.g., 10.0.0.0/16)</a:t>
            </a:r>
          </a:p>
          <a:p>
            <a:r>
              <a:rPr lang="en-IN" b="1" dirty="0"/>
              <a:t>Next hop type</a:t>
            </a:r>
            <a:r>
              <a:rPr lang="en-IN" dirty="0"/>
              <a:t> (Internet, Virtual Appliance, </a:t>
            </a:r>
            <a:r>
              <a:rPr lang="en-IN" dirty="0" err="1"/>
              <a:t>VNet</a:t>
            </a:r>
            <a:r>
              <a:rPr lang="en-IN" dirty="0"/>
              <a:t> Peering, VPN Gateway, None).</a:t>
            </a:r>
          </a:p>
          <a:p>
            <a:r>
              <a:rPr lang="en-IN" dirty="0"/>
              <a:t>Example:</a:t>
            </a:r>
          </a:p>
          <a:p>
            <a:r>
              <a:rPr lang="en-IN" dirty="0"/>
              <a:t>If you want all outbound internet traffic to go through a firewall, you configure a route:</a:t>
            </a:r>
          </a:p>
          <a:p>
            <a:pPr lvl="1"/>
            <a:r>
              <a:rPr lang="en-IN" dirty="0"/>
              <a:t>Destination: 0.0.0.0/0</a:t>
            </a:r>
          </a:p>
          <a:p>
            <a:pPr lvl="1"/>
            <a:r>
              <a:rPr lang="en-IN" dirty="0"/>
              <a:t>Next hop: Firewall’s NIC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9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1037</Words>
  <Application>Microsoft Office PowerPoint</Application>
  <PresentationFormat>Custom</PresentationFormat>
  <Paragraphs>96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Azure CLI, Azure PowerShell, and Azure Portal </vt:lpstr>
      <vt:lpstr>PowerPoint Presentation</vt:lpstr>
      <vt:lpstr>Azure Cloud Shell </vt:lpstr>
      <vt:lpstr>Virtual Network (VNet) </vt:lpstr>
      <vt:lpstr>PowerPoint Presentation</vt:lpstr>
      <vt:lpstr>PowerPoint Presentation</vt:lpstr>
      <vt:lpstr>Subnets </vt:lpstr>
      <vt:lpstr>Network Interface Card (NIC)</vt:lpstr>
      <vt:lpstr>Route Tables</vt:lpstr>
      <vt:lpstr>Network Security Groups (NSGs) </vt:lpstr>
      <vt:lpstr>Endpoints</vt:lpstr>
      <vt:lpstr>VNet Peering</vt:lpstr>
      <vt:lpstr>DNS (Domain Name System) in Azure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CLI, Azure PowerShell, and Azure Portal </dc:title>
  <dc:creator>Pavan GS</dc:creator>
  <cp:lastModifiedBy>admin</cp:lastModifiedBy>
  <cp:revision>11</cp:revision>
  <dcterms:created xsi:type="dcterms:W3CDTF">2025-09-28T16:24:55Z</dcterms:created>
  <dcterms:modified xsi:type="dcterms:W3CDTF">2025-09-30T09:09:31Z</dcterms:modified>
</cp:coreProperties>
</file>