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9A060C-F2C5-4260-AF17-5B29C22D6B12}" v="1" dt="2024-11-29T16:57:46.4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7" d="100"/>
          <a:sy n="87" d="100"/>
        </p:scale>
        <p:origin x="5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7EA3BD-3E66-4F77-AFE5-5D65486DED68}" type="datetimeFigureOut">
              <a:rPr lang="en-IN" smtClean="0"/>
              <a:t>29-11-2024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69A123B5-61E2-4FDE-AFB1-768B36F81E0A}"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9510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7EA3BD-3E66-4F77-AFE5-5D65486DED68}"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A123B5-61E2-4FDE-AFB1-768B36F81E0A}"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3427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7EA3BD-3E66-4F77-AFE5-5D65486DED68}"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A123B5-61E2-4FDE-AFB1-768B36F81E0A}"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1687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7EA3BD-3E66-4F77-AFE5-5D65486DED68}"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A123B5-61E2-4FDE-AFB1-768B36F81E0A}"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2014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7EA3BD-3E66-4F77-AFE5-5D65486DED68}"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A123B5-61E2-4FDE-AFB1-768B36F81E0A}"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6986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7EA3BD-3E66-4F77-AFE5-5D65486DED68}" type="datetimeFigureOut">
              <a:rPr lang="en-IN" smtClean="0"/>
              <a:t>29-11-2024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A123B5-61E2-4FDE-AFB1-768B36F81E0A}"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7456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7EA3BD-3E66-4F77-AFE5-5D65486DED68}" type="datetimeFigureOut">
              <a:rPr lang="en-IN" smtClean="0"/>
              <a:t>29-11-2024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A123B5-61E2-4FDE-AFB1-768B36F81E0A}"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4234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7EA3BD-3E66-4F77-AFE5-5D65486DED68}" type="datetimeFigureOut">
              <a:rPr lang="en-IN" smtClean="0"/>
              <a:t>29-11-2024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A123B5-61E2-4FDE-AFB1-768B36F81E0A}"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9788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EA3BD-3E66-4F77-AFE5-5D65486DED68}" type="datetimeFigureOut">
              <a:rPr lang="en-IN" smtClean="0"/>
              <a:t>29-11-2024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A123B5-61E2-4FDE-AFB1-768B36F81E0A}" type="slidenum">
              <a:rPr lang="en-IN" smtClean="0"/>
              <a:t>‹#›</a:t>
            </a:fld>
            <a:endParaRPr lang="en-IN"/>
          </a:p>
        </p:txBody>
      </p:sp>
    </p:spTree>
    <p:extLst>
      <p:ext uri="{BB962C8B-B14F-4D97-AF65-F5344CB8AC3E}">
        <p14:creationId xmlns:p14="http://schemas.microsoft.com/office/powerpoint/2010/main" val="2998417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7EA3BD-3E66-4F77-AFE5-5D65486DED68}" type="datetimeFigureOut">
              <a:rPr lang="en-IN" smtClean="0"/>
              <a:t>29-11-2024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A123B5-61E2-4FDE-AFB1-768B36F81E0A}"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6752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67EA3BD-3E66-4F77-AFE5-5D65486DED68}" type="datetimeFigureOut">
              <a:rPr lang="en-IN" smtClean="0"/>
              <a:t>29-11-2024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69A123B5-61E2-4FDE-AFB1-768B36F81E0A}"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3927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67EA3BD-3E66-4F77-AFE5-5D65486DED68}" type="datetimeFigureOut">
              <a:rPr lang="en-IN" smtClean="0"/>
              <a:t>29-11-2024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9A123B5-61E2-4FDE-AFB1-768B36F81E0A}"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475415"/>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dev.mysql.com/"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7.xml"/><Relationship Id="rId5" Type="http://schemas.openxmlformats.org/officeDocument/2006/relationships/hyperlink" Target="https://docs.microsoft.com/en-us/dotnet/csharp/" TargetMode="External"/><Relationship Id="rId4" Type="http://schemas.openxmlformats.org/officeDocument/2006/relationships/hyperlink" Target="https://developer.android.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thebluediamondgallery.com/typewriter/t/thank-you.html" TargetMode="External"/><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E1FB-0A1C-234C-BCF6-A954B6031076}"/>
              </a:ext>
            </a:extLst>
          </p:cNvPr>
          <p:cNvSpPr>
            <a:spLocks noGrp="1"/>
          </p:cNvSpPr>
          <p:nvPr>
            <p:ph type="title"/>
          </p:nvPr>
        </p:nvSpPr>
        <p:spPr>
          <a:xfrm>
            <a:off x="1447884" y="749168"/>
            <a:ext cx="10105207" cy="2002824"/>
          </a:xfrm>
        </p:spPr>
        <p:txBody>
          <a:bodyPr/>
          <a:lstStyle/>
          <a:p>
            <a:r>
              <a:rPr lang="en-US" dirty="0"/>
              <a:t>             BILL MANAGEMENTS</a:t>
            </a:r>
            <a:endParaRPr lang="en-IN" dirty="0"/>
          </a:p>
        </p:txBody>
      </p:sp>
      <p:sp>
        <p:nvSpPr>
          <p:cNvPr id="3" name="Text Placeholder 2">
            <a:extLst>
              <a:ext uri="{FF2B5EF4-FFF2-40B4-BE49-F238E27FC236}">
                <a16:creationId xmlns:a16="http://schemas.microsoft.com/office/drawing/2014/main" id="{FE89164E-B96B-C158-3BE1-F7ED2F9261E9}"/>
              </a:ext>
            </a:extLst>
          </p:cNvPr>
          <p:cNvSpPr>
            <a:spLocks noGrp="1"/>
          </p:cNvSpPr>
          <p:nvPr>
            <p:ph type="body" idx="1"/>
          </p:nvPr>
        </p:nvSpPr>
        <p:spPr>
          <a:xfrm>
            <a:off x="1454239" y="3244362"/>
            <a:ext cx="8630446" cy="1776046"/>
          </a:xfrm>
        </p:spPr>
        <p:txBody>
          <a:bodyPr/>
          <a:lstStyle/>
          <a:p>
            <a:r>
              <a:rPr lang="en-US" dirty="0"/>
              <a:t>                                   </a:t>
            </a:r>
            <a:r>
              <a:rPr lang="en-US" sz="2000" dirty="0"/>
              <a:t>BY USING PYTHON</a:t>
            </a:r>
          </a:p>
          <a:p>
            <a:r>
              <a:rPr lang="en-US" sz="2000" dirty="0"/>
              <a:t>                                      CREATED BY </a:t>
            </a:r>
            <a:r>
              <a:rPr lang="en-US" dirty="0"/>
              <a:t>:- PAVAN KUMAR</a:t>
            </a:r>
          </a:p>
          <a:p>
            <a:r>
              <a:rPr lang="en-US" dirty="0"/>
              <a:t>                                                                      12309132</a:t>
            </a:r>
            <a:endParaRPr lang="en-IN" dirty="0"/>
          </a:p>
        </p:txBody>
      </p:sp>
      <p:pic>
        <p:nvPicPr>
          <p:cNvPr id="4" name="Picture 3">
            <a:extLst>
              <a:ext uri="{FF2B5EF4-FFF2-40B4-BE49-F238E27FC236}">
                <a16:creationId xmlns:a16="http://schemas.microsoft.com/office/drawing/2014/main" id="{ADF50EC5-4617-D9F2-0AED-65BEE1D9D1F9}"/>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0" y="0"/>
            <a:ext cx="4144617" cy="1468041"/>
          </a:xfrm>
          <a:prstGeom prst="rect">
            <a:avLst/>
          </a:prstGeom>
          <a:ln>
            <a:noFill/>
          </a:ln>
          <a:effectLst>
            <a:softEdge rad="112500"/>
          </a:effectLst>
        </p:spPr>
      </p:pic>
      <p:pic>
        <p:nvPicPr>
          <p:cNvPr id="5" name="Picture 4">
            <a:extLst>
              <a:ext uri="{FF2B5EF4-FFF2-40B4-BE49-F238E27FC236}">
                <a16:creationId xmlns:a16="http://schemas.microsoft.com/office/drawing/2014/main" id="{5C4D8141-E2DF-E283-14B2-C566B72142BE}"/>
              </a:ext>
            </a:extLst>
          </p:cNvPr>
          <p:cNvPicPr>
            <a:picLocks noChangeAspect="1"/>
          </p:cNvPicPr>
          <p:nvPr/>
        </p:nvPicPr>
        <p:blipFill>
          <a:blip r:embed="rId3">
            <a:alphaModFix amt="85000"/>
            <a:extLst>
              <a:ext uri="{28A0092B-C50C-407E-A947-70E740481C1C}">
                <a14:useLocalDpi xmlns:a14="http://schemas.microsoft.com/office/drawing/2010/main" val="0"/>
              </a:ext>
            </a:extLst>
          </a:blip>
          <a:stretch>
            <a:fillRect/>
          </a:stretch>
        </p:blipFill>
        <p:spPr>
          <a:xfrm>
            <a:off x="9233452" y="21266"/>
            <a:ext cx="2958548" cy="1408409"/>
          </a:xfrm>
          <a:prstGeom prst="rect">
            <a:avLst/>
          </a:prstGeom>
          <a:ln>
            <a:noFill/>
          </a:ln>
          <a:effectLst>
            <a:softEdge rad="112500"/>
          </a:effectLst>
        </p:spPr>
      </p:pic>
    </p:spTree>
    <p:extLst>
      <p:ext uri="{BB962C8B-B14F-4D97-AF65-F5344CB8AC3E}">
        <p14:creationId xmlns:p14="http://schemas.microsoft.com/office/powerpoint/2010/main" val="2754933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6A5BFB-9F4E-291B-AA64-19367B4625DC}"/>
              </a:ext>
            </a:extLst>
          </p:cNvPr>
          <p:cNvPicPr/>
          <p:nvPr/>
        </p:nvPicPr>
        <p:blipFill>
          <a:blip r:embed="rId2"/>
          <a:stretch>
            <a:fillRect/>
          </a:stretch>
        </p:blipFill>
        <p:spPr>
          <a:xfrm>
            <a:off x="1485900" y="1497092"/>
            <a:ext cx="5737860" cy="4495800"/>
          </a:xfrm>
          <a:prstGeom prst="rect">
            <a:avLst/>
          </a:prstGeom>
        </p:spPr>
      </p:pic>
      <p:sp>
        <p:nvSpPr>
          <p:cNvPr id="4" name="TextBox 3">
            <a:extLst>
              <a:ext uri="{FF2B5EF4-FFF2-40B4-BE49-F238E27FC236}">
                <a16:creationId xmlns:a16="http://schemas.microsoft.com/office/drawing/2014/main" id="{BE377297-D7FD-76D9-8FA8-520E3E87D5BD}"/>
              </a:ext>
            </a:extLst>
          </p:cNvPr>
          <p:cNvSpPr txBox="1"/>
          <p:nvPr/>
        </p:nvSpPr>
        <p:spPr>
          <a:xfrm>
            <a:off x="3901440" y="495776"/>
            <a:ext cx="4160520" cy="369332"/>
          </a:xfrm>
          <a:prstGeom prst="rect">
            <a:avLst/>
          </a:prstGeom>
          <a:noFill/>
        </p:spPr>
        <p:txBody>
          <a:bodyPr wrap="square" rtlCol="0">
            <a:spAutoFit/>
          </a:bodyPr>
          <a:lstStyle/>
          <a:p>
            <a:r>
              <a:rPr lang="en-US" dirty="0"/>
              <a:t>Flow chart</a:t>
            </a:r>
            <a:endParaRPr lang="en-IN" dirty="0"/>
          </a:p>
        </p:txBody>
      </p:sp>
    </p:spTree>
    <p:extLst>
      <p:ext uri="{BB962C8B-B14F-4D97-AF65-F5344CB8AC3E}">
        <p14:creationId xmlns:p14="http://schemas.microsoft.com/office/powerpoint/2010/main" val="187150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A1E8CC1-D9CD-757C-2413-5798F182F8E6}"/>
              </a:ext>
            </a:extLst>
          </p:cNvPr>
          <p:cNvPicPr/>
          <p:nvPr/>
        </p:nvPicPr>
        <p:blipFill>
          <a:blip r:embed="rId2"/>
          <a:stretch>
            <a:fillRect/>
          </a:stretch>
        </p:blipFill>
        <p:spPr>
          <a:xfrm>
            <a:off x="2697480" y="1470660"/>
            <a:ext cx="5151120" cy="4156710"/>
          </a:xfrm>
          <a:prstGeom prst="rect">
            <a:avLst/>
          </a:prstGeom>
        </p:spPr>
      </p:pic>
      <p:sp>
        <p:nvSpPr>
          <p:cNvPr id="3" name="TextBox 2">
            <a:extLst>
              <a:ext uri="{FF2B5EF4-FFF2-40B4-BE49-F238E27FC236}">
                <a16:creationId xmlns:a16="http://schemas.microsoft.com/office/drawing/2014/main" id="{84A46B4A-7EA6-591A-4C7B-90285D7F9A64}"/>
              </a:ext>
            </a:extLst>
          </p:cNvPr>
          <p:cNvSpPr txBox="1"/>
          <p:nvPr/>
        </p:nvSpPr>
        <p:spPr>
          <a:xfrm>
            <a:off x="3916680" y="609600"/>
            <a:ext cx="5471160" cy="369332"/>
          </a:xfrm>
          <a:prstGeom prst="rect">
            <a:avLst/>
          </a:prstGeom>
          <a:noFill/>
        </p:spPr>
        <p:txBody>
          <a:bodyPr wrap="square" rtlCol="0">
            <a:spAutoFit/>
          </a:bodyPr>
          <a:lstStyle/>
          <a:p>
            <a:r>
              <a:rPr lang="en-US" dirty="0"/>
              <a:t>Data flow diagram</a:t>
            </a:r>
            <a:endParaRPr lang="en-IN" dirty="0"/>
          </a:p>
        </p:txBody>
      </p:sp>
    </p:spTree>
    <p:extLst>
      <p:ext uri="{BB962C8B-B14F-4D97-AF65-F5344CB8AC3E}">
        <p14:creationId xmlns:p14="http://schemas.microsoft.com/office/powerpoint/2010/main" val="3423408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874B8A-0C25-B98E-44CD-6D91CE913175}"/>
              </a:ext>
            </a:extLst>
          </p:cNvPr>
          <p:cNvSpPr txBox="1"/>
          <p:nvPr/>
        </p:nvSpPr>
        <p:spPr>
          <a:xfrm>
            <a:off x="3324225" y="562094"/>
            <a:ext cx="6099810" cy="369332"/>
          </a:xfrm>
          <a:prstGeom prst="rect">
            <a:avLst/>
          </a:prstGeom>
          <a:noFill/>
        </p:spPr>
        <p:txBody>
          <a:bodyPr wrap="square">
            <a:spAutoFit/>
          </a:bodyPr>
          <a:lstStyle/>
          <a:p>
            <a:r>
              <a:rPr lang="en-IN" sz="1800" b="1" dirty="0"/>
              <a:t>Testing and Validation </a:t>
            </a:r>
          </a:p>
        </p:txBody>
      </p:sp>
      <p:sp>
        <p:nvSpPr>
          <p:cNvPr id="5" name="TextBox 4">
            <a:extLst>
              <a:ext uri="{FF2B5EF4-FFF2-40B4-BE49-F238E27FC236}">
                <a16:creationId xmlns:a16="http://schemas.microsoft.com/office/drawing/2014/main" id="{5B8E7134-0E5F-63C7-0A2B-77650EFF1987}"/>
              </a:ext>
            </a:extLst>
          </p:cNvPr>
          <p:cNvSpPr txBox="1"/>
          <p:nvPr/>
        </p:nvSpPr>
        <p:spPr>
          <a:xfrm>
            <a:off x="701040" y="1021985"/>
            <a:ext cx="9646920" cy="3976088"/>
          </a:xfrm>
          <a:prstGeom prst="rect">
            <a:avLst/>
          </a:prstGeom>
          <a:noFill/>
        </p:spPr>
        <p:txBody>
          <a:bodyPr wrap="square">
            <a:spAutoFit/>
          </a:bodyPr>
          <a:lstStyle/>
          <a:p>
            <a:pPr marL="342900" marR="137160" lvl="0" indent="-342900" fontAlgn="base">
              <a:lnSpc>
                <a:spcPct val="104000"/>
              </a:lnSpc>
              <a:spcAft>
                <a:spcPts val="685"/>
              </a:spcAft>
              <a:buClr>
                <a:srgbClr val="000000"/>
              </a:buClr>
              <a:buSzPts val="1400"/>
              <a:buFont typeface="+mj-lt"/>
              <a:buAutoNum type="arabicPeriod"/>
            </a:pPr>
            <a:r>
              <a:rPr lang="en-IN" sz="18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Ensure Functional Accuracy</a:t>
            </a:r>
            <a:r>
              <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Confirm that all features, such as billing, inventory management, and report generation, are working as expected.  </a:t>
            </a:r>
          </a:p>
          <a:p>
            <a:pPr marL="342900" marR="137160" lvl="0" indent="-342900" fontAlgn="base">
              <a:lnSpc>
                <a:spcPct val="104000"/>
              </a:lnSpc>
              <a:spcAft>
                <a:spcPts val="710"/>
              </a:spcAft>
              <a:buClr>
                <a:srgbClr val="000000"/>
              </a:buClr>
              <a:buSzPts val="1400"/>
              <a:buFont typeface="+mj-lt"/>
              <a:buAutoNum type="arabicPeriod"/>
            </a:pPr>
            <a:r>
              <a:rPr lang="en-IN" sz="18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Improve Usability</a:t>
            </a:r>
            <a:r>
              <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Verify that the GUI is user-friendly, intuitive, and provides a   seamless experience.  </a:t>
            </a:r>
          </a:p>
          <a:p>
            <a:pPr marL="342900" marR="137160" lvl="0" indent="-342900" fontAlgn="base">
              <a:lnSpc>
                <a:spcPct val="104000"/>
              </a:lnSpc>
              <a:spcAft>
                <a:spcPts val="695"/>
              </a:spcAft>
              <a:buClr>
                <a:srgbClr val="000000"/>
              </a:buClr>
              <a:buSzPts val="1400"/>
              <a:buFont typeface="+mj-lt"/>
              <a:buAutoNum type="arabicPeriod"/>
            </a:pPr>
            <a:r>
              <a:rPr lang="en-IN" sz="18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Enhance Security</a:t>
            </a:r>
            <a:r>
              <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Ensure that sensitive data, such as user credentials and payment information, are  protected.  </a:t>
            </a:r>
          </a:p>
          <a:p>
            <a:pPr marL="342900" marR="137160" lvl="0" indent="-342900" fontAlgn="base">
              <a:lnSpc>
                <a:spcPct val="104000"/>
              </a:lnSpc>
              <a:spcAft>
                <a:spcPts val="710"/>
              </a:spcAft>
              <a:buClr>
                <a:srgbClr val="000000"/>
              </a:buClr>
              <a:buSzPts val="1400"/>
              <a:buFont typeface="+mj-lt"/>
              <a:buAutoNum type="arabicPeriod"/>
            </a:pPr>
            <a:r>
              <a:rPr lang="en-IN" sz="18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Optimize Performance</a:t>
            </a:r>
            <a:r>
              <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Ensure that the system operates smoothly, even under high usage scenarios.  </a:t>
            </a:r>
          </a:p>
          <a:p>
            <a:pPr marL="342900" marR="137160" lvl="0" indent="-342900" fontAlgn="base">
              <a:lnSpc>
                <a:spcPct val="104000"/>
              </a:lnSpc>
              <a:spcAft>
                <a:spcPts val="710"/>
              </a:spcAft>
              <a:buClr>
                <a:srgbClr val="000000"/>
              </a:buClr>
              <a:buSzPts val="1400"/>
              <a:buFont typeface="+mj-lt"/>
              <a:buAutoNum type="arabicPeriod"/>
            </a:pPr>
            <a:r>
              <a:rPr lang="en-IN" sz="18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Verify Compatibility</a:t>
            </a:r>
            <a:r>
              <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Make sure the software works across different devices,     operating systems, and  browsers (if applicable).  </a:t>
            </a:r>
          </a:p>
          <a:p>
            <a:r>
              <a:rPr lang="en-IN" sz="1800" b="1" dirty="0">
                <a:solidFill>
                  <a:srgbClr val="000000"/>
                </a:solidFill>
                <a:effectLst/>
                <a:latin typeface="Calibri" panose="020F0502020204030204" pitchFamily="34" charset="0"/>
                <a:ea typeface="Calibri" panose="020F0502020204030204" pitchFamily="34" charset="0"/>
              </a:rPr>
              <a:t>Compliance with Requirements</a:t>
            </a:r>
            <a:r>
              <a:rPr lang="en-IN" sz="1800" dirty="0">
                <a:solidFill>
                  <a:srgbClr val="000000"/>
                </a:solidFill>
                <a:effectLst/>
                <a:latin typeface="Calibri" panose="020F0502020204030204" pitchFamily="34" charset="0"/>
                <a:ea typeface="Calibri" panose="020F0502020204030204" pitchFamily="34" charset="0"/>
              </a:rPr>
              <a:t>: Ensure that all project specifications and    requirements are met, and the software adheres to legal and regulatory standards. </a:t>
            </a:r>
            <a:endParaRPr lang="en-IN" dirty="0"/>
          </a:p>
        </p:txBody>
      </p:sp>
    </p:spTree>
    <p:extLst>
      <p:ext uri="{BB962C8B-B14F-4D97-AF65-F5344CB8AC3E}">
        <p14:creationId xmlns:p14="http://schemas.microsoft.com/office/powerpoint/2010/main" val="2166906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42D07B-4F39-6B39-6F6B-05F2D8E09ABE}"/>
              </a:ext>
            </a:extLst>
          </p:cNvPr>
          <p:cNvSpPr txBox="1"/>
          <p:nvPr/>
        </p:nvSpPr>
        <p:spPr>
          <a:xfrm>
            <a:off x="2074544" y="1656279"/>
            <a:ext cx="6322695" cy="2308324"/>
          </a:xfrm>
          <a:prstGeom prst="rect">
            <a:avLst/>
          </a:prstGeom>
          <a:noFill/>
        </p:spPr>
        <p:txBody>
          <a:bodyPr wrap="square">
            <a:spAutoFit/>
          </a:bodyPr>
          <a:lstStyle/>
          <a:p>
            <a:r>
              <a:rPr lang="en-US" b="1" dirty="0"/>
              <a:t>Conclusion</a:t>
            </a:r>
          </a:p>
          <a:p>
            <a:r>
              <a:rPr lang="en-US" dirty="0"/>
              <a:t>The development of the Billing Software Application aims to streamline and automate the billing process for businesses, providing an efficient, user-friendly solution for managing invoices, calculating taxes, applying discounts, and generating bills. Through careful planning and design, this application integrates all the core functionalities required for accurate and fast billing, while also addressing the needs for scalability, security, and usability.</a:t>
            </a:r>
          </a:p>
        </p:txBody>
      </p:sp>
    </p:spTree>
    <p:extLst>
      <p:ext uri="{BB962C8B-B14F-4D97-AF65-F5344CB8AC3E}">
        <p14:creationId xmlns:p14="http://schemas.microsoft.com/office/powerpoint/2010/main" val="3383862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4EF8CB-D07B-3BBC-42B4-BB69955FC5C2}"/>
              </a:ext>
            </a:extLst>
          </p:cNvPr>
          <p:cNvSpPr txBox="1"/>
          <p:nvPr/>
        </p:nvSpPr>
        <p:spPr>
          <a:xfrm>
            <a:off x="3703320" y="723900"/>
            <a:ext cx="5478780" cy="584775"/>
          </a:xfrm>
          <a:prstGeom prst="rect">
            <a:avLst/>
          </a:prstGeom>
          <a:noFill/>
        </p:spPr>
        <p:txBody>
          <a:bodyPr wrap="square" rtlCol="0">
            <a:spAutoFit/>
          </a:bodyPr>
          <a:lstStyle/>
          <a:p>
            <a:r>
              <a:rPr lang="en-US" sz="3200" dirty="0" err="1"/>
              <a:t>Refrences</a:t>
            </a:r>
            <a:endParaRPr lang="en-IN" sz="3200" dirty="0"/>
          </a:p>
        </p:txBody>
      </p:sp>
      <p:sp>
        <p:nvSpPr>
          <p:cNvPr id="4" name="TextBox 3">
            <a:extLst>
              <a:ext uri="{FF2B5EF4-FFF2-40B4-BE49-F238E27FC236}">
                <a16:creationId xmlns:a16="http://schemas.microsoft.com/office/drawing/2014/main" id="{77B9F610-B1AC-4967-9D3F-1843699BE54E}"/>
              </a:ext>
            </a:extLst>
          </p:cNvPr>
          <p:cNvSpPr txBox="1"/>
          <p:nvPr/>
        </p:nvSpPr>
        <p:spPr>
          <a:xfrm>
            <a:off x="-112396" y="1940880"/>
            <a:ext cx="9370695" cy="1100173"/>
          </a:xfrm>
          <a:prstGeom prst="rect">
            <a:avLst/>
          </a:prstGeom>
          <a:noFill/>
        </p:spPr>
        <p:txBody>
          <a:bodyPr wrap="square">
            <a:spAutoFit/>
          </a:bodyPr>
          <a:lstStyle/>
          <a:p>
            <a:pPr marL="742950" marR="137160" lvl="1" indent="-285750" fontAlgn="base">
              <a:lnSpc>
                <a:spcPct val="104000"/>
              </a:lnSpc>
              <a:spcAft>
                <a:spcPts val="320"/>
              </a:spcAft>
              <a:buClr>
                <a:srgbClr val="000000"/>
              </a:buClr>
              <a:buSzPts val="1000"/>
              <a:buFont typeface="Arial" panose="020B0604020202020204" pitchFamily="34" charset="0"/>
              <a:buChar char="•"/>
            </a:pPr>
            <a:r>
              <a:rPr lang="en-IN" sz="14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“Introduction to GUI Development.” </a:t>
            </a:r>
            <a:r>
              <a:rPr lang="en-IN" sz="1400" i="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W3Schools</a:t>
            </a:r>
            <a:r>
              <a:rPr lang="en-IN" sz="14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Retrieved from </a:t>
            </a:r>
            <a:r>
              <a:rPr lang="en-IN" sz="1400" u="none" strike="noStrike" kern="100" dirty="0">
                <a:solidFill>
                  <a:srgbClr val="00B0F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https://www.w3schools.com. </a:t>
            </a:r>
            <a:r>
              <a:rPr lang="en-IN" sz="1400" u="none" strike="noStrike" kern="100" dirty="0">
                <a:solidFill>
                  <a:srgbClr val="00B0F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p>
          <a:p>
            <a:pPr marL="742950" marR="137160" lvl="1" indent="-285750" fontAlgn="base">
              <a:lnSpc>
                <a:spcPct val="104000"/>
              </a:lnSpc>
              <a:spcAft>
                <a:spcPts val="320"/>
              </a:spcAft>
              <a:buClr>
                <a:srgbClr val="000000"/>
              </a:buClr>
              <a:buSzPts val="1000"/>
              <a:buFont typeface="Arial" panose="020B0604020202020204" pitchFamily="34" charset="0"/>
              <a:buChar char="•"/>
            </a:pPr>
            <a:r>
              <a:rPr lang="en-IN" sz="14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"MySQL Database Documentation." MySQL 8.0 Reference Manual. Retrieved from </a:t>
            </a:r>
            <a:r>
              <a:rPr lang="en-IN" sz="1400" u="none" strike="noStrike" kern="100" dirty="0">
                <a:solidFill>
                  <a:srgbClr val="00B0F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https://dev.mysql.com. </a:t>
            </a:r>
            <a:r>
              <a:rPr lang="en-IN" sz="1400" u="none" strike="noStrike" kern="100" dirty="0">
                <a:solidFill>
                  <a:srgbClr val="00B0F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p>
          <a:p>
            <a:pPr marL="742950" marR="137160" lvl="1" indent="-285750" fontAlgn="base">
              <a:lnSpc>
                <a:spcPct val="104000"/>
              </a:lnSpc>
              <a:spcAft>
                <a:spcPts val="305"/>
              </a:spcAft>
              <a:buClr>
                <a:srgbClr val="000000"/>
              </a:buClr>
              <a:buSzPts val="1000"/>
              <a:buFont typeface="Arial" panose="020B0604020202020204" pitchFamily="34" charset="0"/>
              <a:buChar char="•"/>
            </a:pPr>
            <a:r>
              <a:rPr lang="en-IN" sz="14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"Android Development Guide." Android Developers. Retrieved from </a:t>
            </a:r>
            <a:r>
              <a:rPr lang="en-IN" sz="1400" u="none" strike="noStrike" kern="100" dirty="0">
                <a:solidFill>
                  <a:srgbClr val="00B0F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https://developer.android.com. </a:t>
            </a:r>
            <a:r>
              <a:rPr lang="en-IN" sz="1400" u="none" strike="noStrike" kern="100" dirty="0">
                <a:solidFill>
                  <a:srgbClr val="00B0F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p>
          <a:p>
            <a:pPr marL="628015" indent="-6350">
              <a:lnSpc>
                <a:spcPct val="107000"/>
              </a:lnSpc>
              <a:spcAft>
                <a:spcPts val="70"/>
              </a:spcAft>
            </a:pPr>
            <a:r>
              <a:rPr lang="en-IN" sz="1400" kern="100" dirty="0">
                <a:solidFill>
                  <a:srgbClr val="000000"/>
                </a:solidFill>
                <a:effectLst/>
                <a:latin typeface="Calibri" panose="020F0502020204030204" pitchFamily="34" charset="0"/>
                <a:ea typeface="Calibri" panose="020F0502020204030204" pitchFamily="34" charset="0"/>
              </a:rPr>
              <a:t>  </a:t>
            </a:r>
          </a:p>
        </p:txBody>
      </p:sp>
      <p:sp>
        <p:nvSpPr>
          <p:cNvPr id="6" name="TextBox 5">
            <a:extLst>
              <a:ext uri="{FF2B5EF4-FFF2-40B4-BE49-F238E27FC236}">
                <a16:creationId xmlns:a16="http://schemas.microsoft.com/office/drawing/2014/main" id="{179222D3-D768-308B-9850-219871A12246}"/>
              </a:ext>
            </a:extLst>
          </p:cNvPr>
          <p:cNvSpPr txBox="1"/>
          <p:nvPr/>
        </p:nvSpPr>
        <p:spPr>
          <a:xfrm>
            <a:off x="617220" y="2933700"/>
            <a:ext cx="4191000" cy="369332"/>
          </a:xfrm>
          <a:prstGeom prst="rect">
            <a:avLst/>
          </a:prstGeom>
          <a:noFill/>
        </p:spPr>
        <p:txBody>
          <a:bodyPr wrap="square">
            <a:spAutoFit/>
          </a:bodyPr>
          <a:lstStyle/>
          <a:p>
            <a:r>
              <a:rPr lang="en-IN" dirty="0"/>
              <a:t>Online Documentation or Website</a:t>
            </a:r>
          </a:p>
        </p:txBody>
      </p:sp>
      <p:sp>
        <p:nvSpPr>
          <p:cNvPr id="7" name="Rectangle 1">
            <a:extLst>
              <a:ext uri="{FF2B5EF4-FFF2-40B4-BE49-F238E27FC236}">
                <a16:creationId xmlns:a16="http://schemas.microsoft.com/office/drawing/2014/main" id="{8749FE91-625A-721E-940A-E5F1985E63FC}"/>
              </a:ext>
            </a:extLst>
          </p:cNvPr>
          <p:cNvSpPr>
            <a:spLocks noChangeArrowheads="1"/>
          </p:cNvSpPr>
          <p:nvPr/>
        </p:nvSpPr>
        <p:spPr bwMode="auto">
          <a:xfrm>
            <a:off x="472440" y="3401675"/>
            <a:ext cx="928010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Microsoft. (2021, March 30). </a:t>
            </a:r>
            <a:r>
              <a:rPr kumimoji="0" lang="en-US" altLang="en-US" sz="1800" b="0" i="1" u="none" strike="noStrike" cap="none" normalizeH="0" baseline="0" dirty="0">
                <a:ln>
                  <a:noFill/>
                </a:ln>
                <a:solidFill>
                  <a:schemeClr val="tx1"/>
                </a:solidFill>
                <a:effectLst/>
                <a:latin typeface="Arial" panose="020B0604020202020204" pitchFamily="34" charset="0"/>
              </a:rPr>
              <a:t>Introduction to C# Programming Language</a:t>
            </a:r>
            <a:r>
              <a:rPr kumimoji="0" lang="en-US" altLang="en-US" sz="1800" b="0" i="0" u="none" strike="noStrike" cap="none" normalizeH="0" baseline="0" dirty="0">
                <a:ln>
                  <a:noFill/>
                </a:ln>
                <a:solidFill>
                  <a:schemeClr val="tx1"/>
                </a:solidFill>
                <a:effectLst/>
                <a:latin typeface="Arial" panose="020B0604020202020204" pitchFamily="34" charset="0"/>
              </a:rPr>
              <a:t>. Retrieved from: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B0F0"/>
                </a:solidFill>
                <a:effectLst/>
                <a:latin typeface="Arial" panose="020B0604020202020204" pitchFamily="34" charset="0"/>
              </a:rPr>
              <a:t> </a:t>
            </a:r>
            <a:r>
              <a:rPr kumimoji="0" lang="en-US" altLang="en-US" sz="1800" b="0" i="0" u="none" strike="noStrike" cap="none" normalizeH="0" baseline="0" dirty="0">
                <a:ln>
                  <a:noFill/>
                </a:ln>
                <a:solidFill>
                  <a:srgbClr val="00B0F0"/>
                </a:solidFill>
                <a:effectLst/>
                <a:latin typeface="Arial" panose="020B0604020202020204" pitchFamily="34" charset="0"/>
                <a:hlinkClick r:id="rId5">
                  <a:extLst>
                    <a:ext uri="{A12FA001-AC4F-418D-AE19-62706E023703}">
                      <ahyp:hlinkClr xmlns:ahyp="http://schemas.microsoft.com/office/drawing/2018/hyperlinkcolor" val="tx"/>
                    </a:ext>
                  </a:extLst>
                </a:hlinkClick>
              </a:rPr>
              <a:t>https://docs.microsoft.com/en-us/dotnet/csharp/</a:t>
            </a:r>
            <a:endParaRPr kumimoji="0" lang="en-US" altLang="en-US" sz="1800" b="0" i="0" u="none" strike="noStrike" cap="none" normalizeH="0" baseline="0" dirty="0">
              <a:ln>
                <a:noFill/>
              </a:ln>
              <a:solidFill>
                <a:srgbClr val="00B0F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4823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C7C6D0-8346-3D9A-F811-AD987A4DE3A4}"/>
              </a:ext>
            </a:extLst>
          </p:cNvPr>
          <p:cNvSpPr txBox="1"/>
          <p:nvPr/>
        </p:nvSpPr>
        <p:spPr>
          <a:xfrm>
            <a:off x="530616" y="226814"/>
            <a:ext cx="6099810" cy="369332"/>
          </a:xfrm>
          <a:prstGeom prst="rect">
            <a:avLst/>
          </a:prstGeom>
          <a:noFill/>
        </p:spPr>
        <p:txBody>
          <a:bodyPr wrap="square">
            <a:spAutoFit/>
          </a:bodyPr>
          <a:lstStyle/>
          <a:p>
            <a:r>
              <a:rPr lang="en-IN" dirty="0"/>
              <a:t>Learning Outcomes</a:t>
            </a:r>
          </a:p>
        </p:txBody>
      </p:sp>
      <p:sp>
        <p:nvSpPr>
          <p:cNvPr id="5" name="TextBox 4">
            <a:extLst>
              <a:ext uri="{FF2B5EF4-FFF2-40B4-BE49-F238E27FC236}">
                <a16:creationId xmlns:a16="http://schemas.microsoft.com/office/drawing/2014/main" id="{59F2716E-E2DD-26F2-3D49-37FF6512215A}"/>
              </a:ext>
            </a:extLst>
          </p:cNvPr>
          <p:cNvSpPr txBox="1"/>
          <p:nvPr/>
        </p:nvSpPr>
        <p:spPr>
          <a:xfrm>
            <a:off x="221712" y="811923"/>
            <a:ext cx="8959215" cy="923330"/>
          </a:xfrm>
          <a:prstGeom prst="rect">
            <a:avLst/>
          </a:prstGeom>
          <a:noFill/>
        </p:spPr>
        <p:txBody>
          <a:bodyPr wrap="square">
            <a:spAutoFit/>
          </a:bodyPr>
          <a:lstStyle/>
          <a:p>
            <a:r>
              <a:rPr lang="en-US" b="1" dirty="0"/>
              <a:t>Understanding of Billing System Components</a:t>
            </a:r>
            <a:endParaRPr lang="en-US" dirty="0"/>
          </a:p>
          <a:p>
            <a:pPr>
              <a:buFont typeface="Arial" panose="020B0604020202020204" pitchFamily="34" charset="0"/>
              <a:buChar char="•"/>
            </a:pPr>
            <a:r>
              <a:rPr lang="en-US" dirty="0"/>
              <a:t>Gain a deep understanding of the core components of a billing system, including the user interface, database management, transaction processing, and invoice generation.</a:t>
            </a:r>
          </a:p>
        </p:txBody>
      </p:sp>
      <p:sp>
        <p:nvSpPr>
          <p:cNvPr id="7" name="TextBox 6">
            <a:extLst>
              <a:ext uri="{FF2B5EF4-FFF2-40B4-BE49-F238E27FC236}">
                <a16:creationId xmlns:a16="http://schemas.microsoft.com/office/drawing/2014/main" id="{20F091E9-1D3D-15DC-FE04-A2FA4C667887}"/>
              </a:ext>
            </a:extLst>
          </p:cNvPr>
          <p:cNvSpPr txBox="1"/>
          <p:nvPr/>
        </p:nvSpPr>
        <p:spPr>
          <a:xfrm>
            <a:off x="221712" y="1951030"/>
            <a:ext cx="6099810" cy="369332"/>
          </a:xfrm>
          <a:prstGeom prst="rect">
            <a:avLst/>
          </a:prstGeom>
          <a:noFill/>
        </p:spPr>
        <p:txBody>
          <a:bodyPr wrap="square">
            <a:spAutoFit/>
          </a:bodyPr>
          <a:lstStyle/>
          <a:p>
            <a:r>
              <a:rPr lang="en-US" dirty="0"/>
              <a:t>Skills in Database Design and Management</a:t>
            </a:r>
            <a:endParaRPr lang="en-IN" dirty="0"/>
          </a:p>
        </p:txBody>
      </p:sp>
      <p:sp>
        <p:nvSpPr>
          <p:cNvPr id="8" name="Rectangle 1">
            <a:extLst>
              <a:ext uri="{FF2B5EF4-FFF2-40B4-BE49-F238E27FC236}">
                <a16:creationId xmlns:a16="http://schemas.microsoft.com/office/drawing/2014/main" id="{88F53244-AE82-336F-A13C-947FD35AF3EA}"/>
              </a:ext>
            </a:extLst>
          </p:cNvPr>
          <p:cNvSpPr>
            <a:spLocks noChangeArrowheads="1"/>
          </p:cNvSpPr>
          <p:nvPr/>
        </p:nvSpPr>
        <p:spPr bwMode="auto">
          <a:xfrm>
            <a:off x="221712" y="277778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Develop the ability to integrate the database with the application backend to handle transactions and generate reports.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18E97417-F815-5313-1301-420873F43761}"/>
              </a:ext>
            </a:extLst>
          </p:cNvPr>
          <p:cNvSpPr txBox="1"/>
          <p:nvPr/>
        </p:nvSpPr>
        <p:spPr>
          <a:xfrm>
            <a:off x="221711" y="2943153"/>
            <a:ext cx="10540073" cy="1200329"/>
          </a:xfrm>
          <a:prstGeom prst="rect">
            <a:avLst/>
          </a:prstGeom>
          <a:noFill/>
        </p:spPr>
        <p:txBody>
          <a:bodyPr wrap="square">
            <a:spAutoFit/>
          </a:bodyPr>
          <a:lstStyle/>
          <a:p>
            <a:r>
              <a:rPr lang="en-US" b="1" dirty="0"/>
              <a:t>Problem-Solving and Analytical Thinking</a:t>
            </a:r>
            <a:endParaRPr lang="en-US" dirty="0"/>
          </a:p>
          <a:p>
            <a:pPr>
              <a:buFont typeface="Arial" panose="020B0604020202020204" pitchFamily="34" charset="0"/>
              <a:buChar char="•"/>
            </a:pPr>
            <a:r>
              <a:rPr lang="en-US" dirty="0"/>
              <a:t>Enhance problem-solving skills through the development of a billing system that addresses real-world issues such as payment processing, billing cycles, and data accuracy.</a:t>
            </a:r>
          </a:p>
          <a:p>
            <a:pPr>
              <a:buFont typeface="Arial" panose="020B0604020202020204" pitchFamily="34" charset="0"/>
              <a:buChar char="•"/>
            </a:pPr>
            <a:r>
              <a:rPr lang="en-US" dirty="0"/>
              <a:t>Apply analytical thinking to optimize the system for performance and scalability.</a:t>
            </a:r>
          </a:p>
        </p:txBody>
      </p:sp>
      <p:sp>
        <p:nvSpPr>
          <p:cNvPr id="12" name="TextBox 11">
            <a:extLst>
              <a:ext uri="{FF2B5EF4-FFF2-40B4-BE49-F238E27FC236}">
                <a16:creationId xmlns:a16="http://schemas.microsoft.com/office/drawing/2014/main" id="{F8A2F57E-A833-F591-A949-6ECEF76D8181}"/>
              </a:ext>
            </a:extLst>
          </p:cNvPr>
          <p:cNvSpPr txBox="1"/>
          <p:nvPr/>
        </p:nvSpPr>
        <p:spPr>
          <a:xfrm>
            <a:off x="221711" y="4308850"/>
            <a:ext cx="10654374" cy="923330"/>
          </a:xfrm>
          <a:prstGeom prst="rect">
            <a:avLst/>
          </a:prstGeom>
          <a:noFill/>
        </p:spPr>
        <p:txBody>
          <a:bodyPr wrap="square">
            <a:spAutoFit/>
          </a:bodyPr>
          <a:lstStyle/>
          <a:p>
            <a:r>
              <a:rPr lang="en-US" b="1" dirty="0"/>
              <a:t>Knowledge of Software Testing and Debugging</a:t>
            </a:r>
            <a:endParaRPr lang="en-US" dirty="0"/>
          </a:p>
          <a:p>
            <a:pPr>
              <a:buFont typeface="Arial" panose="020B0604020202020204" pitchFamily="34" charset="0"/>
              <a:buChar char="•"/>
            </a:pPr>
            <a:r>
              <a:rPr lang="en-US" dirty="0"/>
              <a:t>Learn testing techniques for validating the functionality and usability of the system, including unit testing, integration testing, and user acceptance testing</a:t>
            </a:r>
          </a:p>
        </p:txBody>
      </p:sp>
    </p:spTree>
    <p:extLst>
      <p:ext uri="{BB962C8B-B14F-4D97-AF65-F5344CB8AC3E}">
        <p14:creationId xmlns:p14="http://schemas.microsoft.com/office/powerpoint/2010/main" val="3548296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4C2887-90DD-963D-6433-8B3A9232B52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65327" y="243840"/>
            <a:ext cx="8270114" cy="5709348"/>
          </a:xfrm>
          <a:prstGeom prst="rect">
            <a:avLst/>
          </a:prstGeom>
        </p:spPr>
      </p:pic>
      <p:sp>
        <p:nvSpPr>
          <p:cNvPr id="4" name="TextBox 3">
            <a:extLst>
              <a:ext uri="{FF2B5EF4-FFF2-40B4-BE49-F238E27FC236}">
                <a16:creationId xmlns:a16="http://schemas.microsoft.com/office/drawing/2014/main" id="{67F4CDB9-8788-5762-8EFD-AF8D87D05184}"/>
              </a:ext>
            </a:extLst>
          </p:cNvPr>
          <p:cNvSpPr txBox="1"/>
          <p:nvPr/>
        </p:nvSpPr>
        <p:spPr>
          <a:xfrm>
            <a:off x="965326" y="6690946"/>
            <a:ext cx="4769613" cy="230832"/>
          </a:xfrm>
          <a:prstGeom prst="rect">
            <a:avLst/>
          </a:prstGeom>
          <a:noFill/>
        </p:spPr>
        <p:txBody>
          <a:bodyPr wrap="square" rtlCol="0">
            <a:spAutoFit/>
          </a:bodyPr>
          <a:lstStyle/>
          <a:p>
            <a:r>
              <a:rPr lang="en-IN" sz="900">
                <a:hlinkClick r:id="rId3" tooltip="https://www.thebluediamondgallery.com/typewriter/t/thank-you.html"/>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204535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579873-E449-EDED-5EA8-A3E6572B4F4B}"/>
              </a:ext>
            </a:extLst>
          </p:cNvPr>
          <p:cNvSpPr txBox="1"/>
          <p:nvPr/>
        </p:nvSpPr>
        <p:spPr>
          <a:xfrm>
            <a:off x="1232758" y="691354"/>
            <a:ext cx="7871791" cy="707886"/>
          </a:xfrm>
          <a:prstGeom prst="rect">
            <a:avLst/>
          </a:prstGeom>
          <a:noFill/>
        </p:spPr>
        <p:txBody>
          <a:bodyPr wrap="square" rtlCol="0">
            <a:spAutoFit/>
          </a:bodyPr>
          <a:lstStyle/>
          <a:p>
            <a:r>
              <a:rPr lang="en-IN" sz="4000" dirty="0"/>
              <a:t>                 </a:t>
            </a:r>
            <a:r>
              <a:rPr lang="en-IN" sz="4000" b="1" dirty="0"/>
              <a:t>Key Components</a:t>
            </a:r>
          </a:p>
        </p:txBody>
      </p:sp>
      <p:sp>
        <p:nvSpPr>
          <p:cNvPr id="4" name="TextBox 3">
            <a:extLst>
              <a:ext uri="{FF2B5EF4-FFF2-40B4-BE49-F238E27FC236}">
                <a16:creationId xmlns:a16="http://schemas.microsoft.com/office/drawing/2014/main" id="{E5713112-D0C1-C30C-6D90-F0BD6CE65359}"/>
              </a:ext>
            </a:extLst>
          </p:cNvPr>
          <p:cNvSpPr txBox="1"/>
          <p:nvPr/>
        </p:nvSpPr>
        <p:spPr>
          <a:xfrm>
            <a:off x="1969477" y="2002235"/>
            <a:ext cx="9144000" cy="2862322"/>
          </a:xfrm>
          <a:prstGeom prst="rect">
            <a:avLst/>
          </a:prstGeom>
          <a:noFill/>
        </p:spPr>
        <p:txBody>
          <a:bodyPr wrap="square">
            <a:spAutoFit/>
          </a:bodyPr>
          <a:lstStyle/>
          <a:p>
            <a:pPr marL="285750" indent="-285750">
              <a:buFont typeface="Arial" panose="020B0604020202020204" pitchFamily="34" charset="0"/>
              <a:buChar char="•"/>
            </a:pPr>
            <a:r>
              <a:rPr lang="en-US" sz="1800" b="1" spc="-60" dirty="0">
                <a:solidFill>
                  <a:srgbClr val="000000"/>
                </a:solidFill>
                <a:latin typeface="DM Sans Bold"/>
                <a:ea typeface="DM Sans Bold"/>
                <a:cs typeface="DM Sans Bold"/>
                <a:sym typeface="DM Sans Bold"/>
              </a:rPr>
              <a:t>Introduction</a:t>
            </a:r>
          </a:p>
          <a:p>
            <a:pPr marL="285750" indent="-285750">
              <a:buFont typeface="Arial" panose="020B0604020202020204" pitchFamily="34" charset="0"/>
              <a:buChar char="•"/>
            </a:pPr>
            <a:r>
              <a:rPr lang="en-US" sz="1800" b="1" spc="-60" dirty="0">
                <a:solidFill>
                  <a:srgbClr val="000000"/>
                </a:solidFill>
                <a:latin typeface="DM Sans Bold"/>
                <a:ea typeface="DM Sans Bold"/>
                <a:cs typeface="DM Sans Bold"/>
                <a:sym typeface="DM Sans Bold"/>
              </a:rPr>
              <a:t>Objective &amp; Scope Of the Project</a:t>
            </a:r>
          </a:p>
          <a:p>
            <a:pPr marL="285750" indent="-285750">
              <a:buFont typeface="Arial" panose="020B0604020202020204" pitchFamily="34" charset="0"/>
              <a:buChar char="•"/>
            </a:pPr>
            <a:r>
              <a:rPr lang="en-US" sz="1800" b="1" spc="-60" dirty="0">
                <a:solidFill>
                  <a:srgbClr val="000000"/>
                </a:solidFill>
                <a:latin typeface="DM Sans Bold"/>
                <a:ea typeface="DM Sans Bold"/>
                <a:cs typeface="DM Sans Bold"/>
                <a:sym typeface="DM Sans Bold"/>
              </a:rPr>
              <a:t>Application Tools</a:t>
            </a:r>
          </a:p>
          <a:p>
            <a:pPr marL="285750" indent="-285750">
              <a:buFont typeface="Arial" panose="020B0604020202020204" pitchFamily="34" charset="0"/>
              <a:buChar char="•"/>
            </a:pPr>
            <a:r>
              <a:rPr lang="en-US" sz="1800" b="1" spc="-60" dirty="0">
                <a:solidFill>
                  <a:srgbClr val="000000"/>
                </a:solidFill>
                <a:latin typeface="DM Sans Bold"/>
                <a:ea typeface="DM Sans Bold"/>
                <a:cs typeface="DM Sans Bold"/>
                <a:sym typeface="DM Sans Bold"/>
              </a:rPr>
              <a:t>Project Design</a:t>
            </a:r>
          </a:p>
          <a:p>
            <a:pPr marL="285750" indent="-285750">
              <a:buFont typeface="Arial" panose="020B0604020202020204" pitchFamily="34" charset="0"/>
              <a:buChar char="•"/>
            </a:pPr>
            <a:r>
              <a:rPr lang="en-US" sz="1800" b="1" spc="-60" dirty="0">
                <a:solidFill>
                  <a:srgbClr val="000000"/>
                </a:solidFill>
                <a:latin typeface="DM Sans Bold"/>
                <a:ea typeface="DM Sans Bold"/>
                <a:cs typeface="DM Sans Bold"/>
                <a:sym typeface="DM Sans Bold"/>
              </a:rPr>
              <a:t>Flowchart</a:t>
            </a:r>
          </a:p>
          <a:p>
            <a:pPr marL="285750" indent="-285750">
              <a:buFont typeface="Arial" panose="020B0604020202020204" pitchFamily="34" charset="0"/>
              <a:buChar char="•"/>
            </a:pPr>
            <a:r>
              <a:rPr lang="en-US" sz="1800" b="1" spc="-60" dirty="0">
                <a:solidFill>
                  <a:srgbClr val="000000"/>
                </a:solidFill>
                <a:latin typeface="DM Sans Bold"/>
                <a:ea typeface="DM Sans Bold"/>
                <a:cs typeface="DM Sans Bold"/>
                <a:sym typeface="DM Sans Bold"/>
              </a:rPr>
              <a:t>Data Flow Diagrams</a:t>
            </a:r>
          </a:p>
          <a:p>
            <a:pPr marL="285750" indent="-285750">
              <a:buFont typeface="Arial" panose="020B0604020202020204" pitchFamily="34" charset="0"/>
              <a:buChar char="•"/>
            </a:pPr>
            <a:r>
              <a:rPr lang="en-US" sz="1800" b="1" spc="-60" dirty="0" err="1">
                <a:solidFill>
                  <a:srgbClr val="000000"/>
                </a:solidFill>
                <a:latin typeface="DM Sans Bold"/>
                <a:ea typeface="DM Sans Bold"/>
                <a:cs typeface="DM Sans Bold"/>
                <a:sym typeface="DM Sans Bold"/>
              </a:rPr>
              <a:t>Usecase</a:t>
            </a:r>
            <a:r>
              <a:rPr lang="en-US" sz="1800" b="1" spc="-60" dirty="0">
                <a:solidFill>
                  <a:srgbClr val="000000"/>
                </a:solidFill>
                <a:latin typeface="DM Sans Bold"/>
                <a:ea typeface="DM Sans Bold"/>
                <a:cs typeface="DM Sans Bold"/>
                <a:sym typeface="DM Sans Bold"/>
              </a:rPr>
              <a:t> Diagram</a:t>
            </a:r>
          </a:p>
          <a:p>
            <a:pPr marL="285750" indent="-285750">
              <a:buFont typeface="Arial" panose="020B0604020202020204" pitchFamily="34" charset="0"/>
              <a:buChar char="•"/>
            </a:pPr>
            <a:r>
              <a:rPr lang="en-US" sz="1800" b="1" spc="-60" dirty="0">
                <a:solidFill>
                  <a:srgbClr val="000000"/>
                </a:solidFill>
                <a:latin typeface="DM Sans Bold"/>
                <a:ea typeface="DM Sans Bold"/>
                <a:cs typeface="DM Sans Bold"/>
                <a:sym typeface="DM Sans Bold"/>
              </a:rPr>
              <a:t>Testing And Validation</a:t>
            </a:r>
          </a:p>
          <a:p>
            <a:pPr marL="285750" indent="-285750">
              <a:buFont typeface="Arial" panose="020B0604020202020204" pitchFamily="34" charset="0"/>
              <a:buChar char="•"/>
            </a:pPr>
            <a:r>
              <a:rPr lang="en-US" sz="1800" b="1" spc="-60" dirty="0">
                <a:solidFill>
                  <a:srgbClr val="000000"/>
                </a:solidFill>
                <a:latin typeface="DM Sans Bold"/>
                <a:ea typeface="DM Sans Bold"/>
                <a:cs typeface="DM Sans Bold"/>
                <a:sym typeface="DM Sans Bold"/>
              </a:rPr>
              <a:t>Conclusion</a:t>
            </a:r>
          </a:p>
          <a:p>
            <a:pPr marL="285750" indent="-285750">
              <a:buFont typeface="Arial" panose="020B0604020202020204" pitchFamily="34" charset="0"/>
              <a:buChar char="•"/>
            </a:pPr>
            <a:r>
              <a:rPr lang="en-US" sz="1800" b="1" spc="-60" dirty="0">
                <a:solidFill>
                  <a:srgbClr val="000000"/>
                </a:solidFill>
                <a:latin typeface="DM Sans Bold"/>
                <a:ea typeface="DM Sans Bold"/>
                <a:cs typeface="DM Sans Bold"/>
                <a:sym typeface="DM Sans Bold"/>
              </a:rPr>
              <a:t>References</a:t>
            </a:r>
          </a:p>
        </p:txBody>
      </p:sp>
    </p:spTree>
    <p:extLst>
      <p:ext uri="{BB962C8B-B14F-4D97-AF65-F5344CB8AC3E}">
        <p14:creationId xmlns:p14="http://schemas.microsoft.com/office/powerpoint/2010/main" val="2171719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A4FC5C-2D4F-E659-3B3B-11DEE4A7B9F3}"/>
              </a:ext>
            </a:extLst>
          </p:cNvPr>
          <p:cNvSpPr txBox="1"/>
          <p:nvPr/>
        </p:nvSpPr>
        <p:spPr>
          <a:xfrm>
            <a:off x="4888523" y="298938"/>
            <a:ext cx="4264268" cy="769441"/>
          </a:xfrm>
          <a:prstGeom prst="rect">
            <a:avLst/>
          </a:prstGeom>
          <a:noFill/>
        </p:spPr>
        <p:txBody>
          <a:bodyPr wrap="square">
            <a:spAutoFit/>
          </a:bodyPr>
          <a:lstStyle/>
          <a:p>
            <a:r>
              <a:rPr lang="en-IN" sz="4400" dirty="0"/>
              <a:t>Introduction</a:t>
            </a:r>
          </a:p>
        </p:txBody>
      </p:sp>
      <p:sp>
        <p:nvSpPr>
          <p:cNvPr id="5" name="TextBox 4">
            <a:extLst>
              <a:ext uri="{FF2B5EF4-FFF2-40B4-BE49-F238E27FC236}">
                <a16:creationId xmlns:a16="http://schemas.microsoft.com/office/drawing/2014/main" id="{E0283867-E9A9-048F-B0E5-8C5967AFA9C7}"/>
              </a:ext>
            </a:extLst>
          </p:cNvPr>
          <p:cNvSpPr txBox="1"/>
          <p:nvPr/>
        </p:nvSpPr>
        <p:spPr>
          <a:xfrm>
            <a:off x="413237" y="1459524"/>
            <a:ext cx="8739553" cy="3970318"/>
          </a:xfrm>
          <a:prstGeom prst="rect">
            <a:avLst/>
          </a:prstGeom>
          <a:noFill/>
        </p:spPr>
        <p:txBody>
          <a:bodyPr wrap="square">
            <a:spAutoFit/>
          </a:bodyPr>
          <a:lstStyle/>
          <a:p>
            <a:pPr lvl="0" defTabSz="914400" eaLnBrk="0" fontAlgn="base" hangingPunct="0">
              <a:spcBef>
                <a:spcPct val="0"/>
              </a:spcBef>
              <a:spcAft>
                <a:spcPct val="0"/>
              </a:spcAft>
              <a:buFontTx/>
              <a:buChar char="•"/>
            </a:pPr>
            <a:r>
              <a:rPr lang="en-IN" sz="1800" dirty="0">
                <a:solidFill>
                  <a:srgbClr val="000000"/>
                </a:solidFill>
                <a:effectLst/>
                <a:latin typeface="Times New Roman" panose="02020603050405020304" pitchFamily="18" charset="0"/>
                <a:ea typeface="Times New Roman" panose="02020603050405020304" pitchFamily="18" charset="0"/>
              </a:rPr>
              <a:t>The </a:t>
            </a:r>
            <a:r>
              <a:rPr lang="en-IN" sz="1800" b="1" dirty="0">
                <a:solidFill>
                  <a:srgbClr val="000000"/>
                </a:solidFill>
                <a:effectLst/>
                <a:latin typeface="Times New Roman" panose="02020603050405020304" pitchFamily="18" charset="0"/>
                <a:ea typeface="Times New Roman" panose="02020603050405020304" pitchFamily="18" charset="0"/>
              </a:rPr>
              <a:t>Billing Software System</a:t>
            </a:r>
            <a:r>
              <a:rPr lang="en-IN" sz="1800" dirty="0">
                <a:solidFill>
                  <a:srgbClr val="000000"/>
                </a:solidFill>
                <a:effectLst/>
                <a:latin typeface="Times New Roman" panose="02020603050405020304" pitchFamily="18" charset="0"/>
                <a:ea typeface="Times New Roman" panose="02020603050405020304" pitchFamily="18" charset="0"/>
              </a:rPr>
              <a:t> manages multiple categories of products, such as cosmetics, groceries, and cold drinks, and can calculate the total cost based on customer selections. The system also handles customer information, such as name and phone number, and generates a unique bill number for each transaction . </a:t>
            </a:r>
            <a:r>
              <a:rPr lang="en-US" dirty="0">
                <a:latin typeface="Times New Roman" panose="02020603050405020304" pitchFamily="18" charset="0"/>
                <a:cs typeface="Times New Roman" panose="02020603050405020304" pitchFamily="18" charset="0"/>
              </a:rPr>
              <a:t>The application focuses on improving billing efficiency by automating calculations, reducing human error, and organizing transactions into a structured format. It includes key functionalities like total price calculation, tax application, bill generation, and customizable options for ease of use.</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Key Features: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B2E302B-804D-9E27-6ECF-CD6B98E7ED37}"/>
              </a:ext>
            </a:extLst>
          </p:cNvPr>
          <p:cNvSpPr txBox="1"/>
          <p:nvPr/>
        </p:nvSpPr>
        <p:spPr>
          <a:xfrm>
            <a:off x="853440" y="3977640"/>
            <a:ext cx="10073640" cy="1200329"/>
          </a:xfrm>
          <a:prstGeom prst="rect">
            <a:avLst/>
          </a:prstGeom>
          <a:noFill/>
        </p:spPr>
        <p:txBody>
          <a:bodyPr wrap="square" rtlCol="0">
            <a:spAutoFit/>
          </a:bodyPr>
          <a:lstStyle/>
          <a:p>
            <a:pPr lvl="0" defTabSz="914400" eaLnBrk="0" fontAlgn="base" hangingPunct="0">
              <a:spcBef>
                <a:spcPct val="0"/>
              </a:spcBef>
              <a:spcAft>
                <a:spcPct val="0"/>
              </a:spcAft>
              <a:buFontTx/>
              <a:buChar char="•"/>
            </a:pPr>
            <a:r>
              <a:rPr lang="en-US" altLang="en-US" b="1" dirty="0">
                <a:latin typeface="Arial" panose="020B0604020202020204" pitchFamily="34" charset="0"/>
              </a:rPr>
              <a:t>Category Totals</a:t>
            </a:r>
            <a:r>
              <a:rPr lang="en-US" altLang="en-US" dirty="0">
                <a:latin typeface="Arial" panose="020B0604020202020204" pitchFamily="34" charset="0"/>
              </a:rPr>
              <a:t>: Automatically calculates the total cost for each product category.</a:t>
            </a:r>
          </a:p>
          <a:p>
            <a:pPr lvl="0" defTabSz="914400" eaLnBrk="0" fontAlgn="base" hangingPunct="0">
              <a:spcBef>
                <a:spcPct val="0"/>
              </a:spcBef>
              <a:spcAft>
                <a:spcPct val="0"/>
              </a:spcAft>
              <a:buFontTx/>
              <a:buChar char="•"/>
            </a:pPr>
            <a:r>
              <a:rPr lang="en-US" altLang="en-US" b="1" dirty="0">
                <a:latin typeface="Arial" panose="020B0604020202020204" pitchFamily="34" charset="0"/>
              </a:rPr>
              <a:t>Tax Inclusion</a:t>
            </a:r>
            <a:r>
              <a:rPr lang="en-US" altLang="en-US" dirty="0">
                <a:latin typeface="Arial" panose="020B0604020202020204" pitchFamily="34" charset="0"/>
              </a:rPr>
              <a:t>: Adds applicable taxes (e.g., 5% on cosmetics and cold drinks, 10% on groceries) to the total. </a:t>
            </a:r>
          </a:p>
          <a:p>
            <a:endParaRPr lang="en-IN" dirty="0"/>
          </a:p>
        </p:txBody>
      </p:sp>
      <p:sp>
        <p:nvSpPr>
          <p:cNvPr id="17" name="Rectangle 11">
            <a:extLst>
              <a:ext uri="{FF2B5EF4-FFF2-40B4-BE49-F238E27FC236}">
                <a16:creationId xmlns:a16="http://schemas.microsoft.com/office/drawing/2014/main" id="{3377A81B-62D9-3071-131A-835086FCE7B2}"/>
              </a:ext>
            </a:extLst>
          </p:cNvPr>
          <p:cNvSpPr>
            <a:spLocks noChangeArrowheads="1"/>
          </p:cNvSpPr>
          <p:nvPr/>
        </p:nvSpPr>
        <p:spPr bwMode="auto">
          <a:xfrm>
            <a:off x="853440" y="4786001"/>
            <a:ext cx="873955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Clear Button</a:t>
            </a:r>
            <a:r>
              <a:rPr kumimoji="0" lang="en-US" altLang="en-US" sz="1800" b="0" i="0" u="none" strike="noStrike" cap="none" normalizeH="0" baseline="0" dirty="0">
                <a:ln>
                  <a:noFill/>
                </a:ln>
                <a:solidFill>
                  <a:schemeClr val="tx1"/>
                </a:solidFill>
                <a:effectLst/>
                <a:latin typeface="Arial" panose="020B0604020202020204" pitchFamily="34" charset="0"/>
              </a:rPr>
              <a:t>: Resets all fields and clears the "Bill Area."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Exit Button</a:t>
            </a:r>
            <a:r>
              <a:rPr kumimoji="0" lang="en-US" altLang="en-US" sz="1800" b="0" i="0" u="none" strike="noStrike" cap="none" normalizeH="0" baseline="0" dirty="0">
                <a:ln>
                  <a:noFill/>
                </a:ln>
                <a:solidFill>
                  <a:schemeClr val="tx1"/>
                </a:solidFill>
                <a:effectLst/>
                <a:latin typeface="Arial" panose="020B0604020202020204" pitchFamily="34" charset="0"/>
              </a:rPr>
              <a:t>: Safely closes the application.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2">
            <a:extLst>
              <a:ext uri="{FF2B5EF4-FFF2-40B4-BE49-F238E27FC236}">
                <a16:creationId xmlns:a16="http://schemas.microsoft.com/office/drawing/2014/main" id="{862D9A63-5A80-8A70-5E85-B87A0F091905}"/>
              </a:ext>
            </a:extLst>
          </p:cNvPr>
          <p:cNvSpPr>
            <a:spLocks noChangeArrowheads="1"/>
          </p:cNvSpPr>
          <p:nvPr/>
        </p:nvSpPr>
        <p:spPr bwMode="auto">
          <a:xfrm>
            <a:off x="853440" y="602273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Cosmetics</a:t>
            </a:r>
            <a:r>
              <a:rPr kumimoji="0" lang="en-US" altLang="en-US" sz="1800" b="0" i="0" u="none" strike="noStrike" cap="none" normalizeH="0" baseline="0" dirty="0">
                <a:ln>
                  <a:noFill/>
                </a:ln>
                <a:solidFill>
                  <a:schemeClr val="tx1"/>
                </a:solidFill>
                <a:effectLst/>
                <a:latin typeface="Arial" panose="020B0604020202020204" pitchFamily="34" charset="0"/>
              </a:rPr>
              <a:t>: Includes items like bath soap, shampoo, and body lotions.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Groceries</a:t>
            </a:r>
            <a:r>
              <a:rPr kumimoji="0" lang="en-US" altLang="en-US" sz="1800" b="0" i="0" u="none" strike="noStrike" cap="none" normalizeH="0" baseline="0" dirty="0">
                <a:ln>
                  <a:noFill/>
                </a:ln>
                <a:solidFill>
                  <a:schemeClr val="tx1"/>
                </a:solidFill>
                <a:effectLst/>
                <a:latin typeface="Arial" panose="020B0604020202020204" pitchFamily="34" charset="0"/>
              </a:rPr>
              <a:t>: Includes essential goods like rice, sugar, and oil.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Cold Drinks</a:t>
            </a:r>
            <a:r>
              <a:rPr kumimoji="0" lang="en-US" altLang="en-US" sz="1800" b="0" i="0" u="none" strike="noStrike" cap="none" normalizeH="0" baseline="0" dirty="0">
                <a:ln>
                  <a:noFill/>
                </a:ln>
                <a:solidFill>
                  <a:schemeClr val="tx1"/>
                </a:solidFill>
                <a:effectLst/>
                <a:latin typeface="Arial" panose="020B0604020202020204" pitchFamily="34" charset="0"/>
              </a:rPr>
              <a:t>: Covers beverages such as Coca-Cola and </a:t>
            </a:r>
            <a:r>
              <a:rPr kumimoji="0" lang="en-US" altLang="en-US" sz="1800" b="0" i="0" u="none" strike="noStrike" cap="none" normalizeH="0" baseline="0" dirty="0" err="1">
                <a:ln>
                  <a:noFill/>
                </a:ln>
                <a:solidFill>
                  <a:schemeClr val="tx1"/>
                </a:solidFill>
                <a:effectLst/>
                <a:latin typeface="Arial" panose="020B0604020202020204" pitchFamily="34" charset="0"/>
              </a:rPr>
              <a:t>Frooti</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965763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6F6ABE7-17DF-2BAE-A636-7DD4ADCE5748}"/>
              </a:ext>
            </a:extLst>
          </p:cNvPr>
          <p:cNvSpPr txBox="1"/>
          <p:nvPr/>
        </p:nvSpPr>
        <p:spPr>
          <a:xfrm>
            <a:off x="3903784" y="105507"/>
            <a:ext cx="5978768" cy="707886"/>
          </a:xfrm>
          <a:prstGeom prst="rect">
            <a:avLst/>
          </a:prstGeom>
          <a:noFill/>
        </p:spPr>
        <p:txBody>
          <a:bodyPr wrap="square">
            <a:spAutoFit/>
          </a:bodyPr>
          <a:lstStyle/>
          <a:p>
            <a:r>
              <a:rPr lang="en-IN" sz="4000" dirty="0"/>
              <a:t>Objective of the project</a:t>
            </a:r>
          </a:p>
        </p:txBody>
      </p:sp>
      <p:sp>
        <p:nvSpPr>
          <p:cNvPr id="9" name="TextBox 8">
            <a:extLst>
              <a:ext uri="{FF2B5EF4-FFF2-40B4-BE49-F238E27FC236}">
                <a16:creationId xmlns:a16="http://schemas.microsoft.com/office/drawing/2014/main" id="{83D96B28-0062-C6A0-1FB0-CC762AC98295}"/>
              </a:ext>
            </a:extLst>
          </p:cNvPr>
          <p:cNvSpPr txBox="1"/>
          <p:nvPr/>
        </p:nvSpPr>
        <p:spPr>
          <a:xfrm>
            <a:off x="501162" y="1230924"/>
            <a:ext cx="9768253" cy="923330"/>
          </a:xfrm>
          <a:prstGeom prst="rect">
            <a:avLst/>
          </a:prstGeom>
          <a:noFill/>
        </p:spPr>
        <p:txBody>
          <a:bodyPr wrap="square">
            <a:spAutoFit/>
          </a:bodyPr>
          <a:lstStyle/>
          <a:p>
            <a:r>
              <a:rPr lang="en-US" dirty="0"/>
              <a:t>The primary objective of this Billing Software Application project is to design and implement a </a:t>
            </a:r>
            <a:r>
              <a:rPr lang="en-US" b="1" dirty="0"/>
              <a:t>user-friendly and efficient billing system</a:t>
            </a:r>
            <a:r>
              <a:rPr lang="en-US" dirty="0"/>
              <a:t> that automates the process of generating customer bills for small to medium retail businesses. </a:t>
            </a:r>
            <a:endParaRPr lang="en-IN" dirty="0"/>
          </a:p>
        </p:txBody>
      </p:sp>
      <p:sp>
        <p:nvSpPr>
          <p:cNvPr id="11" name="TextBox 10">
            <a:extLst>
              <a:ext uri="{FF2B5EF4-FFF2-40B4-BE49-F238E27FC236}">
                <a16:creationId xmlns:a16="http://schemas.microsoft.com/office/drawing/2014/main" id="{5E67066B-C9FF-2B8E-B189-17F4EDE2CF8E}"/>
              </a:ext>
            </a:extLst>
          </p:cNvPr>
          <p:cNvSpPr txBox="1"/>
          <p:nvPr/>
        </p:nvSpPr>
        <p:spPr>
          <a:xfrm>
            <a:off x="580292" y="2250831"/>
            <a:ext cx="8572499" cy="923330"/>
          </a:xfrm>
          <a:prstGeom prst="rect">
            <a:avLst/>
          </a:prstGeom>
          <a:noFill/>
        </p:spPr>
        <p:txBody>
          <a:bodyPr wrap="square">
            <a:spAutoFit/>
          </a:bodyPr>
          <a:lstStyle/>
          <a:p>
            <a:r>
              <a:rPr lang="en-US" b="1" dirty="0"/>
              <a:t>Organize Product Categories</a:t>
            </a:r>
            <a:endParaRPr lang="en-US" dirty="0"/>
          </a:p>
          <a:p>
            <a:pPr>
              <a:buFont typeface="Arial" panose="020B0604020202020204" pitchFamily="34" charset="0"/>
              <a:buChar char="•"/>
            </a:pPr>
            <a:r>
              <a:rPr lang="en-US" dirty="0"/>
              <a:t>Enable easy selection and calculation of products across different categories like cosmetics, groceries, and cold drinks.</a:t>
            </a:r>
          </a:p>
        </p:txBody>
      </p:sp>
      <p:sp>
        <p:nvSpPr>
          <p:cNvPr id="13" name="TextBox 12">
            <a:extLst>
              <a:ext uri="{FF2B5EF4-FFF2-40B4-BE49-F238E27FC236}">
                <a16:creationId xmlns:a16="http://schemas.microsoft.com/office/drawing/2014/main" id="{199DC600-B75B-D79D-CF4B-392F81DE30D9}"/>
              </a:ext>
            </a:extLst>
          </p:cNvPr>
          <p:cNvSpPr txBox="1"/>
          <p:nvPr/>
        </p:nvSpPr>
        <p:spPr>
          <a:xfrm>
            <a:off x="580292" y="3429000"/>
            <a:ext cx="8572499" cy="923330"/>
          </a:xfrm>
          <a:prstGeom prst="rect">
            <a:avLst/>
          </a:prstGeom>
          <a:noFill/>
        </p:spPr>
        <p:txBody>
          <a:bodyPr wrap="square">
            <a:spAutoFit/>
          </a:bodyPr>
          <a:lstStyle/>
          <a:p>
            <a:r>
              <a:rPr lang="en-US" b="1" dirty="0"/>
              <a:t>Support Scalability</a:t>
            </a:r>
            <a:endParaRPr lang="en-US" dirty="0"/>
          </a:p>
          <a:p>
            <a:pPr>
              <a:buFont typeface="Arial" panose="020B0604020202020204" pitchFamily="34" charset="0"/>
              <a:buChar char="•"/>
            </a:pPr>
            <a:r>
              <a:rPr lang="en-US" dirty="0"/>
              <a:t>Lay the groundwork for expanding the software in the future with features like inventory management, database integration, and advanced reporting.</a:t>
            </a:r>
          </a:p>
        </p:txBody>
      </p:sp>
      <p:sp>
        <p:nvSpPr>
          <p:cNvPr id="17" name="TextBox 16">
            <a:extLst>
              <a:ext uri="{FF2B5EF4-FFF2-40B4-BE49-F238E27FC236}">
                <a16:creationId xmlns:a16="http://schemas.microsoft.com/office/drawing/2014/main" id="{C1B24BB8-830D-769B-5B67-7D0F9B311126}"/>
              </a:ext>
            </a:extLst>
          </p:cNvPr>
          <p:cNvSpPr txBox="1"/>
          <p:nvPr/>
        </p:nvSpPr>
        <p:spPr>
          <a:xfrm>
            <a:off x="580292" y="4435540"/>
            <a:ext cx="4176347" cy="1200329"/>
          </a:xfrm>
          <a:prstGeom prst="rect">
            <a:avLst/>
          </a:prstGeom>
          <a:noFill/>
        </p:spPr>
        <p:txBody>
          <a:bodyPr wrap="square">
            <a:spAutoFit/>
          </a:bodyPr>
          <a:lstStyle/>
          <a:p>
            <a:r>
              <a:rPr lang="en-US" b="1" dirty="0"/>
              <a:t>Streamline the Billing Process</a:t>
            </a:r>
            <a:endParaRPr lang="en-US" dirty="0"/>
          </a:p>
          <a:p>
            <a:pPr>
              <a:buFont typeface="Arial" panose="020B0604020202020204" pitchFamily="34" charset="0"/>
              <a:buChar char="•"/>
            </a:pPr>
            <a:r>
              <a:rPr lang="en-US" dirty="0"/>
              <a:t>Reduce the time and effort required for manual calculations by automating the total cost and tax computation.</a:t>
            </a:r>
          </a:p>
        </p:txBody>
      </p:sp>
    </p:spTree>
    <p:extLst>
      <p:ext uri="{BB962C8B-B14F-4D97-AF65-F5344CB8AC3E}">
        <p14:creationId xmlns:p14="http://schemas.microsoft.com/office/powerpoint/2010/main" val="2079555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AE6807-B08E-FEFA-A751-2C73AA8ADC9F}"/>
              </a:ext>
            </a:extLst>
          </p:cNvPr>
          <p:cNvSpPr txBox="1"/>
          <p:nvPr/>
        </p:nvSpPr>
        <p:spPr>
          <a:xfrm>
            <a:off x="3622431" y="123092"/>
            <a:ext cx="8994529" cy="369332"/>
          </a:xfrm>
          <a:prstGeom prst="rect">
            <a:avLst/>
          </a:prstGeom>
          <a:noFill/>
        </p:spPr>
        <p:txBody>
          <a:bodyPr wrap="square">
            <a:spAutoFit/>
          </a:bodyPr>
          <a:lstStyle/>
          <a:p>
            <a:r>
              <a:rPr lang="en-IN" sz="1800" b="1" dirty="0"/>
              <a:t>Scope of the Project:-</a:t>
            </a:r>
          </a:p>
        </p:txBody>
      </p:sp>
      <p:sp>
        <p:nvSpPr>
          <p:cNvPr id="5" name="TextBox 4">
            <a:extLst>
              <a:ext uri="{FF2B5EF4-FFF2-40B4-BE49-F238E27FC236}">
                <a16:creationId xmlns:a16="http://schemas.microsoft.com/office/drawing/2014/main" id="{88938C7D-C62C-692C-6588-ACB3F21E0BD6}"/>
              </a:ext>
            </a:extLst>
          </p:cNvPr>
          <p:cNvSpPr txBox="1"/>
          <p:nvPr/>
        </p:nvSpPr>
        <p:spPr>
          <a:xfrm>
            <a:off x="-246184" y="973921"/>
            <a:ext cx="6101860" cy="1865639"/>
          </a:xfrm>
          <a:prstGeom prst="rect">
            <a:avLst/>
          </a:prstGeom>
          <a:noFill/>
        </p:spPr>
        <p:txBody>
          <a:bodyPr wrap="square">
            <a:spAutoFit/>
          </a:bodyPr>
          <a:lstStyle/>
          <a:p>
            <a:pPr lvl="0" fontAlgn="base">
              <a:lnSpc>
                <a:spcPct val="107000"/>
              </a:lnSpc>
              <a:spcAft>
                <a:spcPts val="535"/>
              </a:spcAft>
              <a:buClr>
                <a:srgbClr val="000000"/>
              </a:buClr>
              <a:buSzPts val="1400"/>
            </a:pPr>
            <a:r>
              <a:rPr lang="en-IN" sz="14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Customer Information Management</a:t>
            </a:r>
            <a:r>
              <a:rPr lang="en-IN" sz="14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p>
          <a:p>
            <a:pPr marL="742950" lvl="1" indent="-285750" fontAlgn="base">
              <a:lnSpc>
                <a:spcPct val="103000"/>
              </a:lnSpc>
              <a:spcAft>
                <a:spcPts val="570"/>
              </a:spcAft>
              <a:buClr>
                <a:srgbClr val="000000"/>
              </a:buClr>
              <a:buSzPts val="1000"/>
              <a:buFont typeface="Courier New" panose="02070309020205020404" pitchFamily="49" charset="0"/>
              <a:buChar char="o"/>
            </a:pPr>
            <a:r>
              <a:rPr lang="en-IN" u="none" strike="noStrike" kern="100" dirty="0">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Store customer details (name, phone number) and generate unique Bill      numbers for each transaction.  </a:t>
            </a:r>
          </a:p>
          <a:p>
            <a:pPr marL="742950" lvl="1" indent="-285750" fontAlgn="base">
              <a:lnSpc>
                <a:spcPct val="102000"/>
              </a:lnSpc>
              <a:spcAft>
                <a:spcPts val="1005"/>
              </a:spcAft>
              <a:buClr>
                <a:srgbClr val="000000"/>
              </a:buClr>
              <a:buSzPts val="1000"/>
              <a:buFont typeface="Courier New" panose="02070309020205020404" pitchFamily="49" charset="0"/>
              <a:buChar char="o"/>
            </a:pPr>
            <a:r>
              <a:rPr lang="en-IN" u="none" strike="noStrike" kern="100" dirty="0">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Provide an option for retrieving previous bills by searching with a Bill number, allowing customers to track their past purchases.  </a:t>
            </a:r>
          </a:p>
        </p:txBody>
      </p:sp>
      <p:sp>
        <p:nvSpPr>
          <p:cNvPr id="7" name="TextBox 6">
            <a:extLst>
              <a:ext uri="{FF2B5EF4-FFF2-40B4-BE49-F238E27FC236}">
                <a16:creationId xmlns:a16="http://schemas.microsoft.com/office/drawing/2014/main" id="{D5E16E6C-468E-10BD-F02B-E92088E70D09}"/>
              </a:ext>
            </a:extLst>
          </p:cNvPr>
          <p:cNvSpPr txBox="1"/>
          <p:nvPr/>
        </p:nvSpPr>
        <p:spPr>
          <a:xfrm>
            <a:off x="331910" y="2923332"/>
            <a:ext cx="6431572" cy="1477328"/>
          </a:xfrm>
          <a:prstGeom prst="rect">
            <a:avLst/>
          </a:prstGeom>
          <a:noFill/>
        </p:spPr>
        <p:txBody>
          <a:bodyPr wrap="square">
            <a:spAutoFit/>
          </a:bodyPr>
          <a:lstStyle/>
          <a:p>
            <a:r>
              <a:rPr lang="en-US" b="1" dirty="0"/>
              <a:t>Features and Usability</a:t>
            </a:r>
            <a:endParaRPr lang="en-US" dirty="0"/>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Multiple product categories to ensure flexibility in adding diverse items.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Options to reset inputs, search for previous bills, and exit the application conveniently.</a:t>
            </a:r>
          </a:p>
        </p:txBody>
      </p:sp>
      <p:sp>
        <p:nvSpPr>
          <p:cNvPr id="9" name="TextBox 8">
            <a:extLst>
              <a:ext uri="{FF2B5EF4-FFF2-40B4-BE49-F238E27FC236}">
                <a16:creationId xmlns:a16="http://schemas.microsoft.com/office/drawing/2014/main" id="{145388A7-C3A0-20D6-A876-10BA9C355C3F}"/>
              </a:ext>
            </a:extLst>
          </p:cNvPr>
          <p:cNvSpPr txBox="1"/>
          <p:nvPr/>
        </p:nvSpPr>
        <p:spPr>
          <a:xfrm>
            <a:off x="331910" y="4484432"/>
            <a:ext cx="6431572" cy="923330"/>
          </a:xfrm>
          <a:prstGeom prst="rect">
            <a:avLst/>
          </a:prstGeom>
          <a:noFill/>
        </p:spPr>
        <p:txBody>
          <a:bodyPr wrap="square">
            <a:spAutoFit/>
          </a:bodyPr>
          <a:lstStyle/>
          <a:p>
            <a:r>
              <a:rPr lang="en-US" b="1" dirty="0"/>
              <a:t>Target Audience</a:t>
            </a:r>
            <a:endParaRPr lang="en-US" dirty="0"/>
          </a:p>
          <a:p>
            <a:pPr>
              <a:buFont typeface="Arial" panose="020B0604020202020204" pitchFamily="34" charset="0"/>
              <a:buChar char="•"/>
            </a:pPr>
            <a:r>
              <a:rPr lang="en-US" dirty="0"/>
              <a:t>Small to medium-sized retail businesses, shops, or individuals looking for a simple billing solution.</a:t>
            </a:r>
          </a:p>
        </p:txBody>
      </p:sp>
    </p:spTree>
    <p:extLst>
      <p:ext uri="{BB962C8B-B14F-4D97-AF65-F5344CB8AC3E}">
        <p14:creationId xmlns:p14="http://schemas.microsoft.com/office/powerpoint/2010/main" val="4178937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08F35D-C391-EC4B-A6B9-D94BD6BC6D40}"/>
              </a:ext>
            </a:extLst>
          </p:cNvPr>
          <p:cNvSpPr txBox="1"/>
          <p:nvPr/>
        </p:nvSpPr>
        <p:spPr>
          <a:xfrm>
            <a:off x="4106008" y="167055"/>
            <a:ext cx="6567853" cy="369332"/>
          </a:xfrm>
          <a:prstGeom prst="rect">
            <a:avLst/>
          </a:prstGeom>
          <a:noFill/>
        </p:spPr>
        <p:txBody>
          <a:bodyPr wrap="square">
            <a:spAutoFit/>
          </a:bodyPr>
          <a:lstStyle/>
          <a:p>
            <a:r>
              <a:rPr lang="en-IN" sz="1800" b="1" dirty="0"/>
              <a:t>Application tools</a:t>
            </a:r>
          </a:p>
        </p:txBody>
      </p:sp>
      <p:sp>
        <p:nvSpPr>
          <p:cNvPr id="5" name="TextBox 4">
            <a:extLst>
              <a:ext uri="{FF2B5EF4-FFF2-40B4-BE49-F238E27FC236}">
                <a16:creationId xmlns:a16="http://schemas.microsoft.com/office/drawing/2014/main" id="{3B40725A-AE6C-3EA2-4730-4E5B50957710}"/>
              </a:ext>
            </a:extLst>
          </p:cNvPr>
          <p:cNvSpPr txBox="1"/>
          <p:nvPr/>
        </p:nvSpPr>
        <p:spPr>
          <a:xfrm>
            <a:off x="641838" y="1076947"/>
            <a:ext cx="8915399" cy="923330"/>
          </a:xfrm>
          <a:prstGeom prst="rect">
            <a:avLst/>
          </a:prstGeom>
          <a:noFill/>
        </p:spPr>
        <p:txBody>
          <a:bodyPr wrap="square">
            <a:spAutoFit/>
          </a:bodyPr>
          <a:lstStyle/>
          <a:p>
            <a:r>
              <a:rPr lang="en-IN" b="1" dirty="0"/>
              <a:t>. Integrated Development Environment (IDE)</a:t>
            </a:r>
            <a:endParaRPr lang="en-IN" dirty="0"/>
          </a:p>
          <a:p>
            <a:pPr>
              <a:buFont typeface="Arial" panose="020B0604020202020204" pitchFamily="34" charset="0"/>
              <a:buChar char="•"/>
            </a:pPr>
            <a:r>
              <a:rPr lang="en-IN" b="1" dirty="0"/>
              <a:t>VS Code:</a:t>
            </a:r>
            <a:r>
              <a:rPr lang="en-IN" dirty="0"/>
              <a:t> Lightweight and highly customizable, supporting extensions for Python development.</a:t>
            </a:r>
          </a:p>
        </p:txBody>
      </p:sp>
      <p:sp>
        <p:nvSpPr>
          <p:cNvPr id="7" name="TextBox 6">
            <a:extLst>
              <a:ext uri="{FF2B5EF4-FFF2-40B4-BE49-F238E27FC236}">
                <a16:creationId xmlns:a16="http://schemas.microsoft.com/office/drawing/2014/main" id="{570CD5A9-76F9-20ED-E69B-0C33484D42D8}"/>
              </a:ext>
            </a:extLst>
          </p:cNvPr>
          <p:cNvSpPr txBox="1"/>
          <p:nvPr/>
        </p:nvSpPr>
        <p:spPr>
          <a:xfrm>
            <a:off x="580292" y="2360624"/>
            <a:ext cx="6101860" cy="923330"/>
          </a:xfrm>
          <a:prstGeom prst="rect">
            <a:avLst/>
          </a:prstGeom>
          <a:noFill/>
        </p:spPr>
        <p:txBody>
          <a:bodyPr wrap="square">
            <a:spAutoFit/>
          </a:bodyPr>
          <a:lstStyle/>
          <a:p>
            <a:r>
              <a:rPr lang="en-US" b="1" dirty="0"/>
              <a:t>Testing and Debugging Tools:</a:t>
            </a:r>
            <a:endParaRPr lang="en-US" dirty="0"/>
          </a:p>
          <a:p>
            <a:pPr>
              <a:buFont typeface="Arial" panose="020B0604020202020204" pitchFamily="34" charset="0"/>
              <a:buChar char="•"/>
            </a:pPr>
            <a:r>
              <a:rPr lang="en-US" b="1" dirty="0"/>
              <a:t>Manual Testing:</a:t>
            </a:r>
            <a:r>
              <a:rPr lang="en-US" dirty="0"/>
              <a:t> Conducting tests on GUI interactions and calculations to validate application behavior.</a:t>
            </a:r>
          </a:p>
        </p:txBody>
      </p:sp>
      <p:sp>
        <p:nvSpPr>
          <p:cNvPr id="11" name="TextBox 10">
            <a:extLst>
              <a:ext uri="{FF2B5EF4-FFF2-40B4-BE49-F238E27FC236}">
                <a16:creationId xmlns:a16="http://schemas.microsoft.com/office/drawing/2014/main" id="{44909E13-18F1-722F-8823-2AC12F134BB3}"/>
              </a:ext>
            </a:extLst>
          </p:cNvPr>
          <p:cNvSpPr txBox="1"/>
          <p:nvPr/>
        </p:nvSpPr>
        <p:spPr>
          <a:xfrm>
            <a:off x="580292" y="3393691"/>
            <a:ext cx="6101860" cy="1754326"/>
          </a:xfrm>
          <a:prstGeom prst="rect">
            <a:avLst/>
          </a:prstGeom>
          <a:noFill/>
        </p:spPr>
        <p:txBody>
          <a:bodyPr wrap="square">
            <a:spAutoFit/>
          </a:bodyPr>
          <a:lstStyle/>
          <a:p>
            <a:r>
              <a:rPr lang="en-US" b="1" dirty="0"/>
              <a:t>Libraries and Modules</a:t>
            </a:r>
          </a:p>
          <a:p>
            <a:pPr>
              <a:buFont typeface="Arial" panose="020B0604020202020204" pitchFamily="34" charset="0"/>
              <a:buChar char="•"/>
            </a:pPr>
            <a:r>
              <a:rPr lang="en-US" b="1" dirty="0" err="1"/>
              <a:t>os</a:t>
            </a:r>
            <a:r>
              <a:rPr lang="en-US" b="1" dirty="0"/>
              <a:t>:</a:t>
            </a:r>
            <a:r>
              <a:rPr lang="en-US" dirty="0"/>
              <a:t> For system-level operations like clearing the screen or managing files.</a:t>
            </a:r>
          </a:p>
          <a:p>
            <a:pPr>
              <a:buFont typeface="Arial" panose="020B0604020202020204" pitchFamily="34" charset="0"/>
              <a:buChar char="•"/>
            </a:pPr>
            <a:r>
              <a:rPr lang="en-US" b="1" dirty="0"/>
              <a:t>math:</a:t>
            </a:r>
            <a:r>
              <a:rPr lang="en-US" dirty="0"/>
              <a:t> For any required mathematical operations in billing calculations.</a:t>
            </a:r>
          </a:p>
          <a:p>
            <a:pPr>
              <a:buFont typeface="Arial" panose="020B0604020202020204" pitchFamily="34" charset="0"/>
              <a:buChar char="•"/>
            </a:pPr>
            <a:r>
              <a:rPr lang="en-US" b="1" dirty="0"/>
              <a:t>datetime:</a:t>
            </a:r>
            <a:r>
              <a:rPr lang="en-US" dirty="0"/>
              <a:t> To add date and time stamps on invoices.</a:t>
            </a:r>
          </a:p>
        </p:txBody>
      </p:sp>
    </p:spTree>
    <p:extLst>
      <p:ext uri="{BB962C8B-B14F-4D97-AF65-F5344CB8AC3E}">
        <p14:creationId xmlns:p14="http://schemas.microsoft.com/office/powerpoint/2010/main" val="3682582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46C09F-E61D-5133-655F-339E5AAA5B28}"/>
              </a:ext>
            </a:extLst>
          </p:cNvPr>
          <p:cNvSpPr txBox="1"/>
          <p:nvPr/>
        </p:nvSpPr>
        <p:spPr>
          <a:xfrm>
            <a:off x="685800" y="439616"/>
            <a:ext cx="9838592" cy="1754326"/>
          </a:xfrm>
          <a:prstGeom prst="rect">
            <a:avLst/>
          </a:prstGeom>
          <a:noFill/>
        </p:spPr>
        <p:txBody>
          <a:bodyPr wrap="square">
            <a:spAutoFit/>
          </a:bodyPr>
          <a:lstStyle/>
          <a:p>
            <a:r>
              <a:rPr lang="en-IN" b="1" dirty="0"/>
              <a:t>Graphical User Interface (GUI): </a:t>
            </a:r>
            <a:r>
              <a:rPr lang="en-IN" b="1" dirty="0" err="1"/>
              <a:t>Tkinter</a:t>
            </a:r>
            <a:endParaRPr lang="en-IN" b="1" dirty="0"/>
          </a:p>
          <a:p>
            <a:pPr>
              <a:buFont typeface="Arial" panose="020B0604020202020204" pitchFamily="34" charset="0"/>
              <a:buChar char="•"/>
            </a:pPr>
            <a:r>
              <a:rPr lang="en-IN" b="1" dirty="0" err="1"/>
              <a:t>Tkinter</a:t>
            </a:r>
            <a:r>
              <a:rPr lang="en-IN" dirty="0"/>
              <a:t> is a built-in library for creating interactive desktop applications.</a:t>
            </a:r>
          </a:p>
          <a:p>
            <a:pPr>
              <a:buFont typeface="Arial" panose="020B0604020202020204" pitchFamily="34" charset="0"/>
              <a:buChar char="•"/>
            </a:pPr>
            <a:r>
              <a:rPr lang="en-IN" b="1" dirty="0"/>
              <a:t>Features Provided:</a:t>
            </a:r>
            <a:endParaRPr lang="en-IN" dirty="0"/>
          </a:p>
          <a:p>
            <a:pPr marL="742950" lvl="1" indent="-285750">
              <a:buFont typeface="Arial" panose="020B0604020202020204" pitchFamily="34" charset="0"/>
              <a:buChar char="•"/>
            </a:pPr>
            <a:r>
              <a:rPr lang="en-IN" dirty="0"/>
              <a:t>Buttons, labels, text boxes, and drop-down menus.</a:t>
            </a:r>
          </a:p>
          <a:p>
            <a:pPr marL="742950" lvl="1" indent="-285750">
              <a:buFont typeface="Arial" panose="020B0604020202020204" pitchFamily="34" charset="0"/>
              <a:buChar char="•"/>
            </a:pPr>
            <a:r>
              <a:rPr lang="en-IN" dirty="0"/>
              <a:t>Layout management for intuitive user interfaces.</a:t>
            </a:r>
          </a:p>
          <a:p>
            <a:pPr marL="742950" lvl="1" indent="-285750">
              <a:buFont typeface="Arial" panose="020B0604020202020204" pitchFamily="34" charset="0"/>
              <a:buChar char="•"/>
            </a:pPr>
            <a:r>
              <a:rPr lang="en-IN" dirty="0"/>
              <a:t>Event handling for responsive applications</a:t>
            </a:r>
          </a:p>
        </p:txBody>
      </p:sp>
      <p:sp>
        <p:nvSpPr>
          <p:cNvPr id="5" name="TextBox 4">
            <a:extLst>
              <a:ext uri="{FF2B5EF4-FFF2-40B4-BE49-F238E27FC236}">
                <a16:creationId xmlns:a16="http://schemas.microsoft.com/office/drawing/2014/main" id="{ECA96086-DDB5-F3F7-0415-A5484DACABEB}"/>
              </a:ext>
            </a:extLst>
          </p:cNvPr>
          <p:cNvSpPr txBox="1"/>
          <p:nvPr/>
        </p:nvSpPr>
        <p:spPr>
          <a:xfrm>
            <a:off x="782516" y="2505670"/>
            <a:ext cx="8062546" cy="923330"/>
          </a:xfrm>
          <a:prstGeom prst="rect">
            <a:avLst/>
          </a:prstGeom>
          <a:noFill/>
        </p:spPr>
        <p:txBody>
          <a:bodyPr wrap="square">
            <a:spAutoFit/>
          </a:bodyPr>
          <a:lstStyle/>
          <a:p>
            <a:r>
              <a:rPr lang="en-US" b="1" dirty="0"/>
              <a:t>Documentation Tools</a:t>
            </a:r>
          </a:p>
          <a:p>
            <a:pPr>
              <a:buFont typeface="Arial" panose="020B0604020202020204" pitchFamily="34" charset="0"/>
              <a:buChar char="•"/>
            </a:pPr>
            <a:r>
              <a:rPr lang="en-US" b="1" dirty="0"/>
              <a:t>Markdown:</a:t>
            </a:r>
            <a:r>
              <a:rPr lang="en-US" dirty="0"/>
              <a:t> Simplifies creating structured README files with headings, lists, and links.</a:t>
            </a:r>
          </a:p>
        </p:txBody>
      </p:sp>
      <p:sp>
        <p:nvSpPr>
          <p:cNvPr id="7" name="Rectangle 2">
            <a:extLst>
              <a:ext uri="{FF2B5EF4-FFF2-40B4-BE49-F238E27FC236}">
                <a16:creationId xmlns:a16="http://schemas.microsoft.com/office/drawing/2014/main" id="{20C2DC45-C962-54C7-FACB-48318B5386FD}"/>
              </a:ext>
            </a:extLst>
          </p:cNvPr>
          <p:cNvSpPr>
            <a:spLocks noChangeArrowheads="1"/>
          </p:cNvSpPr>
          <p:nvPr/>
        </p:nvSpPr>
        <p:spPr bwMode="auto">
          <a:xfrm>
            <a:off x="685800" y="3536686"/>
            <a:ext cx="1100718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Cost-Effective:</a:t>
            </a:r>
            <a:r>
              <a:rPr kumimoji="0" lang="en-US" altLang="en-US" sz="1800" b="0" i="0" u="none" strike="noStrike" cap="none" normalizeH="0" baseline="0" dirty="0">
                <a:ln>
                  <a:noFill/>
                </a:ln>
                <a:solidFill>
                  <a:schemeClr val="tx1"/>
                </a:solidFill>
                <a:effectLst/>
                <a:latin typeface="Arial" panose="020B0604020202020204" pitchFamily="34" charset="0"/>
              </a:rPr>
              <a:t> Leveraging open-source tools minimizes development costs.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Ease of Learning:</a:t>
            </a:r>
            <a:r>
              <a:rPr kumimoji="0" lang="en-US" altLang="en-US" sz="1800" b="0" i="0" u="none" strike="noStrike" cap="none" normalizeH="0" baseline="0" dirty="0">
                <a:ln>
                  <a:noFill/>
                </a:ln>
                <a:solidFill>
                  <a:schemeClr val="tx1"/>
                </a:solidFill>
                <a:effectLst/>
                <a:latin typeface="Arial" panose="020B0604020202020204" pitchFamily="34" charset="0"/>
              </a:rPr>
              <a:t> Python and its libraries are beginner-friendly, reducing development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Robust Functionality:</a:t>
            </a:r>
            <a:r>
              <a:rPr kumimoji="0" lang="en-US" altLang="en-US" sz="1800" b="0" i="0" u="none" strike="noStrike" cap="none" normalizeH="0" baseline="0" dirty="0">
                <a:ln>
                  <a:noFill/>
                </a:ln>
                <a:solidFill>
                  <a:schemeClr val="tx1"/>
                </a:solidFill>
                <a:effectLst/>
                <a:latin typeface="Arial" panose="020B0604020202020204" pitchFamily="34" charset="0"/>
              </a:rPr>
              <a:t> The selected tools together provide all the features required for a comprehensive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billing solution.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Scalable:</a:t>
            </a:r>
            <a:r>
              <a:rPr kumimoji="0" lang="en-US" altLang="en-US" sz="1800" b="0" i="0" u="none" strike="noStrike" cap="none" normalizeH="0" baseline="0" dirty="0">
                <a:ln>
                  <a:noFill/>
                </a:ln>
                <a:solidFill>
                  <a:schemeClr val="tx1"/>
                </a:solidFill>
                <a:effectLst/>
                <a:latin typeface="Arial" panose="020B0604020202020204" pitchFamily="34" charset="0"/>
              </a:rPr>
              <a:t> Tools like SQLite and Django ensure the application can evolve to meet future needs.</a:t>
            </a:r>
          </a:p>
        </p:txBody>
      </p:sp>
    </p:spTree>
    <p:extLst>
      <p:ext uri="{BB962C8B-B14F-4D97-AF65-F5344CB8AC3E}">
        <p14:creationId xmlns:p14="http://schemas.microsoft.com/office/powerpoint/2010/main" val="451972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0A2EFD-745E-539C-61C0-7F32BE1F7E59}"/>
              </a:ext>
            </a:extLst>
          </p:cNvPr>
          <p:cNvSpPr txBox="1"/>
          <p:nvPr/>
        </p:nvSpPr>
        <p:spPr>
          <a:xfrm>
            <a:off x="4141177" y="153838"/>
            <a:ext cx="6101860" cy="369332"/>
          </a:xfrm>
          <a:prstGeom prst="rect">
            <a:avLst/>
          </a:prstGeom>
          <a:noFill/>
        </p:spPr>
        <p:txBody>
          <a:bodyPr wrap="square">
            <a:spAutoFit/>
          </a:bodyPr>
          <a:lstStyle/>
          <a:p>
            <a:r>
              <a:rPr lang="en-IN" sz="1800" b="1" dirty="0"/>
              <a:t>Project Design </a:t>
            </a:r>
            <a:endParaRPr lang="en-IN" dirty="0"/>
          </a:p>
        </p:txBody>
      </p:sp>
      <p:sp>
        <p:nvSpPr>
          <p:cNvPr id="5" name="TextBox 4">
            <a:extLst>
              <a:ext uri="{FF2B5EF4-FFF2-40B4-BE49-F238E27FC236}">
                <a16:creationId xmlns:a16="http://schemas.microsoft.com/office/drawing/2014/main" id="{E22A62D9-261E-A29A-0EEA-36EA2900504B}"/>
              </a:ext>
            </a:extLst>
          </p:cNvPr>
          <p:cNvSpPr txBox="1"/>
          <p:nvPr/>
        </p:nvSpPr>
        <p:spPr>
          <a:xfrm>
            <a:off x="1011115" y="703384"/>
            <a:ext cx="8598876" cy="923330"/>
          </a:xfrm>
          <a:prstGeom prst="rect">
            <a:avLst/>
          </a:prstGeom>
          <a:noFill/>
        </p:spPr>
        <p:txBody>
          <a:bodyPr wrap="square">
            <a:spAutoFit/>
          </a:bodyPr>
          <a:lstStyle/>
          <a:p>
            <a:r>
              <a:rPr lang="en-US" b="1" dirty="0"/>
              <a:t>System Architecture</a:t>
            </a:r>
          </a:p>
          <a:p>
            <a:r>
              <a:rPr lang="en-US" dirty="0"/>
              <a:t>The system follows a modular architecture that separates concerns and ensures maintainability. Key components include:</a:t>
            </a:r>
          </a:p>
        </p:txBody>
      </p:sp>
      <p:sp>
        <p:nvSpPr>
          <p:cNvPr id="7" name="TextBox 6">
            <a:extLst>
              <a:ext uri="{FF2B5EF4-FFF2-40B4-BE49-F238E27FC236}">
                <a16:creationId xmlns:a16="http://schemas.microsoft.com/office/drawing/2014/main" id="{7F11F642-6CD0-A9AC-188D-69E844A28235}"/>
              </a:ext>
            </a:extLst>
          </p:cNvPr>
          <p:cNvSpPr txBox="1"/>
          <p:nvPr/>
        </p:nvSpPr>
        <p:spPr>
          <a:xfrm>
            <a:off x="1011115" y="1914312"/>
            <a:ext cx="6101860" cy="2862322"/>
          </a:xfrm>
          <a:prstGeom prst="rect">
            <a:avLst/>
          </a:prstGeom>
          <a:noFill/>
        </p:spPr>
        <p:txBody>
          <a:bodyPr wrap="square">
            <a:spAutoFit/>
          </a:bodyPr>
          <a:lstStyle/>
          <a:p>
            <a:r>
              <a:rPr lang="en-US" b="1" dirty="0"/>
              <a:t>User Interface Layer</a:t>
            </a:r>
          </a:p>
          <a:p>
            <a:pPr>
              <a:buFont typeface="Arial" panose="020B0604020202020204" pitchFamily="34" charset="0"/>
              <a:buChar char="•"/>
            </a:pPr>
            <a:r>
              <a:rPr lang="en-US" dirty="0"/>
              <a:t>Built using </a:t>
            </a:r>
            <a:r>
              <a:rPr lang="en-US" b="1" dirty="0" err="1"/>
              <a:t>Tkinter</a:t>
            </a:r>
            <a:r>
              <a:rPr lang="en-US" dirty="0"/>
              <a:t> to provide an interactive desktop application.</a:t>
            </a:r>
          </a:p>
          <a:p>
            <a:pPr>
              <a:buFont typeface="Arial" panose="020B0604020202020204" pitchFamily="34" charset="0"/>
              <a:buChar char="•"/>
            </a:pPr>
            <a:r>
              <a:rPr lang="en-US" dirty="0"/>
              <a:t>Components include:</a:t>
            </a:r>
          </a:p>
          <a:p>
            <a:pPr marL="742950" lvl="1" indent="-285750">
              <a:buFont typeface="Arial" panose="020B0604020202020204" pitchFamily="34" charset="0"/>
              <a:buChar char="•"/>
            </a:pPr>
            <a:r>
              <a:rPr lang="en-US" b="1" dirty="0"/>
              <a:t>Input Fields:</a:t>
            </a:r>
            <a:r>
              <a:rPr lang="en-US" dirty="0"/>
              <a:t> For entering product details like name, quantity, and price.</a:t>
            </a:r>
          </a:p>
          <a:p>
            <a:pPr marL="742950" lvl="1" indent="-285750">
              <a:buFont typeface="Arial" panose="020B0604020202020204" pitchFamily="34" charset="0"/>
              <a:buChar char="•"/>
            </a:pPr>
            <a:r>
              <a:rPr lang="en-US" b="1" dirty="0"/>
              <a:t>Buttons:</a:t>
            </a:r>
            <a:r>
              <a:rPr lang="en-US" dirty="0"/>
              <a:t> For adding items, calculating totals, and generating invoices.</a:t>
            </a:r>
          </a:p>
          <a:p>
            <a:pPr marL="742950" lvl="1" indent="-285750">
              <a:buFont typeface="Arial" panose="020B0604020202020204" pitchFamily="34" charset="0"/>
              <a:buChar char="•"/>
            </a:pPr>
            <a:r>
              <a:rPr lang="en-US" b="1" dirty="0"/>
              <a:t>Display Area:</a:t>
            </a:r>
            <a:r>
              <a:rPr lang="en-US" dirty="0"/>
              <a:t> To show the bill summary and total amount.</a:t>
            </a:r>
          </a:p>
        </p:txBody>
      </p:sp>
      <p:sp>
        <p:nvSpPr>
          <p:cNvPr id="9" name="TextBox 8">
            <a:extLst>
              <a:ext uri="{FF2B5EF4-FFF2-40B4-BE49-F238E27FC236}">
                <a16:creationId xmlns:a16="http://schemas.microsoft.com/office/drawing/2014/main" id="{073BB9A7-B968-C3E2-6D97-AE1D0B605E15}"/>
              </a:ext>
            </a:extLst>
          </p:cNvPr>
          <p:cNvSpPr txBox="1"/>
          <p:nvPr/>
        </p:nvSpPr>
        <p:spPr>
          <a:xfrm>
            <a:off x="1661746" y="4697119"/>
            <a:ext cx="6101860" cy="2308324"/>
          </a:xfrm>
          <a:prstGeom prst="rect">
            <a:avLst/>
          </a:prstGeom>
          <a:noFill/>
        </p:spPr>
        <p:txBody>
          <a:bodyPr wrap="square">
            <a:spAutoFit/>
          </a:bodyPr>
          <a:lstStyle/>
          <a:p>
            <a:r>
              <a:rPr lang="en-US" b="1" dirty="0"/>
              <a:t>Data Storage Layer</a:t>
            </a:r>
          </a:p>
          <a:p>
            <a:pPr>
              <a:buFont typeface="Arial" panose="020B0604020202020204" pitchFamily="34" charset="0"/>
              <a:buChar char="•"/>
            </a:pPr>
            <a:r>
              <a:rPr lang="en-US" dirty="0"/>
              <a:t>Initially, data will be managed in memory using Python data structures (e.g., lists and dictionaries).</a:t>
            </a:r>
          </a:p>
          <a:p>
            <a:pPr>
              <a:buFont typeface="Arial" panose="020B0604020202020204" pitchFamily="34" charset="0"/>
              <a:buChar char="•"/>
            </a:pPr>
            <a:r>
              <a:rPr lang="en-US" dirty="0"/>
              <a:t>Future scalability includes integration with a database like </a:t>
            </a:r>
            <a:r>
              <a:rPr lang="en-US" b="1" dirty="0"/>
              <a:t>SQLite</a:t>
            </a:r>
            <a:r>
              <a:rPr lang="en-US" dirty="0"/>
              <a:t> for persistent storage of:</a:t>
            </a:r>
          </a:p>
          <a:p>
            <a:pPr marL="742950" lvl="1" indent="-285750">
              <a:buFont typeface="Arial" panose="020B0604020202020204" pitchFamily="34" charset="0"/>
              <a:buChar char="•"/>
            </a:pPr>
            <a:r>
              <a:rPr lang="en-US" dirty="0"/>
              <a:t>Product catalogs.</a:t>
            </a:r>
          </a:p>
          <a:p>
            <a:pPr marL="742950" lvl="1" indent="-285750">
              <a:buFont typeface="Arial" panose="020B0604020202020204" pitchFamily="34" charset="0"/>
              <a:buChar char="•"/>
            </a:pPr>
            <a:r>
              <a:rPr lang="en-US" dirty="0"/>
              <a:t>Transaction history.</a:t>
            </a:r>
          </a:p>
          <a:p>
            <a:pPr marL="742950" lvl="1" indent="-285750">
              <a:buFont typeface="Arial" panose="020B0604020202020204" pitchFamily="34" charset="0"/>
              <a:buChar char="•"/>
            </a:pPr>
            <a:r>
              <a:rPr lang="en-US" dirty="0"/>
              <a:t>Customer information.</a:t>
            </a:r>
          </a:p>
        </p:txBody>
      </p:sp>
    </p:spTree>
    <p:extLst>
      <p:ext uri="{BB962C8B-B14F-4D97-AF65-F5344CB8AC3E}">
        <p14:creationId xmlns:p14="http://schemas.microsoft.com/office/powerpoint/2010/main" val="2935008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F66250-41B1-DC69-B6DD-E70CEACEA594}"/>
              </a:ext>
            </a:extLst>
          </p:cNvPr>
          <p:cNvSpPr txBox="1"/>
          <p:nvPr/>
        </p:nvSpPr>
        <p:spPr>
          <a:xfrm>
            <a:off x="140677" y="0"/>
            <a:ext cx="6101860" cy="461665"/>
          </a:xfrm>
          <a:prstGeom prst="rect">
            <a:avLst/>
          </a:prstGeom>
          <a:noFill/>
        </p:spPr>
        <p:txBody>
          <a:bodyPr wrap="square">
            <a:spAutoFit/>
          </a:bodyPr>
          <a:lstStyle/>
          <a:p>
            <a:r>
              <a:rPr lang="en-IN" sz="2400" b="1" dirty="0"/>
              <a:t>Key Features</a:t>
            </a:r>
          </a:p>
        </p:txBody>
      </p:sp>
      <p:sp>
        <p:nvSpPr>
          <p:cNvPr id="6" name="TextBox 5">
            <a:extLst>
              <a:ext uri="{FF2B5EF4-FFF2-40B4-BE49-F238E27FC236}">
                <a16:creationId xmlns:a16="http://schemas.microsoft.com/office/drawing/2014/main" id="{F10F31DC-D20A-EEAB-7F7E-E43BB9CE5A9A}"/>
              </a:ext>
            </a:extLst>
          </p:cNvPr>
          <p:cNvSpPr txBox="1"/>
          <p:nvPr/>
        </p:nvSpPr>
        <p:spPr>
          <a:xfrm>
            <a:off x="369277" y="841816"/>
            <a:ext cx="6101860" cy="646331"/>
          </a:xfrm>
          <a:prstGeom prst="rect">
            <a:avLst/>
          </a:prstGeom>
          <a:noFill/>
        </p:spPr>
        <p:txBody>
          <a:bodyPr wrap="square">
            <a:spAutoFit/>
          </a:bodyPr>
          <a:lstStyle/>
          <a:p>
            <a:r>
              <a:rPr lang="en-US" b="1" dirty="0"/>
              <a:t>Dynamic Product Addition</a:t>
            </a:r>
            <a:r>
              <a:rPr lang="en-US" dirty="0"/>
              <a:t>: Users can enter and add multiple products to the bill. </a:t>
            </a:r>
            <a:endParaRPr lang="en-IN" dirty="0"/>
          </a:p>
        </p:txBody>
      </p:sp>
      <p:sp>
        <p:nvSpPr>
          <p:cNvPr id="8" name="TextBox 7">
            <a:extLst>
              <a:ext uri="{FF2B5EF4-FFF2-40B4-BE49-F238E27FC236}">
                <a16:creationId xmlns:a16="http://schemas.microsoft.com/office/drawing/2014/main" id="{9E709A89-B318-16F3-B586-15D48B3DD5F2}"/>
              </a:ext>
            </a:extLst>
          </p:cNvPr>
          <p:cNvSpPr txBox="1"/>
          <p:nvPr/>
        </p:nvSpPr>
        <p:spPr>
          <a:xfrm>
            <a:off x="369277" y="1723223"/>
            <a:ext cx="9486900" cy="646331"/>
          </a:xfrm>
          <a:prstGeom prst="rect">
            <a:avLst/>
          </a:prstGeom>
          <a:noFill/>
        </p:spPr>
        <p:txBody>
          <a:bodyPr wrap="square">
            <a:spAutoFit/>
          </a:bodyPr>
          <a:lstStyle/>
          <a:p>
            <a:r>
              <a:rPr lang="en-US" b="1" dirty="0"/>
              <a:t>Tax and Discount Calculation</a:t>
            </a:r>
            <a:r>
              <a:rPr lang="en-US" dirty="0"/>
              <a:t>: The application supports customizable tax rates and discounts, which can be applied to the overall bill or specific items.</a:t>
            </a:r>
            <a:endParaRPr lang="en-IN" dirty="0"/>
          </a:p>
        </p:txBody>
      </p:sp>
      <p:sp>
        <p:nvSpPr>
          <p:cNvPr id="10" name="TextBox 9">
            <a:extLst>
              <a:ext uri="{FF2B5EF4-FFF2-40B4-BE49-F238E27FC236}">
                <a16:creationId xmlns:a16="http://schemas.microsoft.com/office/drawing/2014/main" id="{32019333-EC46-5D98-777D-879A93F6CBC0}"/>
              </a:ext>
            </a:extLst>
          </p:cNvPr>
          <p:cNvSpPr txBox="1"/>
          <p:nvPr/>
        </p:nvSpPr>
        <p:spPr>
          <a:xfrm>
            <a:off x="369277" y="2529938"/>
            <a:ext cx="9267092" cy="646331"/>
          </a:xfrm>
          <a:prstGeom prst="rect">
            <a:avLst/>
          </a:prstGeom>
          <a:noFill/>
        </p:spPr>
        <p:txBody>
          <a:bodyPr wrap="square">
            <a:spAutoFit/>
          </a:bodyPr>
          <a:lstStyle/>
          <a:p>
            <a:r>
              <a:rPr lang="en-US" b="1" dirty="0"/>
              <a:t>Clear Product Details</a:t>
            </a:r>
            <a:r>
              <a:rPr lang="en-US" dirty="0"/>
              <a:t>: Clear individual product details from the current bill if a mistake is made.</a:t>
            </a:r>
            <a:endParaRPr lang="en-IN" dirty="0"/>
          </a:p>
        </p:txBody>
      </p:sp>
      <p:sp>
        <p:nvSpPr>
          <p:cNvPr id="12" name="TextBox 11">
            <a:extLst>
              <a:ext uri="{FF2B5EF4-FFF2-40B4-BE49-F238E27FC236}">
                <a16:creationId xmlns:a16="http://schemas.microsoft.com/office/drawing/2014/main" id="{F82E7FA2-A2DC-A0BC-6793-FD88B8223534}"/>
              </a:ext>
            </a:extLst>
          </p:cNvPr>
          <p:cNvSpPr txBox="1"/>
          <p:nvPr/>
        </p:nvSpPr>
        <p:spPr>
          <a:xfrm>
            <a:off x="307730" y="3358566"/>
            <a:ext cx="9821007" cy="646331"/>
          </a:xfrm>
          <a:prstGeom prst="rect">
            <a:avLst/>
          </a:prstGeom>
          <a:noFill/>
        </p:spPr>
        <p:txBody>
          <a:bodyPr wrap="square">
            <a:spAutoFit/>
          </a:bodyPr>
          <a:lstStyle/>
          <a:p>
            <a:r>
              <a:rPr lang="en-US" b="1" dirty="0"/>
              <a:t>Transaction History</a:t>
            </a:r>
            <a:r>
              <a:rPr lang="en-US" dirty="0"/>
              <a:t>: Store and retrieve previously generated invoices, allowing businesses to maintain a record of sales.</a:t>
            </a:r>
            <a:endParaRPr lang="en-IN" dirty="0"/>
          </a:p>
        </p:txBody>
      </p:sp>
      <p:sp>
        <p:nvSpPr>
          <p:cNvPr id="14" name="TextBox 13">
            <a:extLst>
              <a:ext uri="{FF2B5EF4-FFF2-40B4-BE49-F238E27FC236}">
                <a16:creationId xmlns:a16="http://schemas.microsoft.com/office/drawing/2014/main" id="{C6C80E12-3279-00FD-5456-2FA04626B16E}"/>
              </a:ext>
            </a:extLst>
          </p:cNvPr>
          <p:cNvSpPr txBox="1"/>
          <p:nvPr/>
        </p:nvSpPr>
        <p:spPr>
          <a:xfrm>
            <a:off x="307729" y="4187194"/>
            <a:ext cx="10638693" cy="1200329"/>
          </a:xfrm>
          <a:prstGeom prst="rect">
            <a:avLst/>
          </a:prstGeom>
          <a:noFill/>
        </p:spPr>
        <p:txBody>
          <a:bodyPr wrap="square">
            <a:spAutoFit/>
          </a:bodyPr>
          <a:lstStyle/>
          <a:p>
            <a:pPr>
              <a:buFont typeface="Arial" panose="020B0604020202020204" pitchFamily="34" charset="0"/>
              <a:buChar char="•"/>
            </a:pPr>
            <a:r>
              <a:rPr lang="en-US" b="1" dirty="0"/>
              <a:t>Customer Records</a:t>
            </a:r>
            <a:r>
              <a:rPr lang="en-US" dirty="0"/>
              <a:t>: Future updates could include features to collect and store customer details, including names, addresses, and contact information.</a:t>
            </a:r>
          </a:p>
          <a:p>
            <a:pPr>
              <a:buFont typeface="Arial" panose="020B0604020202020204" pitchFamily="34" charset="0"/>
              <a:buChar char="•"/>
            </a:pPr>
            <a:r>
              <a:rPr lang="en-US" b="1" dirty="0"/>
              <a:t>Customer-Specific Billing</a:t>
            </a:r>
            <a:r>
              <a:rPr lang="en-US" dirty="0"/>
              <a:t>: Allows creating bills with specific customer details, facilitating repeat customers and personalized billing.</a:t>
            </a:r>
          </a:p>
        </p:txBody>
      </p:sp>
    </p:spTree>
    <p:extLst>
      <p:ext uri="{BB962C8B-B14F-4D97-AF65-F5344CB8AC3E}">
        <p14:creationId xmlns:p14="http://schemas.microsoft.com/office/powerpoint/2010/main" val="187878370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73</TotalTime>
  <Words>1342</Words>
  <Application>Microsoft Office PowerPoint</Application>
  <PresentationFormat>Widescreen</PresentationFormat>
  <Paragraphs>122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Courier New</vt:lpstr>
      <vt:lpstr>DM Sans Bold</vt:lpstr>
      <vt:lpstr>Gill Sans MT</vt:lpstr>
      <vt:lpstr>Times New Roman</vt:lpstr>
      <vt:lpstr>Gallery</vt:lpstr>
      <vt:lpstr>             BILL MANAGEMENTS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Pavan Kumar Pollpalli</dc:creator>
  <cp:lastModifiedBy>Pavan Kumar Pollpalli</cp:lastModifiedBy>
  <cp:revision>2</cp:revision>
  <dcterms:created xsi:type="dcterms:W3CDTF">2024-11-29T15:45:23Z</dcterms:created>
  <dcterms:modified xsi:type="dcterms:W3CDTF">2024-11-29T16:59:13Z</dcterms:modified>
</cp:coreProperties>
</file>