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16"/>
  </p:notesMasterIdLst>
  <p:sldIdLst>
    <p:sldId id="256" r:id="rId5"/>
    <p:sldId id="2146847054" r:id="rId6"/>
    <p:sldId id="262" r:id="rId7"/>
    <p:sldId id="263" r:id="rId8"/>
    <p:sldId id="265" r:id="rId9"/>
    <p:sldId id="2146847057" r:id="rId10"/>
    <p:sldId id="2146847060" r:id="rId11"/>
    <p:sldId id="2146847062" r:id="rId12"/>
    <p:sldId id="2146847061" r:id="rId13"/>
    <p:sldId id="2146847055" r:id="rId14"/>
    <p:sldId id="25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6" d="100"/>
          <a:sy n="76" d="100"/>
        </p:scale>
        <p:origin x="120" y="48"/>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26-02-2025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17E254F1-4415-47BF-9E91-C5D4B9A33350}" type="slidenum">
              <a:rPr lang="en-IN" smtClean="0"/>
              <a:t>7</a:t>
            </a:fld>
            <a:endParaRPr lang="en-IN"/>
          </a:p>
        </p:txBody>
      </p:sp>
    </p:spTree>
    <p:extLst>
      <p:ext uri="{BB962C8B-B14F-4D97-AF65-F5344CB8AC3E}">
        <p14:creationId xmlns:p14="http://schemas.microsoft.com/office/powerpoint/2010/main" val="367885964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2/26/2025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2/26/2025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2/26/2025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2/26/2025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2/26/2025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2/26/2025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2/26/2025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2/26/2025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2/26/2025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2/26/2025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hyperlink" Target="https://github.com/Pavan-kumar19/My-Steganography.git" TargetMode="Externa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7" y="1821635"/>
            <a:ext cx="10327126" cy="971807"/>
          </a:xfrm>
        </p:spPr>
        <p:txBody>
          <a:bodyPr>
            <a:normAutofit fontScale="90000"/>
          </a:bodyPr>
          <a:lstStyle/>
          <a:p>
            <a:r>
              <a:rPr lang="en-US" b="1" dirty="0">
                <a:solidFill>
                  <a:schemeClr val="accent1"/>
                </a:solidFill>
                <a:latin typeface="Arial" panose="020B0604020202020204" pitchFamily="34" charset="0"/>
                <a:cs typeface="Arial" panose="020B0604020202020204" pitchFamily="34" charset="0"/>
              </a:rPr>
              <a:t>SECURE DATA HIDING IN IMAGE USING STEGNOGRAPHY </a:t>
            </a:r>
          </a:p>
        </p:txBody>
      </p:sp>
      <p:sp>
        <p:nvSpPr>
          <p:cNvPr id="3" name="TextBox 2"/>
          <p:cNvSpPr txBox="1"/>
          <p:nvPr/>
        </p:nvSpPr>
        <p:spPr>
          <a:xfrm>
            <a:off x="2540" y="635772"/>
            <a:ext cx="17136014" cy="584775"/>
          </a:xfrm>
          <a:prstGeom prst="rect">
            <a:avLst/>
          </a:prstGeom>
          <a:noFill/>
        </p:spPr>
        <p:txBody>
          <a:bodyPr wrap="square" lIns="91440" tIns="45720" rIns="91440" bIns="45720" rtlCol="0" anchor="t">
            <a:spAutoFit/>
          </a:bodyPr>
          <a:lstStyle/>
          <a:p>
            <a:r>
              <a:rPr lang="en-US" sz="3200" b="1" dirty="0">
                <a:solidFill>
                  <a:schemeClr val="accent1">
                    <a:lumMod val="75000"/>
                  </a:schemeClr>
                </a:solidFill>
                <a:latin typeface="Arial"/>
                <a:cs typeface="Arial"/>
              </a:rPr>
              <a:t>CAPSTONE PROJECT</a:t>
            </a:r>
          </a:p>
        </p:txBody>
      </p:sp>
      <p:sp>
        <p:nvSpPr>
          <p:cNvPr id="4" name="TextBox 3"/>
          <p:cNvSpPr txBox="1"/>
          <p:nvPr/>
        </p:nvSpPr>
        <p:spPr>
          <a:xfrm>
            <a:off x="1359107" y="3792545"/>
            <a:ext cx="7980183" cy="1877437"/>
          </a:xfrm>
          <a:prstGeom prst="rect">
            <a:avLst/>
          </a:prstGeom>
          <a:noFill/>
        </p:spPr>
        <p:txBody>
          <a:bodyPr wrap="square" lIns="91440" tIns="45720" rIns="91440" bIns="45720" rtlCol="0" anchor="t">
            <a:spAutoFit/>
          </a:bodyPr>
          <a:lstStyle/>
          <a:p>
            <a:r>
              <a:rPr lang="en-US" sz="2400" b="1" dirty="0">
                <a:solidFill>
                  <a:schemeClr val="accent1">
                    <a:lumMod val="75000"/>
                  </a:schemeClr>
                </a:solidFill>
                <a:latin typeface="Arial" pitchFamily="34" charset="0"/>
                <a:cs typeface="Arial" pitchFamily="34" charset="0"/>
              </a:rPr>
              <a:t>Presented By:</a:t>
            </a:r>
          </a:p>
          <a:p>
            <a:r>
              <a:rPr lang="en-US" sz="2400" b="1" dirty="0">
                <a:solidFill>
                  <a:schemeClr val="accent1">
                    <a:lumMod val="75000"/>
                  </a:schemeClr>
                </a:solidFill>
                <a:latin typeface="Arial"/>
                <a:cs typeface="Arial"/>
              </a:rPr>
              <a:t>Student Name : KANNAM PAVAN KUMAR</a:t>
            </a:r>
          </a:p>
          <a:p>
            <a:r>
              <a:rPr lang="en-US" sz="2400" b="1" dirty="0">
                <a:solidFill>
                  <a:schemeClr val="accent1">
                    <a:lumMod val="75000"/>
                  </a:schemeClr>
                </a:solidFill>
                <a:latin typeface="Arial"/>
                <a:cs typeface="Arial"/>
              </a:rPr>
              <a:t>College Name &amp; Department : GOVERNMENT DEGREE COLLEGE(A), RAJAHMUNDRY</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p:txBody>
          <a:bodyPr>
            <a:normAutofit/>
          </a:bodyPr>
          <a:lstStyle/>
          <a:p>
            <a:pPr marL="0" indent="0">
              <a:buNone/>
            </a:pPr>
            <a:r>
              <a:rPr lang="en-US" sz="2000" b="1" dirty="0"/>
              <a:t>1.Cybersecurity &amp; Data Protection – </a:t>
            </a:r>
            <a:r>
              <a:rPr lang="en-US" sz="2000" dirty="0"/>
              <a:t>Used for covert communication, encryption, and anti-steganalysis techniques.</a:t>
            </a:r>
          </a:p>
          <a:p>
            <a:pPr marL="0" indent="0">
              <a:buNone/>
            </a:pPr>
            <a:r>
              <a:rPr lang="en-US" sz="2000" b="1" dirty="0"/>
              <a:t>2.Digital Forensics &amp; Law Enforcement – </a:t>
            </a:r>
            <a:r>
              <a:rPr lang="en-US" sz="2000" dirty="0"/>
              <a:t>Helps detect hidden data in criminal investigations.</a:t>
            </a:r>
          </a:p>
          <a:p>
            <a:pPr marL="0" indent="0">
              <a:buNone/>
            </a:pPr>
            <a:r>
              <a:rPr lang="en-US" sz="2000" b="1" dirty="0"/>
              <a:t>3.Blockchain &amp; Cryptography – </a:t>
            </a:r>
            <a:r>
              <a:rPr lang="en-US" sz="2000" dirty="0"/>
              <a:t>Enhances secure transactions and decentralized privacy.</a:t>
            </a:r>
          </a:p>
          <a:p>
            <a:pPr marL="0" indent="0">
              <a:buNone/>
            </a:pPr>
            <a:r>
              <a:rPr lang="en-US" sz="2000" b="1" dirty="0"/>
              <a:t>4.Future communication – </a:t>
            </a:r>
            <a:r>
              <a:rPr lang="en-US" sz="2000" dirty="0"/>
              <a:t>Enables secure messaging and convert data transmission.</a:t>
            </a:r>
            <a:endParaRPr lang="en-US" sz="2000" b="1" dirty="0"/>
          </a:p>
          <a:p>
            <a:pPr marL="0" indent="0">
              <a:buNone/>
            </a:pPr>
            <a:endParaRPr lang="en-US" sz="2000" dirty="0"/>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scope(optional)</a:t>
            </a:r>
          </a:p>
        </p:txBody>
      </p:sp>
    </p:spTree>
    <p:extLst>
      <p:ext uri="{BB962C8B-B14F-4D97-AF65-F5344CB8AC3E}">
        <p14:creationId xmlns:p14="http://schemas.microsoft.com/office/powerpoint/2010/main" val="6148826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0" indent="0">
              <a:buNone/>
            </a:pPr>
            <a:endParaRPr lang="en-US" sz="2000" b="1" dirty="0">
              <a:latin typeface="Arial"/>
              <a:ea typeface="+mn-lt"/>
              <a:cs typeface="+mn-lt"/>
            </a:endParaRP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13074" y="1232452"/>
            <a:ext cx="11029615" cy="4673324"/>
          </a:xfrm>
        </p:spPr>
        <p:txBody>
          <a:bodyPr>
            <a:normAutofit/>
          </a:bodyPr>
          <a:lstStyle/>
          <a:p>
            <a:pPr marL="0" indent="0">
              <a:buNone/>
            </a:pPr>
            <a:r>
              <a:rPr lang="en-US" sz="2400" dirty="0"/>
              <a:t>The Problem involves securely hiding sensitive data within an image using steganography to ensure confidentiality and prevent unauthorized access . Traditional encryption methods make hidden data noticeable, whereas steganography conceals it within image pixels without altering the visual appearance. The challenge is to develop an efficient algorithm that embeds and extracts data while maintaining image quality and security.</a:t>
            </a:r>
            <a:endParaRPr lang="en-IN" sz="2400" dirty="0"/>
          </a:p>
          <a:p>
            <a:pPr marL="0" indent="0">
              <a:buNone/>
            </a:pPr>
            <a:endParaRPr lang="en-IN" sz="2400" dirty="0"/>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IN" sz="2000" b="1" dirty="0"/>
              <a:t>Libraries Used: </a:t>
            </a:r>
            <a:r>
              <a:rPr lang="en-IN" sz="2000" dirty="0"/>
              <a:t>open-cv and </a:t>
            </a:r>
            <a:r>
              <a:rPr lang="en-IN" sz="2000" dirty="0" err="1"/>
              <a:t>tkinter</a:t>
            </a:r>
            <a:r>
              <a:rPr lang="en-IN" sz="2000" dirty="0"/>
              <a:t>.</a:t>
            </a:r>
          </a:p>
          <a:p>
            <a:pPr marL="0" indent="0">
              <a:buNone/>
            </a:pPr>
            <a:r>
              <a:rPr lang="en-IN" sz="2000" b="1" dirty="0"/>
              <a:t>Modules Used:</a:t>
            </a:r>
            <a:r>
              <a:rPr lang="en-IN" sz="2000" dirty="0"/>
              <a:t> cv2 from open-cv, </a:t>
            </a:r>
            <a:r>
              <a:rPr lang="en-IN" sz="2000" dirty="0" err="1"/>
              <a:t>filedialog</a:t>
            </a:r>
            <a:r>
              <a:rPr lang="en-IN" sz="2000" dirty="0"/>
              <a:t> and </a:t>
            </a:r>
            <a:r>
              <a:rPr lang="en-IN" sz="2000" dirty="0" err="1"/>
              <a:t>messagebox</a:t>
            </a:r>
            <a:r>
              <a:rPr lang="en-IN" sz="2000" dirty="0"/>
              <a:t> from </a:t>
            </a:r>
            <a:r>
              <a:rPr lang="en-IN" sz="2000" dirty="0" err="1"/>
              <a:t>tkinter</a:t>
            </a:r>
            <a:r>
              <a:rPr lang="en-IN" sz="2000" dirty="0"/>
              <a:t>.</a:t>
            </a:r>
            <a:endParaRPr lang="en-IN" sz="2000" b="1" dirty="0"/>
          </a:p>
          <a:p>
            <a:pPr marL="0" indent="0">
              <a:buNone/>
            </a:pPr>
            <a:r>
              <a:rPr lang="en-IN" sz="2000" b="1" dirty="0"/>
              <a:t>Platform: </a:t>
            </a:r>
            <a:r>
              <a:rPr lang="en-IN" sz="2000" dirty="0"/>
              <a:t>Python idle.</a:t>
            </a:r>
            <a:endParaRPr lang="en-IN" sz="2000" b="1" dirty="0"/>
          </a:p>
          <a:p>
            <a:pPr marL="0" indent="0">
              <a:buNone/>
            </a:pPr>
            <a:endParaRPr lang="en-IN" sz="2000" dirty="0"/>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p:txBody>
          <a:bodyPr>
            <a:normAutofit/>
          </a:bodyPr>
          <a:lstStyle/>
          <a:p>
            <a:pPr marL="0" indent="0">
              <a:buNone/>
            </a:pPr>
            <a:r>
              <a:rPr lang="en-IN" sz="2000" b="1" dirty="0">
                <a:solidFill>
                  <a:srgbClr val="0F0F0F"/>
                </a:solidFill>
              </a:rPr>
              <a:t>1.LSB-Based Steganography — </a:t>
            </a:r>
            <a:r>
              <a:rPr lang="en-IN" sz="2000" dirty="0">
                <a:solidFill>
                  <a:srgbClr val="0F0F0F"/>
                </a:solidFill>
              </a:rPr>
              <a:t>Hides data in the Least Significant Bit , ensuring                                                     security without visible image changes.</a:t>
            </a:r>
          </a:p>
          <a:p>
            <a:pPr marL="0" indent="0">
              <a:buNone/>
            </a:pPr>
            <a:r>
              <a:rPr lang="en-IN" sz="2000" b="1" dirty="0">
                <a:solidFill>
                  <a:srgbClr val="0F0F0F"/>
                </a:solidFill>
              </a:rPr>
              <a:t>2.Lossless BMP Processing – </a:t>
            </a:r>
            <a:r>
              <a:rPr lang="en-IN" sz="2000" dirty="0">
                <a:solidFill>
                  <a:srgbClr val="0F0F0F"/>
                </a:solidFill>
              </a:rPr>
              <a:t>Works with uncompressed BMP images to maintain data integrity.</a:t>
            </a:r>
          </a:p>
          <a:p>
            <a:pPr marL="0" indent="0" algn="just">
              <a:buNone/>
            </a:pPr>
            <a:r>
              <a:rPr lang="en-IN" sz="2000" b="1" dirty="0">
                <a:solidFill>
                  <a:srgbClr val="0F0F0F"/>
                </a:solidFill>
              </a:rPr>
              <a:t>3.Simple CLI Interface – </a:t>
            </a:r>
            <a:r>
              <a:rPr lang="en-IN" sz="2000" dirty="0">
                <a:solidFill>
                  <a:srgbClr val="0F0F0F"/>
                </a:solidFill>
              </a:rPr>
              <a:t>Easy command-line usage for embedding and extracting data , ideal for automation.</a:t>
            </a:r>
          </a:p>
          <a:p>
            <a:pPr marL="0" indent="0" algn="just">
              <a:buNone/>
            </a:pPr>
            <a:endParaRPr lang="en-IN" sz="2000" b="1" dirty="0">
              <a:solidFill>
                <a:srgbClr val="0F0F0F"/>
              </a:solidFill>
            </a:endParaRPr>
          </a:p>
          <a:p>
            <a:pPr marL="0" indent="0">
              <a:buNone/>
            </a:pPr>
            <a:endParaRPr lang="en-IN" sz="2000" b="1" dirty="0">
              <a:solidFill>
                <a:srgbClr val="0F0F0F"/>
              </a:solidFill>
            </a:endParaRPr>
          </a:p>
          <a:p>
            <a:pPr marL="0" indent="0">
              <a:buNone/>
            </a:pPr>
            <a:endParaRPr lang="en-IN" sz="2000" b="1" dirty="0">
              <a:solidFill>
                <a:srgbClr val="0F0F0F"/>
              </a:solidFill>
            </a:endParaRPr>
          </a:p>
        </p:txBody>
      </p:sp>
    </p:spTree>
    <p:extLst>
      <p:ext uri="{BB962C8B-B14F-4D97-AF65-F5344CB8AC3E}">
        <p14:creationId xmlns:p14="http://schemas.microsoft.com/office/powerpoint/2010/main" val="32020245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normAutofit/>
          </a:bodyPr>
          <a:lstStyle/>
          <a:p>
            <a:pPr marL="0" indent="0">
              <a:buNone/>
            </a:pPr>
            <a:r>
              <a:rPr lang="en-IN" sz="2000" b="1" dirty="0"/>
              <a:t>1.Cybersecurity Professionals – </a:t>
            </a:r>
            <a:r>
              <a:rPr lang="en-IN" sz="2000" dirty="0"/>
              <a:t>Use steganography for secure data transmission and covert communication.</a:t>
            </a:r>
          </a:p>
          <a:p>
            <a:pPr marL="0" indent="0">
              <a:buNone/>
            </a:pPr>
            <a:r>
              <a:rPr lang="en-IN" sz="2000" b="1" dirty="0"/>
              <a:t>2.Forensic Experts – </a:t>
            </a:r>
            <a:r>
              <a:rPr lang="en-IN" sz="2000" dirty="0"/>
              <a:t>Extract hidden information from images for digital investigations.</a:t>
            </a:r>
          </a:p>
          <a:p>
            <a:pPr marL="0" indent="0">
              <a:buNone/>
            </a:pPr>
            <a:r>
              <a:rPr lang="en-IN" sz="2000" b="1" dirty="0"/>
              <a:t>3.Government &amp; </a:t>
            </a:r>
            <a:r>
              <a:rPr lang="en-IN" sz="2000" b="1" dirty="0" err="1"/>
              <a:t>Defense</a:t>
            </a:r>
            <a:r>
              <a:rPr lang="en-IN" sz="2000" b="1" dirty="0"/>
              <a:t> Agencies – </a:t>
            </a:r>
            <a:r>
              <a:rPr lang="en-IN" sz="2000" dirty="0"/>
              <a:t>Securely embed sensitive data in images for intelligence and confidential operations.</a:t>
            </a:r>
          </a:p>
          <a:p>
            <a:pPr marL="0" indent="0">
              <a:buNone/>
            </a:pPr>
            <a:r>
              <a:rPr lang="en-IN" sz="2000" b="1" dirty="0"/>
              <a:t>4.Researchers &amp; Academics – </a:t>
            </a:r>
            <a:r>
              <a:rPr lang="en-IN" sz="2000" dirty="0"/>
              <a:t>Study and improve steganography techniques for data security and cryptography.</a:t>
            </a:r>
          </a:p>
          <a:p>
            <a:pPr marL="0" indent="0">
              <a:buNone/>
            </a:pPr>
            <a:r>
              <a:rPr lang="en-IN" sz="2000" b="1" dirty="0"/>
              <a:t>5.Privacy-Concious Users – </a:t>
            </a:r>
            <a:r>
              <a:rPr lang="en-IN" sz="2000" dirty="0"/>
              <a:t>Individuals who want to protect personal or confidential information from unauthorized access</a:t>
            </a:r>
            <a:endParaRPr lang="en-IN" sz="2000" b="1" dirty="0"/>
          </a:p>
          <a:p>
            <a:pPr marL="0" indent="0">
              <a:buNone/>
            </a:pPr>
            <a:endParaRPr lang="en-IN" sz="2000" dirty="0"/>
          </a:p>
        </p:txBody>
      </p:sp>
    </p:spTree>
    <p:extLst>
      <p:ext uri="{BB962C8B-B14F-4D97-AF65-F5344CB8AC3E}">
        <p14:creationId xmlns:p14="http://schemas.microsoft.com/office/powerpoint/2010/main" val="38190438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5" name="Content Placeholder 4">
            <a:extLst>
              <a:ext uri="{FF2B5EF4-FFF2-40B4-BE49-F238E27FC236}">
                <a16:creationId xmlns:a16="http://schemas.microsoft.com/office/drawing/2014/main" id="{EBF11DD0-D545-BD3E-7AA3-1F4BF785A3E5}"/>
              </a:ext>
            </a:extLst>
          </p:cNvPr>
          <p:cNvPicPr>
            <a:picLocks noGrp="1" noChangeAspect="1"/>
          </p:cNvPicPr>
          <p:nvPr>
            <p:ph idx="1"/>
          </p:nvPr>
        </p:nvPicPr>
        <p:blipFill>
          <a:blip r:embed="rId3"/>
          <a:stretch>
            <a:fillRect/>
          </a:stretch>
        </p:blipFill>
        <p:spPr>
          <a:xfrm>
            <a:off x="224632" y="1301750"/>
            <a:ext cx="6809968" cy="5430684"/>
          </a:xfrm>
        </p:spPr>
      </p:pic>
      <p:pic>
        <p:nvPicPr>
          <p:cNvPr id="7" name="Picture 6">
            <a:extLst>
              <a:ext uri="{FF2B5EF4-FFF2-40B4-BE49-F238E27FC236}">
                <a16:creationId xmlns:a16="http://schemas.microsoft.com/office/drawing/2014/main" id="{E6B15639-F14A-A976-C1D6-C373B982926E}"/>
              </a:ext>
            </a:extLst>
          </p:cNvPr>
          <p:cNvPicPr>
            <a:picLocks noChangeAspect="1"/>
          </p:cNvPicPr>
          <p:nvPr/>
        </p:nvPicPr>
        <p:blipFill>
          <a:blip r:embed="rId4"/>
          <a:stretch>
            <a:fillRect/>
          </a:stretch>
        </p:blipFill>
        <p:spPr>
          <a:xfrm>
            <a:off x="7239566" y="1301750"/>
            <a:ext cx="4952434" cy="2405011"/>
          </a:xfrm>
          <a:prstGeom prst="rect">
            <a:avLst/>
          </a:prstGeom>
        </p:spPr>
      </p:pic>
      <p:pic>
        <p:nvPicPr>
          <p:cNvPr id="9" name="Picture 8">
            <a:extLst>
              <a:ext uri="{FF2B5EF4-FFF2-40B4-BE49-F238E27FC236}">
                <a16:creationId xmlns:a16="http://schemas.microsoft.com/office/drawing/2014/main" id="{8DA9726D-5974-9F5F-1A6C-78E65D6374B9}"/>
              </a:ext>
            </a:extLst>
          </p:cNvPr>
          <p:cNvPicPr>
            <a:picLocks noChangeAspect="1"/>
          </p:cNvPicPr>
          <p:nvPr/>
        </p:nvPicPr>
        <p:blipFill>
          <a:blip r:embed="rId5"/>
          <a:stretch>
            <a:fillRect/>
          </a:stretch>
        </p:blipFill>
        <p:spPr>
          <a:xfrm>
            <a:off x="7239565" y="3783228"/>
            <a:ext cx="4727803" cy="2949206"/>
          </a:xfrm>
          <a:prstGeom prst="rect">
            <a:avLst/>
          </a:prstGeom>
        </p:spPr>
      </p:pic>
    </p:spTree>
    <p:extLst>
      <p:ext uri="{BB962C8B-B14F-4D97-AF65-F5344CB8AC3E}">
        <p14:creationId xmlns:p14="http://schemas.microsoft.com/office/powerpoint/2010/main" val="20837152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a:bodyPr>
          <a:lstStyle/>
          <a:p>
            <a:pPr marL="0" indent="0">
              <a:buNone/>
            </a:pPr>
            <a:r>
              <a:rPr lang="en-IN" sz="2000" dirty="0"/>
              <a:t>This project successfully addresses the challenge of securely hiding data within an image using LSB-based steganography . By modifying the Least Significant Bit (LSB) of pixel values in BMP images , it ensures that sensitive information remains hidden without noticeable visuals changes. The approach maintains data integrity, works efficiently with minimal dependencies, and provides a simple CLI interface for embedding and extracting data. While the current implementation supports BMP files, it can be extended to support other formats like PNG or use DCT-based methods for JPEG. This project provides a lightweight, fast, and secure solution for data confidentiality, making it useful for cybersecurity, forensics, and private communication.</a:t>
            </a:r>
          </a:p>
          <a:p>
            <a:pPr marL="0" indent="0">
              <a:buNone/>
            </a:pPr>
            <a:endParaRPr lang="en-IN" sz="2000" dirty="0"/>
          </a:p>
        </p:txBody>
      </p:sp>
    </p:spTree>
    <p:extLst>
      <p:ext uri="{BB962C8B-B14F-4D97-AF65-F5344CB8AC3E}">
        <p14:creationId xmlns:p14="http://schemas.microsoft.com/office/powerpoint/2010/main" val="42338823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pPr marL="0" indent="0" algn="just">
              <a:buNone/>
            </a:pPr>
            <a:r>
              <a:rPr lang="en-IN" sz="1600" b="1" dirty="0">
                <a:hlinkClick r:id="rId2"/>
              </a:rPr>
              <a:t>https://github.com/Pavan-kumar19/My-Steganography.git</a:t>
            </a:r>
            <a:endParaRPr lang="en-IN" sz="1600" b="1" dirty="0"/>
          </a:p>
          <a:p>
            <a:pPr marL="0" indent="0" algn="just">
              <a:buNone/>
            </a:pPr>
            <a:r>
              <a:rPr lang="en-IN" sz="1600" b="1" dirty="0"/>
              <a:t>Repository contents:</a:t>
            </a:r>
          </a:p>
          <a:p>
            <a:pPr marL="0" indent="0" algn="just">
              <a:buNone/>
            </a:pPr>
            <a:r>
              <a:rPr lang="en-IN" b="1" dirty="0">
                <a:latin typeface="Abadi Extra Light" panose="020B0204020104020204" pitchFamily="34" charset="0"/>
              </a:rPr>
              <a:t>  •</a:t>
            </a:r>
            <a:r>
              <a:rPr lang="en-IN" b="1" dirty="0"/>
              <a:t>Source Code</a:t>
            </a:r>
          </a:p>
          <a:p>
            <a:pPr marL="0" indent="0" algn="just">
              <a:buNone/>
            </a:pPr>
            <a:r>
              <a:rPr lang="en-IN" b="1" dirty="0">
                <a:latin typeface="Abadi Extra Light" panose="020B0204020104020204" pitchFamily="34" charset="0"/>
              </a:rPr>
              <a:t>  •</a:t>
            </a:r>
            <a:r>
              <a:rPr lang="en-IN" b="1" dirty="0"/>
              <a:t>PPT Presentation</a:t>
            </a:r>
            <a:endParaRPr lang="en-IN" b="1" dirty="0">
              <a:latin typeface="Abadi Extra Light" panose="020B0204020104020204" pitchFamily="34" charset="0"/>
            </a:endParaRPr>
          </a:p>
          <a:p>
            <a:pPr marL="0" indent="0" algn="just">
              <a:buNone/>
            </a:pPr>
            <a:r>
              <a:rPr lang="en-IN" b="1" dirty="0">
                <a:latin typeface="Abadi Extra Light" panose="020B0204020104020204" pitchFamily="34" charset="0"/>
              </a:rPr>
              <a:t>  •</a:t>
            </a:r>
            <a:r>
              <a:rPr lang="en-IN" sz="1600" b="1" dirty="0"/>
              <a:t>README</a:t>
            </a:r>
          </a:p>
          <a:p>
            <a:pPr marL="0" indent="0" algn="just">
              <a:buNone/>
            </a:pPr>
            <a:r>
              <a:rPr lang="en-IN" sz="1600" b="1" dirty="0">
                <a:latin typeface="Abadi Extra Light" panose="020B0204020104020204" pitchFamily="34" charset="0"/>
              </a:rPr>
              <a:t>  •</a:t>
            </a:r>
            <a:r>
              <a:rPr lang="en-IN" sz="1600" b="1" dirty="0"/>
              <a:t>Encrypted image</a:t>
            </a:r>
            <a:endParaRPr lang="en-IN" b="1" dirty="0"/>
          </a:p>
          <a:p>
            <a:pPr marL="0" indent="0">
              <a:buNone/>
            </a:pPr>
            <a:endParaRPr lang="en-IN" dirty="0"/>
          </a:p>
        </p:txBody>
      </p:sp>
    </p:spTree>
    <p:extLst>
      <p:ext uri="{BB962C8B-B14F-4D97-AF65-F5344CB8AC3E}">
        <p14:creationId xmlns:p14="http://schemas.microsoft.com/office/powerpoint/2010/main" val="2230664768"/>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3.xml><?xml version="1.0" encoding="utf-8"?>
<ds:datastoreItem xmlns:ds="http://schemas.openxmlformats.org/officeDocument/2006/customXml" ds:itemID="{8D289AE2-D2AE-49D1-AFAC-3A79F6794255}">
  <ds:schemaRefs>
    <ds:schemaRef ds:uri="http://schemas.openxmlformats.org/package/2006/metadata/core-properties"/>
    <ds:schemaRef ds:uri="http://schemas.microsoft.com/office/2006/documentManagement/types"/>
    <ds:schemaRef ds:uri="http://purl.org/dc/dcmitype/"/>
    <ds:schemaRef ds:uri="http://schemas.microsoft.com/office/infopath/2007/PartnerControls"/>
    <ds:schemaRef ds:uri="http://purl.org/dc/elements/1.1/"/>
    <ds:schemaRef ds:uri="http://schemas.microsoft.com/office/2006/metadata/properties"/>
    <ds:schemaRef ds:uri="fadb41d3-f9cb-40fb-903c-8cacaba95bb5"/>
    <ds:schemaRef ds:uri="http://purl.org/dc/terms/"/>
    <ds:schemaRef ds:uri="b30265f8-c5e2-4918-b4a1-b977299ca3e2"/>
    <ds:schemaRef ds:uri="http://www.w3.org/XML/1998/namespace"/>
  </ds:schemaRefs>
</ds:datastoreItem>
</file>

<file path=docProps/app.xml><?xml version="1.0" encoding="utf-8"?>
<Properties xmlns="http://schemas.openxmlformats.org/officeDocument/2006/extended-properties" xmlns:vt="http://schemas.openxmlformats.org/officeDocument/2006/docPropsVTypes">
  <Template>Future forward</Template>
  <TotalTime>48</TotalTime>
  <Words>499</Words>
  <Application>Microsoft Office PowerPoint</Application>
  <PresentationFormat>Widescreen</PresentationFormat>
  <Paragraphs>50</Paragraphs>
  <Slides>11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11</vt:i4>
      </vt:variant>
    </vt:vector>
  </HeadingPairs>
  <TitlesOfParts>
    <vt:vector size="19" baseType="lpstr">
      <vt:lpstr>Abadi Extra Light</vt:lpstr>
      <vt:lpstr>Arial</vt:lpstr>
      <vt:lpstr>Calibri</vt:lpstr>
      <vt:lpstr>Calibri Light</vt:lpstr>
      <vt:lpstr>Franklin Gothic Book</vt:lpstr>
      <vt:lpstr>Franklin Gothic Demi</vt:lpstr>
      <vt:lpstr>Wingdings 2</vt:lpstr>
      <vt:lpstr>DividendVTI</vt:lpstr>
      <vt:lpstr>SECURE DATA HIDING IN IMAGE USING STEGNOGRAPHY </vt:lpstr>
      <vt:lpstr>OUTLINE</vt:lpstr>
      <vt:lpstr>Problem Statement</vt:lpstr>
      <vt:lpstr>Technology  used</vt:lpstr>
      <vt:lpstr>Wow factors</vt:lpstr>
      <vt:lpstr>End users</vt:lpstr>
      <vt:lpstr>Results</vt:lpstr>
      <vt:lpstr>Conclusion</vt:lpstr>
      <vt:lpstr>GitHub Link</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Sai .</cp:lastModifiedBy>
  <cp:revision>28</cp:revision>
  <dcterms:created xsi:type="dcterms:W3CDTF">2021-05-26T16:50:10Z</dcterms:created>
  <dcterms:modified xsi:type="dcterms:W3CDTF">2025-02-26T05:18:02Z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