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6" r:id="rId11"/>
    <p:sldId id="269" r:id="rId12"/>
    <p:sldId id="270" r:id="rId13"/>
    <p:sldId id="265" r:id="rId14"/>
    <p:sldId id="267"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514" autoAdjust="0"/>
  </p:normalViewPr>
  <p:slideViewPr>
    <p:cSldViewPr>
      <p:cViewPr varScale="1">
        <p:scale>
          <a:sx n="89" d="100"/>
          <a:sy n="89" d="100"/>
        </p:scale>
        <p:origin x="811" y="82"/>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149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D27CFDA-4A29-4A56-87D0-9C206F722869}"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E387577-ACD8-4A9B-9323-717B8BCE336E}" type="slidenum">
              <a:rPr lang="en-IN" smtClean="0"/>
              <a:t>‹#›</a:t>
            </a:fld>
            <a:endParaRPr lang="en-IN"/>
          </a:p>
        </p:txBody>
      </p:sp>
    </p:spTree>
    <p:extLst>
      <p:ext uri="{BB962C8B-B14F-4D97-AF65-F5344CB8AC3E}">
        <p14:creationId xmlns:p14="http://schemas.microsoft.com/office/powerpoint/2010/main" val="2046309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E387577-ACD8-4A9B-9323-717B8BCE336E}" type="slidenum">
              <a:rPr lang="en-IN" smtClean="0"/>
              <a:t>8</a:t>
            </a:fld>
            <a:endParaRPr lang="en-IN"/>
          </a:p>
        </p:txBody>
      </p:sp>
    </p:spTree>
    <p:extLst>
      <p:ext uri="{BB962C8B-B14F-4D97-AF65-F5344CB8AC3E}">
        <p14:creationId xmlns:p14="http://schemas.microsoft.com/office/powerpoint/2010/main" val="2365752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E387577-ACD8-4A9B-9323-717B8BCE336E}" type="slidenum">
              <a:rPr lang="en-IN" smtClean="0"/>
              <a:t>10</a:t>
            </a:fld>
            <a:endParaRPr lang="en-IN"/>
          </a:p>
        </p:txBody>
      </p:sp>
    </p:spTree>
    <p:extLst>
      <p:ext uri="{BB962C8B-B14F-4D97-AF65-F5344CB8AC3E}">
        <p14:creationId xmlns:p14="http://schemas.microsoft.com/office/powerpoint/2010/main" val="1835352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33600" y="58576"/>
            <a:ext cx="11468101" cy="1493999"/>
          </a:xfrm>
          <a:prstGeom prst="rect">
            <a:avLst/>
          </a:prstGeom>
        </p:spPr>
        <p:txBody>
          <a:bodyPr vert="horz" wrap="square" lIns="0" tIns="16510" rIns="0" bIns="0" rtlCol="0">
            <a:spAutoFit/>
          </a:bodyPr>
          <a:lstStyle/>
          <a:p>
            <a:pPr marL="3213735">
              <a:spcBef>
                <a:spcPts val="130"/>
              </a:spcBef>
            </a:pPr>
            <a:r>
              <a:rPr lang="en-US" b="1" dirty="0" err="1">
                <a:solidFill>
                  <a:srgbClr val="0F0F0F"/>
                </a:solidFill>
                <a:latin typeface="Times New Roman" panose="02020603050405020304" pitchFamily="18" charset="0"/>
                <a:cs typeface="Times New Roman" panose="02020603050405020304" pitchFamily="18" charset="0"/>
              </a:rPr>
              <a:t>Restarunt</a:t>
            </a:r>
            <a:r>
              <a:rPr lang="en-US" b="1" dirty="0">
                <a:solidFill>
                  <a:srgbClr val="0F0F0F"/>
                </a:solidFill>
                <a:latin typeface="Times New Roman" panose="02020603050405020304" pitchFamily="18" charset="0"/>
                <a:cs typeface="Times New Roman" panose="02020603050405020304" pitchFamily="18" charset="0"/>
              </a:rPr>
              <a:t> Review Analysis</a:t>
            </a:r>
            <a:r>
              <a:rPr lang="en-US" b="1" i="0" dirty="0">
                <a:solidFill>
                  <a:srgbClr val="0F0F0F"/>
                </a:solidFill>
                <a:effectLst/>
                <a:latin typeface="Times New Roman" panose="02020603050405020304" pitchFamily="18" charset="0"/>
                <a:cs typeface="Times New Roman" panose="02020603050405020304" pitchFamily="18" charset="0"/>
              </a:rPr>
              <a:t> Through Artificial Neural Networks</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676400" y="3225195"/>
            <a:ext cx="8610600" cy="156966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PRESENTED BY:</a:t>
            </a:r>
            <a:r>
              <a:rPr lang="en-US" sz="2400" dirty="0">
                <a:latin typeface="Times New Roman" panose="02020603050405020304" pitchFamily="18" charset="0"/>
                <a:cs typeface="Times New Roman" panose="02020603050405020304" pitchFamily="18" charset="0"/>
              </a:rPr>
              <a:t>BHEEMAVARAM PAVAN KUMAR</a:t>
            </a:r>
          </a:p>
          <a:p>
            <a:r>
              <a:rPr lang="en-US" sz="2400" b="1" dirty="0">
                <a:latin typeface="Times New Roman" panose="02020603050405020304" pitchFamily="18" charset="0"/>
                <a:cs typeface="Times New Roman" panose="02020603050405020304" pitchFamily="18" charset="0"/>
              </a:rPr>
              <a:t>REGISTER NO:</a:t>
            </a:r>
            <a:r>
              <a:rPr lang="en-US" sz="2400" dirty="0">
                <a:latin typeface="Times New Roman" panose="02020603050405020304" pitchFamily="18" charset="0"/>
                <a:cs typeface="Times New Roman" panose="02020603050405020304" pitchFamily="18" charset="0"/>
              </a:rPr>
              <a:t>211521104022</a:t>
            </a:r>
          </a:p>
          <a:p>
            <a:r>
              <a:rPr lang="en-US" sz="2400" b="1" dirty="0">
                <a:latin typeface="Times New Roman" panose="02020603050405020304" pitchFamily="18" charset="0"/>
                <a:cs typeface="Times New Roman" panose="02020603050405020304" pitchFamily="18" charset="0"/>
              </a:rPr>
              <a:t>DEPARTMENT:</a:t>
            </a:r>
            <a:r>
              <a:rPr lang="en-US" sz="2400" dirty="0">
                <a:latin typeface="Times New Roman" panose="02020603050405020304" pitchFamily="18" charset="0"/>
                <a:cs typeface="Times New Roman" panose="02020603050405020304" pitchFamily="18" charset="0"/>
              </a:rPr>
              <a:t>COMPUTER SCIENCE AND ENGINEERING</a:t>
            </a: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85A700-5681-F271-4919-D98B7D3E7282}"/>
              </a:ext>
            </a:extLst>
          </p:cNvPr>
          <p:cNvSpPr>
            <a:spLocks noGrp="1"/>
          </p:cNvSpPr>
          <p:nvPr>
            <p:ph type="body" idx="1"/>
          </p:nvPr>
        </p:nvSpPr>
        <p:spPr>
          <a:xfrm>
            <a:off x="381000" y="0"/>
            <a:ext cx="9372600" cy="6894195"/>
          </a:xfrm>
        </p:spPr>
        <p:txBody>
          <a:bodyPr/>
          <a:lstStyle/>
          <a:p>
            <a:r>
              <a:rPr lang="en-US" sz="1600" b="1" dirty="0">
                <a:latin typeface="Times New Roman" panose="02020603050405020304" pitchFamily="18" charset="0"/>
                <a:cs typeface="Times New Roman" panose="02020603050405020304" pitchFamily="18" charset="0"/>
              </a:rPr>
              <a:t>3. Training Process</a:t>
            </a:r>
          </a:p>
          <a:p>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Forward Propagation: </a:t>
            </a:r>
            <a:r>
              <a:rPr lang="en-US" sz="1600" dirty="0">
                <a:latin typeface="Times New Roman" panose="02020603050405020304" pitchFamily="18" charset="0"/>
                <a:cs typeface="Times New Roman" panose="02020603050405020304" pitchFamily="18" charset="0"/>
              </a:rPr>
              <a:t>During training, input data is passed forward through the network, and the weighted sums of inputs are computed at each neuron using activation functions to produce outputs.</a:t>
            </a: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Error Calculation: </a:t>
            </a:r>
            <a:r>
              <a:rPr lang="en-US" sz="1600" dirty="0">
                <a:latin typeface="Times New Roman" panose="02020603050405020304" pitchFamily="18" charset="0"/>
                <a:cs typeface="Times New Roman" panose="02020603050405020304" pitchFamily="18" charset="0"/>
              </a:rPr>
              <a:t>The model's predicted outputs are compared with the actual target values, and the error or loss is computed using a suitable loss function such as Mean Squared Error (MSE) or Cross-Entropy Loss.</a:t>
            </a: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Backward Propagation: </a:t>
            </a:r>
            <a:r>
              <a:rPr lang="en-US" sz="1600" dirty="0">
                <a:latin typeface="Times New Roman" panose="02020603050405020304" pitchFamily="18" charset="0"/>
                <a:cs typeface="Times New Roman" panose="02020603050405020304" pitchFamily="18" charset="0"/>
              </a:rPr>
              <a:t>Using the calculated error, the gradients of the loss function with respect to each parameter (weights and biases) are computed backward through the network, and the weights are updated accordingly to minimize the loss.</a:t>
            </a:r>
          </a:p>
          <a:p>
            <a:r>
              <a:rPr lang="en-US" sz="1600" b="1" dirty="0">
                <a:latin typeface="Times New Roman" panose="02020603050405020304" pitchFamily="18" charset="0"/>
                <a:cs typeface="Times New Roman" panose="02020603050405020304" pitchFamily="18" charset="0"/>
              </a:rPr>
              <a:t>4. Fine-tuning and Regularization</a:t>
            </a:r>
          </a:p>
          <a:p>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Dropout Regularization: </a:t>
            </a:r>
            <a:r>
              <a:rPr lang="en-US" sz="1600" dirty="0">
                <a:latin typeface="Times New Roman" panose="02020603050405020304" pitchFamily="18" charset="0"/>
                <a:cs typeface="Times New Roman" panose="02020603050405020304" pitchFamily="18" charset="0"/>
              </a:rPr>
              <a:t>We apply dropout regularization to randomly deactivate neurons during training, preventing overfitting and improving the generalization of the model.</a:t>
            </a: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Learning Rate Adjustment: </a:t>
            </a:r>
            <a:r>
              <a:rPr lang="en-US" sz="1600" dirty="0">
                <a:latin typeface="Times New Roman" panose="02020603050405020304" pitchFamily="18" charset="0"/>
                <a:cs typeface="Times New Roman" panose="02020603050405020304" pitchFamily="18" charset="0"/>
              </a:rPr>
              <a:t>We employ techniques like learning rate scheduling or adaptive optimization algorithms such as Adam optimizer to fine-tune the learning rate during training, ensuring optimal convergence.</a:t>
            </a: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Early Stopping: </a:t>
            </a:r>
            <a:r>
              <a:rPr lang="en-US" sz="1600" dirty="0">
                <a:latin typeface="Times New Roman" panose="02020603050405020304" pitchFamily="18" charset="0"/>
                <a:cs typeface="Times New Roman" panose="02020603050405020304" pitchFamily="18" charset="0"/>
              </a:rPr>
              <a:t>To prevent overfitting and optimize model performance, we monitor validation loss during training and stop the training process when validation loss starts to increase, indicating the onset of overfitting.</a:t>
            </a:r>
          </a:p>
          <a:p>
            <a:r>
              <a:rPr lang="en-US" sz="1600" b="1" dirty="0">
                <a:latin typeface="Times New Roman" panose="02020603050405020304" pitchFamily="18" charset="0"/>
                <a:cs typeface="Times New Roman" panose="02020603050405020304" pitchFamily="18" charset="0"/>
              </a:rPr>
              <a:t>5. Model Evaluation</a:t>
            </a:r>
          </a:p>
          <a:p>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Performance Metrics: </a:t>
            </a:r>
            <a:r>
              <a:rPr lang="en-US" sz="1600" dirty="0">
                <a:latin typeface="Times New Roman" panose="02020603050405020304" pitchFamily="18" charset="0"/>
                <a:cs typeface="Times New Roman" panose="02020603050405020304" pitchFamily="18" charset="0"/>
              </a:rPr>
              <a:t>We evaluate the model's performance using metrics such as accuracy, precision, recall, F1-score, and ROC-AUC to assess its predictive capabilities and generalization to unseen data.</a:t>
            </a: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Cross-Validation: </a:t>
            </a:r>
            <a:r>
              <a:rPr lang="en-US" sz="1600" dirty="0">
                <a:latin typeface="Times New Roman" panose="02020603050405020304" pitchFamily="18" charset="0"/>
                <a:cs typeface="Times New Roman" panose="02020603050405020304" pitchFamily="18" charset="0"/>
              </a:rPr>
              <a:t>To ensure robustness and reliability of the model, we employ techniques like k-fold cross-validation to partition the dataset into multiple subsets for training and testing, reducing the risk of overfitting.</a:t>
            </a: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Confusion Matrix: </a:t>
            </a:r>
            <a:r>
              <a:rPr lang="en-US" sz="1600" dirty="0">
                <a:latin typeface="Times New Roman" panose="02020603050405020304" pitchFamily="18" charset="0"/>
                <a:cs typeface="Times New Roman" panose="02020603050405020304" pitchFamily="18" charset="0"/>
              </a:rPr>
              <a:t>We visualize the model's performance using a confusion matrix to analyze the number of true positives, true negatives, false positives, and false negatives, providing insights into classification errors and model bias.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0787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529D-E9D7-7A57-61BF-1928D1118A33}"/>
              </a:ext>
            </a:extLst>
          </p:cNvPr>
          <p:cNvSpPr>
            <a:spLocks noGrp="1"/>
          </p:cNvSpPr>
          <p:nvPr>
            <p:ph type="title"/>
          </p:nvPr>
        </p:nvSpPr>
        <p:spPr>
          <a:xfrm>
            <a:off x="13792200" y="381000"/>
            <a:ext cx="622935" cy="758190"/>
          </a:xfrm>
        </p:spPr>
        <p:txBody>
          <a:bodyPr/>
          <a:lstStyle/>
          <a:p>
            <a:endParaRPr lang="en-IN" dirty="0"/>
          </a:p>
        </p:txBody>
      </p:sp>
      <p:sp>
        <p:nvSpPr>
          <p:cNvPr id="3" name="Text Placeholder 2">
            <a:extLst>
              <a:ext uri="{FF2B5EF4-FFF2-40B4-BE49-F238E27FC236}">
                <a16:creationId xmlns:a16="http://schemas.microsoft.com/office/drawing/2014/main" id="{64A6FC14-2889-44FD-1D9F-76787A1F47E3}"/>
              </a:ext>
            </a:extLst>
          </p:cNvPr>
          <p:cNvSpPr>
            <a:spLocks noGrp="1"/>
          </p:cNvSpPr>
          <p:nvPr>
            <p:ph type="body" idx="1"/>
          </p:nvPr>
        </p:nvSpPr>
        <p:spPr>
          <a:xfrm>
            <a:off x="152400" y="0"/>
            <a:ext cx="10972800" cy="7294305"/>
          </a:xfrm>
        </p:spPr>
        <p:txBody>
          <a:bodyPr/>
          <a:lstStyle/>
          <a:p>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numpy</a:t>
            </a:r>
            <a:r>
              <a:rPr lang="en-IN" sz="1600" dirty="0">
                <a:latin typeface="Times New Roman" panose="02020603050405020304" pitchFamily="18" charset="0"/>
                <a:cs typeface="Times New Roman" panose="02020603050405020304" pitchFamily="18" charset="0"/>
              </a:rPr>
              <a:t> as np</a:t>
            </a:r>
          </a:p>
          <a:p>
            <a:r>
              <a:rPr lang="en-IN" sz="1600" dirty="0">
                <a:latin typeface="Times New Roman" panose="02020603050405020304" pitchFamily="18" charset="0"/>
                <a:cs typeface="Times New Roman" panose="02020603050405020304" pitchFamily="18" charset="0"/>
              </a:rPr>
              <a:t>from </a:t>
            </a:r>
            <a:r>
              <a:rPr lang="en-IN" sz="1600" dirty="0" err="1">
                <a:latin typeface="Times New Roman" panose="02020603050405020304" pitchFamily="18" charset="0"/>
                <a:cs typeface="Times New Roman" panose="02020603050405020304" pitchFamily="18" charset="0"/>
              </a:rPr>
              <a:t>tensorflow.keras.preprocessing.text</a:t>
            </a:r>
            <a:r>
              <a:rPr lang="en-IN" sz="1600" dirty="0">
                <a:latin typeface="Times New Roman" panose="02020603050405020304" pitchFamily="18" charset="0"/>
                <a:cs typeface="Times New Roman" panose="02020603050405020304" pitchFamily="18" charset="0"/>
              </a:rPr>
              <a:t> import Tokenizer</a:t>
            </a:r>
          </a:p>
          <a:p>
            <a:r>
              <a:rPr lang="en-IN" sz="1600" dirty="0">
                <a:latin typeface="Times New Roman" panose="02020603050405020304" pitchFamily="18" charset="0"/>
                <a:cs typeface="Times New Roman" panose="02020603050405020304" pitchFamily="18" charset="0"/>
              </a:rPr>
              <a:t>from </a:t>
            </a:r>
            <a:r>
              <a:rPr lang="en-IN" sz="1600" dirty="0" err="1">
                <a:latin typeface="Times New Roman" panose="02020603050405020304" pitchFamily="18" charset="0"/>
                <a:cs typeface="Times New Roman" panose="02020603050405020304" pitchFamily="18" charset="0"/>
              </a:rPr>
              <a:t>tensorflow.keras.preprocessing.sequence</a:t>
            </a:r>
            <a:r>
              <a:rPr lang="en-IN" sz="1600" dirty="0">
                <a:latin typeface="Times New Roman" panose="02020603050405020304" pitchFamily="18" charset="0"/>
                <a:cs typeface="Times New Roman" panose="02020603050405020304" pitchFamily="18" charset="0"/>
              </a:rPr>
              <a:t> import </a:t>
            </a:r>
            <a:r>
              <a:rPr lang="en-IN" sz="1600" dirty="0" err="1">
                <a:latin typeface="Times New Roman" panose="02020603050405020304" pitchFamily="18" charset="0"/>
                <a:cs typeface="Times New Roman" panose="02020603050405020304" pitchFamily="18" charset="0"/>
              </a:rPr>
              <a:t>pad_sequences</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from </a:t>
            </a:r>
            <a:r>
              <a:rPr lang="en-IN" sz="1600" dirty="0" err="1">
                <a:latin typeface="Times New Roman" panose="02020603050405020304" pitchFamily="18" charset="0"/>
                <a:cs typeface="Times New Roman" panose="02020603050405020304" pitchFamily="18" charset="0"/>
              </a:rPr>
              <a:t>tensorflow.keras.models</a:t>
            </a:r>
            <a:r>
              <a:rPr lang="en-IN" sz="1600" dirty="0">
                <a:latin typeface="Times New Roman" panose="02020603050405020304" pitchFamily="18" charset="0"/>
                <a:cs typeface="Times New Roman" panose="02020603050405020304" pitchFamily="18" charset="0"/>
              </a:rPr>
              <a:t> import Sequential</a:t>
            </a:r>
          </a:p>
          <a:p>
            <a:r>
              <a:rPr lang="en-IN" sz="1600" dirty="0">
                <a:latin typeface="Times New Roman" panose="02020603050405020304" pitchFamily="18" charset="0"/>
                <a:cs typeface="Times New Roman" panose="02020603050405020304" pitchFamily="18" charset="0"/>
              </a:rPr>
              <a:t>from </a:t>
            </a:r>
            <a:r>
              <a:rPr lang="en-IN" sz="1600" dirty="0" err="1">
                <a:latin typeface="Times New Roman" panose="02020603050405020304" pitchFamily="18" charset="0"/>
                <a:cs typeface="Times New Roman" panose="02020603050405020304" pitchFamily="18" charset="0"/>
              </a:rPr>
              <a:t>tensorflow.keras.layers</a:t>
            </a:r>
            <a:r>
              <a:rPr lang="en-IN" sz="1600" dirty="0">
                <a:latin typeface="Times New Roman" panose="02020603050405020304" pitchFamily="18" charset="0"/>
                <a:cs typeface="Times New Roman" panose="02020603050405020304" pitchFamily="18" charset="0"/>
              </a:rPr>
              <a:t> import Embedding, Flatten, Dense</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Sample restaurant review data</a:t>
            </a:r>
          </a:p>
          <a:p>
            <a:r>
              <a:rPr lang="en-IN" sz="1600" dirty="0">
                <a:latin typeface="Times New Roman" panose="02020603050405020304" pitchFamily="18" charset="0"/>
                <a:cs typeface="Times New Roman" panose="02020603050405020304" pitchFamily="18" charset="0"/>
              </a:rPr>
              <a:t>reviews = [</a:t>
            </a:r>
          </a:p>
          <a:p>
            <a:r>
              <a:rPr lang="en-IN" sz="1600" dirty="0">
                <a:latin typeface="Times New Roman" panose="02020603050405020304" pitchFamily="18" charset="0"/>
                <a:cs typeface="Times New Roman" panose="02020603050405020304" pitchFamily="18" charset="0"/>
              </a:rPr>
              <a:t>    "The food was amazing, I highly recommend it!",</a:t>
            </a:r>
          </a:p>
          <a:p>
            <a:r>
              <a:rPr lang="en-IN" sz="1600" dirty="0">
                <a:latin typeface="Times New Roman" panose="02020603050405020304" pitchFamily="18" charset="0"/>
                <a:cs typeface="Times New Roman" panose="02020603050405020304" pitchFamily="18" charset="0"/>
              </a:rPr>
              <a:t>    "Terrible service, I won't be coming back.",</a:t>
            </a:r>
          </a:p>
          <a:p>
            <a:r>
              <a:rPr lang="en-IN" sz="1600" dirty="0">
                <a:latin typeface="Times New Roman" panose="02020603050405020304" pitchFamily="18" charset="0"/>
                <a:cs typeface="Times New Roman" panose="02020603050405020304" pitchFamily="18" charset="0"/>
              </a:rPr>
              <a:t>    "Great ambiance and friendly staff, will definitely visit again.",</a:t>
            </a:r>
          </a:p>
          <a:p>
            <a:r>
              <a:rPr lang="en-IN" sz="1600" dirty="0">
                <a:latin typeface="Times New Roman" panose="02020603050405020304" pitchFamily="18" charset="0"/>
                <a:cs typeface="Times New Roman" panose="02020603050405020304" pitchFamily="18" charset="0"/>
              </a:rPr>
              <a:t>    "Disappointing experience, the food was cold and tasteless."</a:t>
            </a:r>
          </a:p>
          <a:p>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labels = </a:t>
            </a:r>
            <a:r>
              <a:rPr lang="en-IN" sz="1600" dirty="0" err="1">
                <a:latin typeface="Times New Roman" panose="02020603050405020304" pitchFamily="18" charset="0"/>
                <a:cs typeface="Times New Roman" panose="02020603050405020304" pitchFamily="18" charset="0"/>
              </a:rPr>
              <a:t>np.array</a:t>
            </a:r>
            <a:r>
              <a:rPr lang="en-IN" sz="1600" dirty="0">
                <a:latin typeface="Times New Roman" panose="02020603050405020304" pitchFamily="18" charset="0"/>
                <a:cs typeface="Times New Roman" panose="02020603050405020304" pitchFamily="18" charset="0"/>
              </a:rPr>
              <a:t>([1, 0, 1, 0])  # 1 for positive, 0 for negative sentiment</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Tokenization and sequence padding</a:t>
            </a:r>
          </a:p>
          <a:p>
            <a:r>
              <a:rPr lang="en-IN" sz="1600" dirty="0">
                <a:latin typeface="Times New Roman" panose="02020603050405020304" pitchFamily="18" charset="0"/>
                <a:cs typeface="Times New Roman" panose="02020603050405020304" pitchFamily="18" charset="0"/>
              </a:rPr>
              <a:t>tokenizer = Tokenizer(</a:t>
            </a:r>
            <a:r>
              <a:rPr lang="en-IN" sz="1600" dirty="0" err="1">
                <a:latin typeface="Times New Roman" panose="02020603050405020304" pitchFamily="18" charset="0"/>
                <a:cs typeface="Times New Roman" panose="02020603050405020304" pitchFamily="18" charset="0"/>
              </a:rPr>
              <a:t>num_words</a:t>
            </a:r>
            <a:r>
              <a:rPr lang="en-IN" sz="1600" dirty="0">
                <a:latin typeface="Times New Roman" panose="02020603050405020304" pitchFamily="18" charset="0"/>
                <a:cs typeface="Times New Roman" panose="02020603050405020304" pitchFamily="18" charset="0"/>
              </a:rPr>
              <a:t>=1000, </a:t>
            </a:r>
            <a:r>
              <a:rPr lang="en-IN" sz="1600" dirty="0" err="1">
                <a:latin typeface="Times New Roman" panose="02020603050405020304" pitchFamily="18" charset="0"/>
                <a:cs typeface="Times New Roman" panose="02020603050405020304" pitchFamily="18" charset="0"/>
              </a:rPr>
              <a:t>oov_token</a:t>
            </a:r>
            <a:r>
              <a:rPr lang="en-IN" sz="1600" dirty="0">
                <a:latin typeface="Times New Roman" panose="02020603050405020304" pitchFamily="18" charset="0"/>
                <a:cs typeface="Times New Roman" panose="02020603050405020304" pitchFamily="18" charset="0"/>
              </a:rPr>
              <a:t>='&lt;OOV&gt;')</a:t>
            </a:r>
          </a:p>
          <a:p>
            <a:r>
              <a:rPr lang="en-IN" sz="1600" dirty="0" err="1">
                <a:latin typeface="Times New Roman" panose="02020603050405020304" pitchFamily="18" charset="0"/>
                <a:cs typeface="Times New Roman" panose="02020603050405020304" pitchFamily="18" charset="0"/>
              </a:rPr>
              <a:t>tokenizer.fit_on_texts</a:t>
            </a:r>
            <a:r>
              <a:rPr lang="en-IN" sz="1600" dirty="0">
                <a:latin typeface="Times New Roman" panose="02020603050405020304" pitchFamily="18" charset="0"/>
                <a:cs typeface="Times New Roman" panose="02020603050405020304" pitchFamily="18" charset="0"/>
              </a:rPr>
              <a:t>(reviews)</a:t>
            </a:r>
          </a:p>
          <a:p>
            <a:r>
              <a:rPr lang="en-IN" sz="1600" dirty="0">
                <a:latin typeface="Times New Roman" panose="02020603050405020304" pitchFamily="18" charset="0"/>
                <a:cs typeface="Times New Roman" panose="02020603050405020304" pitchFamily="18" charset="0"/>
              </a:rPr>
              <a:t>sequences = </a:t>
            </a:r>
            <a:r>
              <a:rPr lang="en-IN" sz="1600" dirty="0" err="1">
                <a:latin typeface="Times New Roman" panose="02020603050405020304" pitchFamily="18" charset="0"/>
                <a:cs typeface="Times New Roman" panose="02020603050405020304" pitchFamily="18" charset="0"/>
              </a:rPr>
              <a:t>tokenizer.texts_to_sequences</a:t>
            </a:r>
            <a:r>
              <a:rPr lang="en-IN" sz="1600" dirty="0">
                <a:latin typeface="Times New Roman" panose="02020603050405020304" pitchFamily="18" charset="0"/>
                <a:cs typeface="Times New Roman" panose="02020603050405020304" pitchFamily="18" charset="0"/>
              </a:rPr>
              <a:t>(reviews)</a:t>
            </a:r>
          </a:p>
          <a:p>
            <a:r>
              <a:rPr lang="en-IN" sz="1600" dirty="0" err="1">
                <a:latin typeface="Times New Roman" panose="02020603050405020304" pitchFamily="18" charset="0"/>
                <a:cs typeface="Times New Roman" panose="02020603050405020304" pitchFamily="18" charset="0"/>
              </a:rPr>
              <a:t>padded_sequences</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pad_sequences</a:t>
            </a:r>
            <a:r>
              <a:rPr lang="en-IN" sz="1600" dirty="0">
                <a:latin typeface="Times New Roman" panose="02020603050405020304" pitchFamily="18" charset="0"/>
                <a:cs typeface="Times New Roman" panose="02020603050405020304" pitchFamily="18" charset="0"/>
              </a:rPr>
              <a:t>(sequences, </a:t>
            </a:r>
            <a:r>
              <a:rPr lang="en-IN" sz="1600" dirty="0" err="1">
                <a:latin typeface="Times New Roman" panose="02020603050405020304" pitchFamily="18" charset="0"/>
                <a:cs typeface="Times New Roman" panose="02020603050405020304" pitchFamily="18" charset="0"/>
              </a:rPr>
              <a:t>maxlen</a:t>
            </a:r>
            <a:r>
              <a:rPr lang="en-IN" sz="1600" dirty="0">
                <a:latin typeface="Times New Roman" panose="02020603050405020304" pitchFamily="18" charset="0"/>
                <a:cs typeface="Times New Roman" panose="02020603050405020304" pitchFamily="18" charset="0"/>
              </a:rPr>
              <a:t>=20, padding='post', truncating='post')</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Define the neural network model</a:t>
            </a:r>
          </a:p>
          <a:p>
            <a:r>
              <a:rPr lang="en-IN" sz="1600" dirty="0">
                <a:latin typeface="Times New Roman" panose="02020603050405020304" pitchFamily="18" charset="0"/>
                <a:cs typeface="Times New Roman" panose="02020603050405020304" pitchFamily="18" charset="0"/>
              </a:rPr>
              <a:t>model = Sequential([</a:t>
            </a:r>
          </a:p>
          <a:p>
            <a:r>
              <a:rPr lang="en-IN" sz="1600" dirty="0">
                <a:latin typeface="Times New Roman" panose="02020603050405020304" pitchFamily="18" charset="0"/>
                <a:cs typeface="Times New Roman" panose="02020603050405020304" pitchFamily="18" charset="0"/>
              </a:rPr>
              <a:t>    Embedding(</a:t>
            </a:r>
            <a:r>
              <a:rPr lang="en-IN" sz="1600" dirty="0" err="1">
                <a:latin typeface="Times New Roman" panose="02020603050405020304" pitchFamily="18" charset="0"/>
                <a:cs typeface="Times New Roman" panose="02020603050405020304" pitchFamily="18" charset="0"/>
              </a:rPr>
              <a:t>input_dim</a:t>
            </a:r>
            <a:r>
              <a:rPr lang="en-IN" sz="1600" dirty="0">
                <a:latin typeface="Times New Roman" panose="02020603050405020304" pitchFamily="18" charset="0"/>
                <a:cs typeface="Times New Roman" panose="02020603050405020304" pitchFamily="18" charset="0"/>
              </a:rPr>
              <a:t>=1000, </a:t>
            </a:r>
            <a:r>
              <a:rPr lang="en-IN" sz="1600" dirty="0" err="1">
                <a:latin typeface="Times New Roman" panose="02020603050405020304" pitchFamily="18" charset="0"/>
                <a:cs typeface="Times New Roman" panose="02020603050405020304" pitchFamily="18" charset="0"/>
              </a:rPr>
              <a:t>output_dim</a:t>
            </a:r>
            <a:r>
              <a:rPr lang="en-IN" sz="1600" dirty="0">
                <a:latin typeface="Times New Roman" panose="02020603050405020304" pitchFamily="18" charset="0"/>
                <a:cs typeface="Times New Roman" panose="02020603050405020304" pitchFamily="18" charset="0"/>
              </a:rPr>
              <a:t>=16, </a:t>
            </a:r>
            <a:r>
              <a:rPr lang="en-IN" sz="1600" dirty="0" err="1">
                <a:latin typeface="Times New Roman" panose="02020603050405020304" pitchFamily="18" charset="0"/>
                <a:cs typeface="Times New Roman" panose="02020603050405020304" pitchFamily="18" charset="0"/>
              </a:rPr>
              <a:t>input_length</a:t>
            </a:r>
            <a:r>
              <a:rPr lang="en-IN" sz="1600" dirty="0">
                <a:latin typeface="Times New Roman" panose="02020603050405020304" pitchFamily="18" charset="0"/>
                <a:cs typeface="Times New Roman" panose="02020603050405020304" pitchFamily="18" charset="0"/>
              </a:rPr>
              <a:t>=20),</a:t>
            </a:r>
          </a:p>
          <a:p>
            <a:r>
              <a:rPr lang="en-IN" sz="1600" dirty="0">
                <a:latin typeface="Times New Roman" panose="02020603050405020304" pitchFamily="18" charset="0"/>
                <a:cs typeface="Times New Roman" panose="02020603050405020304" pitchFamily="18" charset="0"/>
              </a:rPr>
              <a:t>    Flatten(),</a:t>
            </a:r>
          </a:p>
          <a:p>
            <a:r>
              <a:rPr lang="en-IN" sz="1600" dirty="0">
                <a:latin typeface="Times New Roman" panose="02020603050405020304" pitchFamily="18" charset="0"/>
                <a:cs typeface="Times New Roman" panose="02020603050405020304" pitchFamily="18" charset="0"/>
              </a:rPr>
              <a:t>    Dense(6, activation='</a:t>
            </a:r>
            <a:r>
              <a:rPr lang="en-IN" sz="1600" dirty="0" err="1">
                <a:latin typeface="Times New Roman" panose="02020603050405020304" pitchFamily="18" charset="0"/>
                <a:cs typeface="Times New Roman" panose="02020603050405020304" pitchFamily="18" charset="0"/>
              </a:rPr>
              <a:t>relu</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Dense(1, activation='sigmoid')</a:t>
            </a:r>
          </a:p>
          <a:p>
            <a:r>
              <a:rPr lang="en-IN" sz="1600" dirty="0">
                <a:latin typeface="Times New Roman" panose="02020603050405020304" pitchFamily="18" charset="0"/>
                <a:cs typeface="Times New Roman" panose="02020603050405020304" pitchFamily="18" charset="0"/>
              </a:rPr>
              <a:t>])</a:t>
            </a:r>
          </a:p>
          <a:p>
            <a:endParaRPr lang="en-IN" sz="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39094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E3E8B9-8B90-D17C-A9EE-A25025379D48}"/>
              </a:ext>
            </a:extLst>
          </p:cNvPr>
          <p:cNvSpPr txBox="1"/>
          <p:nvPr/>
        </p:nvSpPr>
        <p:spPr>
          <a:xfrm>
            <a:off x="381000" y="3495"/>
            <a:ext cx="5866002" cy="6001643"/>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 Compile the model</a:t>
            </a:r>
          </a:p>
          <a:p>
            <a:r>
              <a:rPr lang="en-IN" sz="1600" dirty="0" err="1">
                <a:latin typeface="Times New Roman" panose="02020603050405020304" pitchFamily="18" charset="0"/>
                <a:cs typeface="Times New Roman" panose="02020603050405020304" pitchFamily="18" charset="0"/>
              </a:rPr>
              <a:t>model.compile</a:t>
            </a:r>
            <a:r>
              <a:rPr lang="en-IN" sz="1600" dirty="0">
                <a:latin typeface="Times New Roman" panose="02020603050405020304" pitchFamily="18" charset="0"/>
                <a:cs typeface="Times New Roman" panose="02020603050405020304" pitchFamily="18" charset="0"/>
              </a:rPr>
              <a:t>(optimizer='</a:t>
            </a:r>
            <a:r>
              <a:rPr lang="en-IN" sz="1600" dirty="0" err="1">
                <a:latin typeface="Times New Roman" panose="02020603050405020304" pitchFamily="18" charset="0"/>
                <a:cs typeface="Times New Roman" panose="02020603050405020304" pitchFamily="18" charset="0"/>
              </a:rPr>
              <a:t>adam</a:t>
            </a:r>
            <a:r>
              <a:rPr lang="en-IN" sz="1600" dirty="0">
                <a:latin typeface="Times New Roman" panose="02020603050405020304" pitchFamily="18" charset="0"/>
                <a:cs typeface="Times New Roman" panose="02020603050405020304" pitchFamily="18" charset="0"/>
              </a:rPr>
              <a:t>', loss='</a:t>
            </a:r>
            <a:r>
              <a:rPr lang="en-IN" sz="1600" dirty="0" err="1">
                <a:latin typeface="Times New Roman" panose="02020603050405020304" pitchFamily="18" charset="0"/>
                <a:cs typeface="Times New Roman" panose="02020603050405020304" pitchFamily="18" charset="0"/>
              </a:rPr>
              <a:t>binary_crossentropy</a:t>
            </a:r>
            <a:r>
              <a:rPr lang="en-IN" sz="1600" dirty="0">
                <a:latin typeface="Times New Roman" panose="02020603050405020304" pitchFamily="18" charset="0"/>
                <a:cs typeface="Times New Roman" panose="02020603050405020304" pitchFamily="18" charset="0"/>
              </a:rPr>
              <a:t>', metrics=['accuracy'])</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Train the model</a:t>
            </a:r>
          </a:p>
          <a:p>
            <a:r>
              <a:rPr lang="en-IN" sz="1600" dirty="0" err="1">
                <a:latin typeface="Times New Roman" panose="02020603050405020304" pitchFamily="18" charset="0"/>
                <a:cs typeface="Times New Roman" panose="02020603050405020304" pitchFamily="18" charset="0"/>
              </a:rPr>
              <a:t>model.fit</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padded_sequences</a:t>
            </a:r>
            <a:r>
              <a:rPr lang="en-IN" sz="1600" dirty="0">
                <a:latin typeface="Times New Roman" panose="02020603050405020304" pitchFamily="18" charset="0"/>
                <a:cs typeface="Times New Roman" panose="02020603050405020304" pitchFamily="18" charset="0"/>
              </a:rPr>
              <a:t>, labels, epochs=10, verbose=1)</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Test the model with new reviews</a:t>
            </a:r>
          </a:p>
          <a:p>
            <a:r>
              <a:rPr lang="en-IN" sz="1600" dirty="0" err="1">
                <a:latin typeface="Times New Roman" panose="02020603050405020304" pitchFamily="18" charset="0"/>
                <a:cs typeface="Times New Roman" panose="02020603050405020304" pitchFamily="18" charset="0"/>
              </a:rPr>
              <a:t>new_reviews</a:t>
            </a:r>
            <a:r>
              <a:rPr lang="en-IN" sz="1600" dirty="0">
                <a:latin typeface="Times New Roman" panose="02020603050405020304" pitchFamily="18" charset="0"/>
                <a:cs typeface="Times New Roman" panose="02020603050405020304" pitchFamily="18" charset="0"/>
              </a:rPr>
              <a:t> = [</a:t>
            </a:r>
          </a:p>
          <a:p>
            <a:r>
              <a:rPr lang="en-IN" sz="1600" dirty="0">
                <a:latin typeface="Times New Roman" panose="02020603050405020304" pitchFamily="18" charset="0"/>
                <a:cs typeface="Times New Roman" panose="02020603050405020304" pitchFamily="18" charset="0"/>
              </a:rPr>
              <a:t>    "The best pizza in town!",</a:t>
            </a:r>
          </a:p>
          <a:p>
            <a:r>
              <a:rPr lang="en-IN" sz="1600" dirty="0">
                <a:latin typeface="Times New Roman" panose="02020603050405020304" pitchFamily="18" charset="0"/>
                <a:cs typeface="Times New Roman" panose="02020603050405020304" pitchFamily="18" charset="0"/>
              </a:rPr>
              <a:t>    "Awful experience, I wouldn't recommend this place to anyone."</a:t>
            </a:r>
          </a:p>
          <a:p>
            <a:r>
              <a:rPr lang="en-IN" sz="1600" dirty="0">
                <a:latin typeface="Times New Roman" panose="02020603050405020304" pitchFamily="18" charset="0"/>
                <a:cs typeface="Times New Roman" panose="02020603050405020304" pitchFamily="18" charset="0"/>
              </a:rPr>
              <a:t>]</a:t>
            </a:r>
          </a:p>
          <a:p>
            <a:r>
              <a:rPr lang="en-IN" sz="1600" dirty="0" err="1">
                <a:latin typeface="Times New Roman" panose="02020603050405020304" pitchFamily="18" charset="0"/>
                <a:cs typeface="Times New Roman" panose="02020603050405020304" pitchFamily="18" charset="0"/>
              </a:rPr>
              <a:t>new_sequences</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tokenizer.texts_to_sequences</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new_reviews</a:t>
            </a:r>
            <a:r>
              <a:rPr lang="en-IN" sz="1600" dirty="0">
                <a:latin typeface="Times New Roman" panose="02020603050405020304" pitchFamily="18" charset="0"/>
                <a:cs typeface="Times New Roman" panose="02020603050405020304" pitchFamily="18" charset="0"/>
              </a:rPr>
              <a:t>)</a:t>
            </a:r>
          </a:p>
          <a:p>
            <a:r>
              <a:rPr lang="en-IN" sz="1600" dirty="0" err="1">
                <a:latin typeface="Times New Roman" panose="02020603050405020304" pitchFamily="18" charset="0"/>
                <a:cs typeface="Times New Roman" panose="02020603050405020304" pitchFamily="18" charset="0"/>
              </a:rPr>
              <a:t>new_padded_sequences</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pad_sequences</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new_sequences</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maxlen</a:t>
            </a:r>
            <a:r>
              <a:rPr lang="en-IN" sz="1600" dirty="0">
                <a:latin typeface="Times New Roman" panose="02020603050405020304" pitchFamily="18" charset="0"/>
                <a:cs typeface="Times New Roman" panose="02020603050405020304" pitchFamily="18" charset="0"/>
              </a:rPr>
              <a:t>=20, padding='post', truncating='post')</a:t>
            </a:r>
          </a:p>
          <a:p>
            <a:r>
              <a:rPr lang="en-IN" sz="1600" dirty="0">
                <a:latin typeface="Times New Roman" panose="02020603050405020304" pitchFamily="18" charset="0"/>
                <a:cs typeface="Times New Roman" panose="02020603050405020304" pitchFamily="18" charset="0"/>
              </a:rPr>
              <a:t>predictions = </a:t>
            </a:r>
            <a:r>
              <a:rPr lang="en-IN" sz="1600" dirty="0" err="1">
                <a:latin typeface="Times New Roman" panose="02020603050405020304" pitchFamily="18" charset="0"/>
                <a:cs typeface="Times New Roman" panose="02020603050405020304" pitchFamily="18" charset="0"/>
              </a:rPr>
              <a:t>model.predict</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new_padded_sequences</a:t>
            </a:r>
            <a:r>
              <a:rPr lang="en-IN" sz="1600" dirty="0">
                <a:latin typeface="Times New Roman" panose="02020603050405020304" pitchFamily="18" charset="0"/>
                <a:cs typeface="Times New Roman" panose="02020603050405020304" pitchFamily="18" charset="0"/>
              </a:rPr>
              <a:t>)</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Output predictions</a:t>
            </a:r>
          </a:p>
          <a:p>
            <a:r>
              <a:rPr lang="en-IN" sz="1600" dirty="0">
                <a:latin typeface="Times New Roman" panose="02020603050405020304" pitchFamily="18" charset="0"/>
                <a:cs typeface="Times New Roman" panose="02020603050405020304" pitchFamily="18" charset="0"/>
              </a:rPr>
              <a:t>for review, prediction in zip(</a:t>
            </a:r>
            <a:r>
              <a:rPr lang="en-IN" sz="1600" dirty="0" err="1">
                <a:latin typeface="Times New Roman" panose="02020603050405020304" pitchFamily="18" charset="0"/>
                <a:cs typeface="Times New Roman" panose="02020603050405020304" pitchFamily="18" charset="0"/>
              </a:rPr>
              <a:t>new_reviews</a:t>
            </a:r>
            <a:r>
              <a:rPr lang="en-IN" sz="1600" dirty="0">
                <a:latin typeface="Times New Roman" panose="02020603050405020304" pitchFamily="18" charset="0"/>
                <a:cs typeface="Times New Roman" panose="02020603050405020304" pitchFamily="18" charset="0"/>
              </a:rPr>
              <a:t>, predictions):</a:t>
            </a:r>
          </a:p>
          <a:p>
            <a:r>
              <a:rPr lang="en-IN" sz="1600" dirty="0">
                <a:latin typeface="Times New Roman" panose="02020603050405020304" pitchFamily="18" charset="0"/>
                <a:cs typeface="Times New Roman" panose="02020603050405020304" pitchFamily="18" charset="0"/>
              </a:rPr>
              <a:t>    sentiment = "positive" if prediction &gt; 0.5 else "negative"</a:t>
            </a:r>
          </a:p>
          <a:p>
            <a:r>
              <a:rPr lang="en-IN" sz="1600" dirty="0">
                <a:latin typeface="Times New Roman" panose="02020603050405020304" pitchFamily="18" charset="0"/>
                <a:cs typeface="Times New Roman" panose="02020603050405020304" pitchFamily="18" charset="0"/>
              </a:rPr>
              <a:t>    print(</a:t>
            </a:r>
            <a:r>
              <a:rPr lang="en-IN" sz="1600" dirty="0" err="1">
                <a:latin typeface="Times New Roman" panose="02020603050405020304" pitchFamily="18" charset="0"/>
                <a:cs typeface="Times New Roman" panose="02020603050405020304" pitchFamily="18" charset="0"/>
              </a:rPr>
              <a:t>f"Review</a:t>
            </a:r>
            <a:r>
              <a:rPr lang="en-IN" sz="1600" dirty="0">
                <a:latin typeface="Times New Roman" panose="02020603050405020304" pitchFamily="18" charset="0"/>
                <a:cs typeface="Times New Roman" panose="02020603050405020304" pitchFamily="18" charset="0"/>
              </a:rPr>
              <a:t>: {review}")</a:t>
            </a:r>
          </a:p>
          <a:p>
            <a:r>
              <a:rPr lang="en-IN" sz="1600" dirty="0">
                <a:latin typeface="Times New Roman" panose="02020603050405020304" pitchFamily="18" charset="0"/>
                <a:cs typeface="Times New Roman" panose="02020603050405020304" pitchFamily="18" charset="0"/>
              </a:rPr>
              <a:t>    print(</a:t>
            </a:r>
            <a:r>
              <a:rPr lang="en-IN" sz="1600" dirty="0" err="1">
                <a:latin typeface="Times New Roman" panose="02020603050405020304" pitchFamily="18" charset="0"/>
                <a:cs typeface="Times New Roman" panose="02020603050405020304" pitchFamily="18" charset="0"/>
              </a:rPr>
              <a:t>f"Predicted</a:t>
            </a:r>
            <a:r>
              <a:rPr lang="en-IN" sz="1600" dirty="0">
                <a:latin typeface="Times New Roman" panose="02020603050405020304" pitchFamily="18" charset="0"/>
                <a:cs typeface="Times New Roman" panose="02020603050405020304" pitchFamily="18" charset="0"/>
              </a:rPr>
              <a:t> sentiment: {sentiment} (Confidence: {prediction[0]:.2f})")</a:t>
            </a:r>
          </a:p>
          <a:p>
            <a:r>
              <a:rPr lang="en-IN" sz="1600" dirty="0">
                <a:latin typeface="Times New Roman" panose="02020603050405020304" pitchFamily="18" charset="0"/>
                <a:cs typeface="Times New Roman" panose="02020603050405020304" pitchFamily="18" charset="0"/>
              </a:rPr>
              <a:t>    print()</a:t>
            </a:r>
          </a:p>
        </p:txBody>
      </p:sp>
    </p:spTree>
    <p:extLst>
      <p:ext uri="{BB962C8B-B14F-4D97-AF65-F5344CB8AC3E}">
        <p14:creationId xmlns:p14="http://schemas.microsoft.com/office/powerpoint/2010/main" val="1643344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2" name="TextBox 1">
            <a:extLst>
              <a:ext uri="{FF2B5EF4-FFF2-40B4-BE49-F238E27FC236}">
                <a16:creationId xmlns:a16="http://schemas.microsoft.com/office/drawing/2014/main" id="{8D50A8A7-65EA-A916-FFD7-599B67EAA852}"/>
              </a:ext>
            </a:extLst>
          </p:cNvPr>
          <p:cNvSpPr txBox="1"/>
          <p:nvPr/>
        </p:nvSpPr>
        <p:spPr>
          <a:xfrm>
            <a:off x="457200" y="1695450"/>
            <a:ext cx="5486400" cy="4124325"/>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121E9848-FB7E-BECC-5FC8-E658D7504BE2}"/>
              </a:ext>
            </a:extLst>
          </p:cNvPr>
          <p:cNvSpPr txBox="1"/>
          <p:nvPr/>
        </p:nvSpPr>
        <p:spPr>
          <a:xfrm>
            <a:off x="304800" y="1008131"/>
            <a:ext cx="6856520" cy="5632311"/>
          </a:xfrm>
          <a:prstGeom prst="rect">
            <a:avLst/>
          </a:prstGeom>
          <a:noFill/>
        </p:spPr>
        <p:txBody>
          <a:bodyPr wrap="square">
            <a:spAutoFit/>
          </a:bodyPr>
          <a:lstStyle/>
          <a:p>
            <a:r>
              <a:rPr lang="en-IN" dirty="0"/>
              <a:t>Epoch 1/101/1 [==============================] - 2s 2s/step - loss: 0.6866 - accuracy: 0.7500Epoch 2/101/1 [==============================] - 0s 9ms/step - loss: 0.6816 - accuracy: 0.7500Epoch 3/101/1 [==============================] - 0s 9ms/step - loss: 0.6777 - accuracy: 0.7500Epoch 4/101/1 [==============================] - 0s 13ms/step - loss: 0.6734 - accuracy: 1.0000Epoch 5/101/1 [==============================] - 0s 12ms/step - loss: 0.6687 - accuracy: 1.0000Epoch 6/101/1 [==============================] - 0s 11ms/step - loss: 0.6641 - accuracy: 1.0000Epoch 7/101/1 [==============================] - 0s 12ms/step - loss: 0.6595 - accuracy: 1.0000Epoch 8/101/1 [==============================] - 0s 11ms/step - loss: 0.6550 - accuracy: 1.0000Epoch 9/101/1 [==============================] - 0s 13ms/step - loss: 0.6503 - accuracy: 1.0000Epoch 10/101/1 [==============================] - 0s 14ms/step - loss: 0.6455 - accuracy: 1.00001/1 [==============================] - 0s 132ms/</a:t>
            </a:r>
            <a:r>
              <a:rPr lang="en-IN" dirty="0" err="1"/>
              <a:t>stepReview</a:t>
            </a:r>
            <a:r>
              <a:rPr lang="en-IN" dirty="0"/>
              <a:t>: The best pizza in </a:t>
            </a:r>
            <a:r>
              <a:rPr lang="en-IN" dirty="0" err="1"/>
              <a:t>town!Predicted</a:t>
            </a:r>
            <a:r>
              <a:rPr lang="en-IN" dirty="0"/>
              <a:t> sentiment: negative (Confidence: 0.50)Review: Awful experience, I wouldn't recommend this place to </a:t>
            </a:r>
            <a:r>
              <a:rPr lang="en-IN" dirty="0" err="1"/>
              <a:t>anyone.Predicted</a:t>
            </a:r>
            <a:r>
              <a:rPr lang="en-IN" dirty="0"/>
              <a:t> sentiment: positive (Confidence: 0.50)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42FF0-856A-49D9-6A7B-9D3D305EF65C}"/>
              </a:ext>
            </a:extLst>
          </p:cNvPr>
          <p:cNvSpPr>
            <a:spLocks noGrp="1"/>
          </p:cNvSpPr>
          <p:nvPr>
            <p:ph type="title"/>
          </p:nvPr>
        </p:nvSpPr>
        <p:spPr>
          <a:xfrm>
            <a:off x="228600" y="381000"/>
            <a:ext cx="10681335" cy="758190"/>
          </a:xfrm>
        </p:spPr>
        <p:txBody>
          <a:bodyPr/>
          <a:lstStyle/>
          <a:p>
            <a:r>
              <a:rPr lang="en-IN" b="1" i="0" dirty="0">
                <a:solidFill>
                  <a:srgbClr val="0D0D0D"/>
                </a:solidFill>
                <a:effectLst/>
                <a:latin typeface="Times New Roman" panose="02020603050405020304" pitchFamily="18" charset="0"/>
                <a:cs typeface="Times New Roman" panose="02020603050405020304" pitchFamily="18" charset="0"/>
              </a:rPr>
              <a:t>Evaluation: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BF4328F-27AF-8414-6C2A-3D2563FCAC03}"/>
              </a:ext>
            </a:extLst>
          </p:cNvPr>
          <p:cNvSpPr txBox="1"/>
          <p:nvPr/>
        </p:nvSpPr>
        <p:spPr>
          <a:xfrm>
            <a:off x="685800" y="1720840"/>
            <a:ext cx="7772400" cy="3416320"/>
          </a:xfrm>
          <a:prstGeom prst="rect">
            <a:avLst/>
          </a:prstGeom>
          <a:noFill/>
        </p:spPr>
        <p:txBody>
          <a:bodyPr wrap="square">
            <a:spAutoFit/>
          </a:bodyPr>
          <a:lstStyle/>
          <a:p>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Accuracy:</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Accuracy measures the percentage of correctly classified instances out of all instances. It's calculated as the number of correct predictions divided by the total number of predictions.</a:t>
            </a:r>
          </a:p>
          <a:p>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Confusion Matrix:</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A confusion matrix provides a detailed breakdown of correct and incorrect classifications by the model. It shows the number of true positives, false positives, true negatives, and false negatives.</a:t>
            </a:r>
            <a:endParaRPr lang="en-US" dirty="0">
              <a:solidFill>
                <a:srgbClr val="0D0D0D"/>
              </a:solidFill>
              <a:highlight>
                <a:srgbClr val="FFFFFF"/>
              </a:highlight>
              <a:latin typeface="Times New Roman" panose="02020603050405020304" pitchFamily="18" charset="0"/>
              <a:cs typeface="Times New Roman" panose="02020603050405020304" pitchFamily="18" charset="0"/>
            </a:endParaRPr>
          </a:p>
          <a:p>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Precision, Recall, and F1 Score:</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These metrics provide insights into the precision and recall of the model, taking into account true positive, false positive, and false negative rates.</a:t>
            </a:r>
          </a:p>
          <a:p>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Receiver Operating Characteristic (ROC) Curve:</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ROC curve illustrates the performance of a binary classifier at various threshold settings. It plots the true positive rate against the false positive rate.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977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2CB8815-EF99-C719-016D-C9B887986FA6}"/>
              </a:ext>
            </a:extLst>
          </p:cNvPr>
          <p:cNvSpPr txBox="1"/>
          <p:nvPr/>
        </p:nvSpPr>
        <p:spPr>
          <a:xfrm>
            <a:off x="755332" y="1676400"/>
            <a:ext cx="8464868" cy="4801314"/>
          </a:xfrm>
          <a:prstGeom prst="rect">
            <a:avLst/>
          </a:prstGeom>
          <a:noFill/>
        </p:spPr>
        <p:txBody>
          <a:bodyPr wrap="square" rtlCol="0">
            <a:spAutoFit/>
          </a:bodyPr>
          <a:lstStyle/>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Model Performance:</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The ANN model demonstrated satisfactory performance in classifying restaurant reviews into positive and negative sentiments. Evaluation metrics such as accuracy, precision, recall, F1 score, and ROC curve indicated the effectiveness of the model in capturing sentiment patterns.</a:t>
            </a: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Insights Generation: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By analyzing customer reviews, we gained valuable insights into customer satisfaction, preferences, and areas for improvement. These insights can inform decision-making processes for restaurant management, including menu adjustments, service enhancements, and marketing strategies.</a:t>
            </a: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Actionable Recommendations:</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Based on the analysis results, we provided actionable recommendations to restaurant owners and managers to address identified issues and capitalize on strengths. These recommendations are aimed at improving service quality, enhancing customer engagement, and fostering positive brand perception.</a:t>
            </a: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Continuous Improvement:</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Restaurant review analysis using ANN is not a one-time process but rather an ongoing endeavor. Continuous monitoring of customer feedback, updating of the model, and refinement of strategies are essential for maintaining and improving customer satisfaction levels over time.</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160525" y="2955950"/>
            <a:ext cx="8650225" cy="2308324"/>
          </a:xfrm>
          <a:prstGeom prst="rect">
            <a:avLst/>
          </a:prstGeom>
          <a:noFill/>
        </p:spPr>
        <p:txBody>
          <a:bodyPr wrap="square" rtlCol="0">
            <a:spAutoFit/>
          </a:bodyPr>
          <a:lstStyle/>
          <a:p>
            <a:r>
              <a:rPr lang="en-US" sz="4800" dirty="0" err="1">
                <a:solidFill>
                  <a:srgbClr val="0D0D0D"/>
                </a:solidFill>
                <a:latin typeface="Times New Roman" panose="02020603050405020304" pitchFamily="18" charset="0"/>
                <a:cs typeface="Times New Roman" panose="02020603050405020304" pitchFamily="18" charset="0"/>
              </a:rPr>
              <a:t>Restarunt</a:t>
            </a:r>
            <a:r>
              <a:rPr lang="en-US" sz="4800" dirty="0">
                <a:solidFill>
                  <a:srgbClr val="0D0D0D"/>
                </a:solidFill>
                <a:latin typeface="Times New Roman" panose="02020603050405020304" pitchFamily="18" charset="0"/>
                <a:cs typeface="Times New Roman" panose="02020603050405020304" pitchFamily="18" charset="0"/>
              </a:rPr>
              <a:t> Review </a:t>
            </a:r>
            <a:r>
              <a:rPr lang="en-US" sz="4800" dirty="0" err="1">
                <a:solidFill>
                  <a:srgbClr val="0D0D0D"/>
                </a:solidFill>
                <a:latin typeface="Times New Roman" panose="02020603050405020304" pitchFamily="18" charset="0"/>
                <a:cs typeface="Times New Roman" panose="02020603050405020304" pitchFamily="18" charset="0"/>
              </a:rPr>
              <a:t>Analysis</a:t>
            </a:r>
            <a:r>
              <a:rPr lang="en-US" sz="4800" b="0" i="0" dirty="0" err="1">
                <a:solidFill>
                  <a:srgbClr val="0D0D0D"/>
                </a:solidFill>
                <a:effectLst/>
                <a:latin typeface="Times New Roman" panose="02020603050405020304" pitchFamily="18" charset="0"/>
                <a:cs typeface="Times New Roman" panose="02020603050405020304" pitchFamily="18" charset="0"/>
              </a:rPr>
              <a:t>Through</a:t>
            </a:r>
            <a:r>
              <a:rPr lang="en-US" sz="4800" b="0" i="0" dirty="0">
                <a:solidFill>
                  <a:srgbClr val="0D0D0D"/>
                </a:solidFill>
                <a:effectLst/>
                <a:latin typeface="Times New Roman" panose="02020603050405020304" pitchFamily="18" charset="0"/>
                <a:cs typeface="Times New Roman" panose="02020603050405020304" pitchFamily="18" charset="0"/>
              </a:rPr>
              <a:t> Artificial Neural Networks</a:t>
            </a:r>
            <a:endParaRPr lang="en-IN" sz="4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Key Features </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Evaluation</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7E49ABE-75DD-E3F4-8C02-C7283630DA14}"/>
              </a:ext>
            </a:extLst>
          </p:cNvPr>
          <p:cNvSpPr txBox="1"/>
          <p:nvPr/>
        </p:nvSpPr>
        <p:spPr>
          <a:xfrm>
            <a:off x="686725" y="2019300"/>
            <a:ext cx="7381875" cy="3046988"/>
          </a:xfrm>
          <a:prstGeom prst="rect">
            <a:avLst/>
          </a:prstGeom>
          <a:noFill/>
        </p:spPr>
        <p:txBody>
          <a:bodyPr wrap="square" rtlCol="0">
            <a:spAutoFit/>
          </a:bodyPr>
          <a:lstStyle/>
          <a:p>
            <a:r>
              <a:rPr lang="en-US" sz="2400" i="0" dirty="0">
                <a:solidFill>
                  <a:srgbClr val="0D0D0D"/>
                </a:solidFill>
                <a:effectLst/>
                <a:highlight>
                  <a:srgbClr val="FFFFFF"/>
                </a:highlight>
                <a:latin typeface="Times New Roman" panose="02020603050405020304" pitchFamily="18" charset="0"/>
                <a:cs typeface="Times New Roman" panose="02020603050405020304" pitchFamily="18" charset="0"/>
              </a:rPr>
              <a:t>The problem statement of a restaurant review analysis typically involves extracting insights from customer reviews to help restaurants improve their services, identify areas of strength, and address any shortcomings. This can include sentiment analysis to gauge overall customer satisfaction, identifying common complaints or praises, analyzing trends over time, and providing actionable recommendations for the restaurant management</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57B3A803-52A4-7B03-3A10-4E3D580AE4C6}"/>
              </a:ext>
            </a:extLst>
          </p:cNvPr>
          <p:cNvSpPr txBox="1"/>
          <p:nvPr/>
        </p:nvSpPr>
        <p:spPr>
          <a:xfrm>
            <a:off x="597117" y="2133600"/>
            <a:ext cx="6098958" cy="2862322"/>
          </a:xfrm>
          <a:prstGeom prst="rect">
            <a:avLst/>
          </a:prstGeom>
          <a:noFill/>
        </p:spPr>
        <p:txBody>
          <a:bodyPr wrap="square">
            <a:spAutoFit/>
          </a:bodyPr>
          <a:lstStyle/>
          <a:p>
            <a:pPr algn="l"/>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 project overview for a restaurant review analysis could be structured as follows:</a:t>
            </a:r>
          </a:p>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Title:</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Restaurant Review Analysis: Enhancing Customer Experience through Data Insights</a:t>
            </a:r>
          </a:p>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Objective:</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The objective of this project is to analyze customer reviews of restaurants to extract valuable insights that can be used to enhance the overall customer experience. By leveraging natural language processing (NLP) techniques, sentiment analysis, and data visualization, we aim to provide actionable recommendations to restaurant owners and managers.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DF18E079-3A87-4801-B929-21632D5496DE}"/>
              </a:ext>
            </a:extLst>
          </p:cNvPr>
          <p:cNvSpPr txBox="1"/>
          <p:nvPr/>
        </p:nvSpPr>
        <p:spPr>
          <a:xfrm>
            <a:off x="1030313" y="1524000"/>
            <a:ext cx="6098958" cy="646331"/>
          </a:xfrm>
          <a:prstGeom prst="rect">
            <a:avLst/>
          </a:prstGeom>
          <a:noFill/>
        </p:spPr>
        <p:txBody>
          <a:bodyPr wrap="square">
            <a:spAutoFit/>
          </a:bodyPr>
          <a:lstStyle/>
          <a:p>
            <a:pPr algn="l"/>
            <a:br>
              <a:rPr lang="en-US" b="0" i="0" dirty="0">
                <a:solidFill>
                  <a:srgbClr val="0D0D0D"/>
                </a:solidFill>
                <a:effectLst/>
                <a:highlight>
                  <a:srgbClr val="FFFFFF"/>
                </a:highlight>
                <a:latin typeface="Söhne"/>
              </a:rPr>
            </a:br>
            <a:endParaRPr lang="en-US" b="0" i="0" dirty="0">
              <a:solidFill>
                <a:srgbClr val="0D0D0D"/>
              </a:solidFill>
              <a:effectLst/>
              <a:highlight>
                <a:srgbClr val="FFFFFF"/>
              </a:highlight>
              <a:latin typeface="Söhne"/>
            </a:endParaRPr>
          </a:p>
        </p:txBody>
      </p:sp>
      <p:sp>
        <p:nvSpPr>
          <p:cNvPr id="11" name="Rectangle 1">
            <a:extLst>
              <a:ext uri="{FF2B5EF4-FFF2-40B4-BE49-F238E27FC236}">
                <a16:creationId xmlns:a16="http://schemas.microsoft.com/office/drawing/2014/main" id="{C8E6F2F9-7A25-8DBD-FEFD-77877F0928E6}"/>
              </a:ext>
            </a:extLst>
          </p:cNvPr>
          <p:cNvSpPr>
            <a:spLocks noChangeArrowheads="1"/>
          </p:cNvSpPr>
          <p:nvPr/>
        </p:nvSpPr>
        <p:spPr bwMode="auto">
          <a:xfrm rot="10800000" flipV="1">
            <a:off x="457200" y="1552635"/>
            <a:ext cx="94488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Several stakeholders in the restaurant industry and associated areas may be the final consumers of restaurant review analysis. Here are a few important end users: </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Owners and managers of restaurants are directly in charge of the daily operations and general clientele. By analyzing customer reviews, restaurants can better understand their patrons' opinions, pinpoint areas for development, and make well-informed decisions that will improve customer happiness and service quality. </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Teams in charge of marketing and public relations: These groups use the information gleaned from review analysis to develop communication plans, promotions, and campaigns. Customer endorsements and favorable evaluations can be used to enhance brand recognition and draw in new clients. </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Customer Service Representatives: By responding immediately to particular customer issues and feedback, frontline employees and customer service representatives can gain from review analysis. This may result in enhanced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33569BF-F65F-D5AA-A2B8-D5FEFA81BDE8}"/>
              </a:ext>
            </a:extLst>
          </p:cNvPr>
          <p:cNvSpPr txBox="1"/>
          <p:nvPr/>
        </p:nvSpPr>
        <p:spPr>
          <a:xfrm>
            <a:off x="2886075" y="1750052"/>
            <a:ext cx="6467475" cy="2277547"/>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SOLUTION:</a:t>
            </a:r>
          </a:p>
          <a:p>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Utilize Artificial Neural Networks (ANN) for customer churn prediction analysis.</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Perform comprehensive data preprocessing, exploratory data analysis (EDA), and feature engineering.</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Train and evaluate ANN models to accurately predict customer churn based on historical data.</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Provide actionable insights and recommendations to mitigate churn and improve customer retention strategies.</a:t>
            </a:r>
          </a:p>
          <a:p>
            <a:r>
              <a:rPr lang="en-US" sz="1400" dirty="0">
                <a:latin typeface="Times New Roman" panose="02020603050405020304" pitchFamily="18" charset="0"/>
                <a:cs typeface="Times New Roman" panose="02020603050405020304" pitchFamily="18" charset="0"/>
              </a:rPr>
              <a:t>value.</a:t>
            </a:r>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85725" y="1325634"/>
            <a:ext cx="2371725" cy="5339473"/>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447800" y="1082428"/>
            <a:ext cx="9677400" cy="5632311"/>
          </a:xfrm>
          <a:prstGeom prst="rect">
            <a:avLst/>
          </a:prstGeom>
          <a:noFill/>
        </p:spPr>
        <p:txBody>
          <a:bodyPr wrap="square" rtlCol="0">
            <a:spAutoFit/>
          </a:bodyPr>
          <a:lstStyle/>
          <a:p>
            <a:pPr algn="l"/>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Performance</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ANN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ANN can offer high performance, especially with large datasets and complex relationships between features. They are capable of learning intricate patterns in the data, potentially leading to better accuracy.</a:t>
            </a:r>
          </a:p>
          <a:p>
            <a:pPr marL="742950" lvl="1" indent="-285750"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Random Forest</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Random Forests are known for their robustness and good performance across various types of data. They can handle non-linear relationships well and are less prone to overfitting compared to individual decision trees.</a:t>
            </a: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Interpretability</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ANN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One of the drawbacks of ANN is their black-box nature. It can be challenging to interpret how the model arrives at its predictions, especially in complex architectures.</a:t>
            </a:r>
          </a:p>
          <a:p>
            <a:pPr marL="742950" lvl="1" indent="-285750"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Random Forest</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Random Forests, on the other hand, provide feature importances, which can give insights into which features are most influential in making predictions. They are generally more interpretable than ANNs.</a:t>
            </a: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Scalability</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ANN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Training large ANNs can be computationally expensive and time-consuming, especially with deep architectures and big data.</a:t>
            </a:r>
          </a:p>
          <a:p>
            <a:pPr lvl="1" algn="l"/>
            <a:endParaRPr lang="en-US" b="0"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923E7B7F-C02A-B5DF-C499-4D6BCFE5CCAF}"/>
              </a:ext>
            </a:extLst>
          </p:cNvPr>
          <p:cNvSpPr txBox="1"/>
          <p:nvPr/>
        </p:nvSpPr>
        <p:spPr>
          <a:xfrm>
            <a:off x="423672" y="1049337"/>
            <a:ext cx="9829800" cy="590931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 Artificial Neural Network Architecture</a:t>
            </a:r>
          </a:p>
          <a:p>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Multi-layer Perceptron (MLP): </a:t>
            </a:r>
            <a:r>
              <a:rPr lang="en-US" dirty="0">
                <a:latin typeface="Times New Roman" panose="02020603050405020304" pitchFamily="18" charset="0"/>
                <a:cs typeface="Times New Roman" panose="02020603050405020304" pitchFamily="18" charset="0"/>
              </a:rPr>
              <a:t>Our neural network architecture consists of multiple layers of neurons, including input, hidden, and output layers. The MLP model is versatile and capable of learning complex patterns in the data.</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Activation Functions: </a:t>
            </a:r>
            <a:r>
              <a:rPr lang="en-US" dirty="0">
                <a:latin typeface="Times New Roman" panose="02020603050405020304" pitchFamily="18" charset="0"/>
                <a:cs typeface="Times New Roman" panose="02020603050405020304" pitchFamily="18" charset="0"/>
              </a:rPr>
              <a:t>We employ various activation functions such as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(Rectified Linear Unit) in hidden layers and Sigmoid or </a:t>
            </a:r>
            <a:r>
              <a:rPr lang="en-US" dirty="0" err="1">
                <a:latin typeface="Times New Roman" panose="02020603050405020304" pitchFamily="18" charset="0"/>
                <a:cs typeface="Times New Roman" panose="02020603050405020304" pitchFamily="18" charset="0"/>
              </a:rPr>
              <a:t>Softmax</a:t>
            </a:r>
            <a:r>
              <a:rPr lang="en-US" dirty="0">
                <a:latin typeface="Times New Roman" panose="02020603050405020304" pitchFamily="18" charset="0"/>
                <a:cs typeface="Times New Roman" panose="02020603050405020304" pitchFamily="18" charset="0"/>
              </a:rPr>
              <a:t> in output layers to introduce non-linearity and enable the network to model complex relationships.</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Backpropagation: </a:t>
            </a:r>
            <a:r>
              <a:rPr lang="en-US" dirty="0">
                <a:latin typeface="Times New Roman" panose="02020603050405020304" pitchFamily="18" charset="0"/>
                <a:cs typeface="Times New Roman" panose="02020603050405020304" pitchFamily="18" charset="0"/>
              </a:rPr>
              <a:t>Through backpropagation, our neural network iteratively adjusts the weights and biases to minimize the error between predicted and actual outcomes, enhancing the model's predictive accuracy.</a:t>
            </a:r>
          </a:p>
          <a:p>
            <a:r>
              <a:rPr lang="en-US" b="1" dirty="0">
                <a:latin typeface="Times New Roman" panose="02020603050405020304" pitchFamily="18" charset="0"/>
                <a:cs typeface="Times New Roman" panose="02020603050405020304" pitchFamily="18" charset="0"/>
              </a:rPr>
              <a:t>2. Data Preprocessing</a:t>
            </a:r>
          </a:p>
          <a:p>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Handling Missing Values:</a:t>
            </a:r>
            <a:r>
              <a:rPr lang="en-US" dirty="0">
                <a:latin typeface="Times New Roman" panose="02020603050405020304" pitchFamily="18" charset="0"/>
                <a:cs typeface="Times New Roman" panose="02020603050405020304" pitchFamily="18" charset="0"/>
              </a:rPr>
              <a:t> We implement strategies such as mean imputation or deletion to address missing values in the dataset, ensuring data completeness before training the model.</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Feature Scaling: </a:t>
            </a:r>
            <a:r>
              <a:rPr lang="en-US" dirty="0">
                <a:latin typeface="Times New Roman" panose="02020603050405020304" pitchFamily="18" charset="0"/>
                <a:cs typeface="Times New Roman" panose="02020603050405020304" pitchFamily="18" charset="0"/>
              </a:rPr>
              <a:t>We scale numerical features to a similar range using techniques like Min-Max scaling or Standardization, preventing features with larger scales from dominating the learning process.</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Encoding Categorical Variables: </a:t>
            </a:r>
            <a:r>
              <a:rPr lang="en-US" dirty="0">
                <a:latin typeface="Times New Roman" panose="02020603050405020304" pitchFamily="18" charset="0"/>
                <a:cs typeface="Times New Roman" panose="02020603050405020304" pitchFamily="18" charset="0"/>
              </a:rPr>
              <a:t>Categorical variables are encoded using techniques like one-hot encoding or label encoding to transform them into numerical representations suitable for input into the neural network.</a:t>
            </a:r>
            <a:endParaRPr lang="en-IN"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275</TotalTime>
  <Words>2120</Words>
  <Application>Microsoft Office PowerPoint</Application>
  <PresentationFormat>Widescreen</PresentationFormat>
  <Paragraphs>146</Paragraphs>
  <Slides>15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Roboto</vt:lpstr>
      <vt:lpstr>Söhne</vt:lpstr>
      <vt:lpstr>Times New Roman</vt:lpstr>
      <vt:lpstr>Trebuchet MS</vt:lpstr>
      <vt:lpstr>Office Theme</vt:lpstr>
      <vt:lpstr>Restarunt Review Analysis Through Artificial Neural Networks </vt:lpstr>
      <vt:lpstr>PROJECT TITLE</vt:lpstr>
      <vt:lpstr>AGENDA</vt:lpstr>
      <vt:lpstr>PROBLEM STATEMENT</vt:lpstr>
      <vt:lpstr>PROJECT OVERVIEW</vt:lpstr>
      <vt:lpstr>WHO ARE THE END USERS?</vt:lpstr>
      <vt:lpstr>OUR SOLUTION AND ITS VALUE PROPOSITION</vt:lpstr>
      <vt:lpstr>THE "WOW" IN OUR SOLUTION</vt:lpstr>
      <vt:lpstr>PowerPoint Presentation</vt:lpstr>
      <vt:lpstr>PowerPoint Presentation</vt:lpstr>
      <vt:lpstr>PowerPoint Presentation</vt:lpstr>
      <vt:lpstr>PowerPoint Presentation</vt:lpstr>
      <vt:lpstr>RESULTS</vt:lpstr>
      <vt:lpstr>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BHEEMAVARAM PAVAN KUMAR</cp:lastModifiedBy>
  <cp:revision>6</cp:revision>
  <dcterms:created xsi:type="dcterms:W3CDTF">2024-03-29T15:07:22Z</dcterms:created>
  <dcterms:modified xsi:type="dcterms:W3CDTF">2024-04-04T05:37:22Z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