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7949-E603-EE6F-ACA2-93CF2DF5DF68}"/>
              </a:ext>
            </a:extLst>
          </p:cNvPr>
          <p:cNvSpPr>
            <a:spLocks noGrp="1"/>
          </p:cNvSpPr>
          <p:nvPr>
            <p:ph type="ctrTitle"/>
          </p:nvPr>
        </p:nvSpPr>
        <p:spPr>
          <a:xfrm>
            <a:off x="645734" y="2062935"/>
            <a:ext cx="11288599" cy="809884"/>
          </a:xfrm>
        </p:spPr>
        <p:txBody>
          <a:bodyPr>
            <a:normAutofit/>
          </a:bodyPr>
          <a:lstStyle/>
          <a:p>
            <a:r>
              <a:rPr lang="en-IN" sz="4000" dirty="0">
                <a:solidFill>
                  <a:srgbClr val="FF9933"/>
                </a:solidFill>
                <a:latin typeface="Times New Roman" panose="02020603050405020304" pitchFamily="18" charset="0"/>
                <a:cs typeface="Times New Roman" panose="02020603050405020304" pitchFamily="18" charset="0"/>
              </a:rPr>
              <a:t>Supply</a:t>
            </a:r>
            <a:r>
              <a:rPr lang="en-IN" sz="4000" dirty="0">
                <a:solidFill>
                  <a:srgbClr val="FF9933"/>
                </a:solidFill>
              </a:rPr>
              <a:t> Chain Management Dashboard</a:t>
            </a:r>
          </a:p>
        </p:txBody>
      </p:sp>
      <p:sp>
        <p:nvSpPr>
          <p:cNvPr id="3" name="Subtitle 2">
            <a:extLst>
              <a:ext uri="{FF2B5EF4-FFF2-40B4-BE49-F238E27FC236}">
                <a16:creationId xmlns:a16="http://schemas.microsoft.com/office/drawing/2014/main" id="{74A9B10A-3F7F-083B-D259-B625E972EAC3}"/>
              </a:ext>
            </a:extLst>
          </p:cNvPr>
          <p:cNvSpPr>
            <a:spLocks noGrp="1"/>
          </p:cNvSpPr>
          <p:nvPr>
            <p:ph type="subTitle" idx="1"/>
          </p:nvPr>
        </p:nvSpPr>
        <p:spPr>
          <a:xfrm>
            <a:off x="7946794" y="4169529"/>
            <a:ext cx="3703163" cy="393044"/>
          </a:xfrm>
        </p:spPr>
        <p:txBody>
          <a:bodyPr/>
          <a:lstStyle/>
          <a:p>
            <a:r>
              <a:rPr lang="en-IN" dirty="0"/>
              <a:t>Pavan M R</a:t>
            </a:r>
          </a:p>
        </p:txBody>
      </p:sp>
    </p:spTree>
    <p:extLst>
      <p:ext uri="{BB962C8B-B14F-4D97-AF65-F5344CB8AC3E}">
        <p14:creationId xmlns:p14="http://schemas.microsoft.com/office/powerpoint/2010/main" val="417480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B9C-D236-A63D-CB77-315E5DA4121D}"/>
              </a:ext>
            </a:extLst>
          </p:cNvPr>
          <p:cNvSpPr>
            <a:spLocks noGrp="1"/>
          </p:cNvSpPr>
          <p:nvPr>
            <p:ph type="title"/>
          </p:nvPr>
        </p:nvSpPr>
        <p:spPr>
          <a:xfrm>
            <a:off x="9860437" y="257929"/>
            <a:ext cx="1937994" cy="762769"/>
          </a:xfrm>
        </p:spPr>
        <p:txBody>
          <a:bodyPr/>
          <a:lstStyle/>
          <a:p>
            <a:r>
              <a:rPr lang="en-IN" dirty="0"/>
              <a:t>RESULT</a:t>
            </a:r>
          </a:p>
        </p:txBody>
      </p:sp>
      <p:pic>
        <p:nvPicPr>
          <p:cNvPr id="5" name="Content Placeholder 4">
            <a:extLst>
              <a:ext uri="{FF2B5EF4-FFF2-40B4-BE49-F238E27FC236}">
                <a16:creationId xmlns:a16="http://schemas.microsoft.com/office/drawing/2014/main" id="{55BDD674-E89C-D77D-F59A-D2CEEA70ECA0}"/>
              </a:ext>
            </a:extLst>
          </p:cNvPr>
          <p:cNvPicPr>
            <a:picLocks noGrp="1" noChangeAspect="1"/>
          </p:cNvPicPr>
          <p:nvPr>
            <p:ph idx="1"/>
          </p:nvPr>
        </p:nvPicPr>
        <p:blipFill>
          <a:blip r:embed="rId2"/>
          <a:stretch>
            <a:fillRect/>
          </a:stretch>
        </p:blipFill>
        <p:spPr>
          <a:xfrm>
            <a:off x="0" y="639314"/>
            <a:ext cx="9511645" cy="6101663"/>
          </a:xfrm>
        </p:spPr>
      </p:pic>
    </p:spTree>
    <p:extLst>
      <p:ext uri="{BB962C8B-B14F-4D97-AF65-F5344CB8AC3E}">
        <p14:creationId xmlns:p14="http://schemas.microsoft.com/office/powerpoint/2010/main" val="348056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1AB0-D53F-DCEB-5C42-86E04DCECE59}"/>
              </a:ext>
            </a:extLst>
          </p:cNvPr>
          <p:cNvSpPr>
            <a:spLocks noGrp="1"/>
          </p:cNvSpPr>
          <p:nvPr>
            <p:ph type="title"/>
          </p:nvPr>
        </p:nvSpPr>
        <p:spPr>
          <a:xfrm>
            <a:off x="7466028" y="161058"/>
            <a:ext cx="4436097" cy="1293028"/>
          </a:xfrm>
        </p:spPr>
        <p:txBody>
          <a:bodyPr/>
          <a:lstStyle/>
          <a:p>
            <a:r>
              <a:rPr lang="en-IN" dirty="0"/>
              <a:t>conclusion</a:t>
            </a:r>
          </a:p>
        </p:txBody>
      </p:sp>
      <p:sp>
        <p:nvSpPr>
          <p:cNvPr id="3" name="Content Placeholder 2">
            <a:extLst>
              <a:ext uri="{FF2B5EF4-FFF2-40B4-BE49-F238E27FC236}">
                <a16:creationId xmlns:a16="http://schemas.microsoft.com/office/drawing/2014/main" id="{E1F79CEB-F565-BBDC-F779-E0A4BA4BD268}"/>
              </a:ext>
            </a:extLst>
          </p:cNvPr>
          <p:cNvSpPr>
            <a:spLocks noGrp="1"/>
          </p:cNvSpPr>
          <p:nvPr>
            <p:ph idx="1"/>
          </p:nvPr>
        </p:nvSpPr>
        <p:spPr>
          <a:xfrm>
            <a:off x="817775" y="1855195"/>
            <a:ext cx="10820400" cy="4027131"/>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In conclusion, this data analysis has provided crucial insights into product performance, inventory management, customer demographics, and supply chain efficiency. By leveraging data on sales, stock levels, shipping times, and defect rates, the business can optimize pricing, improve stock availability, target marketing efforts more effectively, and streamline supply chain operations. These insights enable data-driven decisions that enhance overall efficiency, reduce costs, and drive profitability, ensuring better customer satisfaction and long-term business success.</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8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5536-0ED7-8687-C645-3DB6EC8E04D0}"/>
              </a:ext>
            </a:extLst>
          </p:cNvPr>
          <p:cNvSpPr>
            <a:spLocks noGrp="1"/>
          </p:cNvSpPr>
          <p:nvPr>
            <p:ph type="title"/>
          </p:nvPr>
        </p:nvSpPr>
        <p:spPr>
          <a:xfrm>
            <a:off x="4685121" y="2687441"/>
            <a:ext cx="3201185" cy="1293028"/>
          </a:xfrm>
          <a:scene3d>
            <a:camera prst="perspectiveRelaxedModerately"/>
            <a:lightRig rig="threePt" dir="t"/>
          </a:scene3d>
        </p:spPr>
        <p:style>
          <a:lnRef idx="1">
            <a:schemeClr val="accent6"/>
          </a:lnRef>
          <a:fillRef idx="2">
            <a:schemeClr val="accent6"/>
          </a:fillRef>
          <a:effectRef idx="1">
            <a:schemeClr val="accent6"/>
          </a:effectRef>
          <a:fontRef idx="minor">
            <a:schemeClr val="dk1"/>
          </a:fontRef>
        </p:style>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9132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57D6-3753-20A0-1640-25D46E584594}"/>
              </a:ext>
            </a:extLst>
          </p:cNvPr>
          <p:cNvSpPr>
            <a:spLocks noGrp="1"/>
          </p:cNvSpPr>
          <p:nvPr>
            <p:ph type="title"/>
          </p:nvPr>
        </p:nvSpPr>
        <p:spPr>
          <a:xfrm>
            <a:off x="9275975" y="301656"/>
            <a:ext cx="2230225" cy="813063"/>
          </a:xfrm>
        </p:spPr>
        <p:txBody>
          <a:bodyPr/>
          <a:lstStyle/>
          <a:p>
            <a:r>
              <a:rPr lang="en-IN" dirty="0"/>
              <a:t>Index</a:t>
            </a:r>
          </a:p>
        </p:txBody>
      </p:sp>
      <p:sp>
        <p:nvSpPr>
          <p:cNvPr id="3" name="Content Placeholder 2">
            <a:extLst>
              <a:ext uri="{FF2B5EF4-FFF2-40B4-BE49-F238E27FC236}">
                <a16:creationId xmlns:a16="http://schemas.microsoft.com/office/drawing/2014/main" id="{C1E3C2E9-D9DE-3ACC-B3AD-D2AFB494450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About Company</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Software Requirements</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212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75E5-9D3B-8EBF-3F24-E620D1122F50}"/>
              </a:ext>
            </a:extLst>
          </p:cNvPr>
          <p:cNvSpPr>
            <a:spLocks noGrp="1"/>
          </p:cNvSpPr>
          <p:nvPr>
            <p:ph type="title"/>
          </p:nvPr>
        </p:nvSpPr>
        <p:spPr>
          <a:xfrm>
            <a:off x="529472" y="386499"/>
            <a:ext cx="8610600" cy="784781"/>
          </a:xfrm>
        </p:spPr>
        <p:txBody>
          <a:bodyPr/>
          <a:lstStyle/>
          <a:p>
            <a:pPr algn="l"/>
            <a:r>
              <a:rPr lang="en-IN" dirty="0"/>
              <a:t>About Company</a:t>
            </a:r>
          </a:p>
        </p:txBody>
      </p:sp>
      <p:sp>
        <p:nvSpPr>
          <p:cNvPr id="3" name="Content Placeholder 2">
            <a:extLst>
              <a:ext uri="{FF2B5EF4-FFF2-40B4-BE49-F238E27FC236}">
                <a16:creationId xmlns:a16="http://schemas.microsoft.com/office/drawing/2014/main" id="{4E58F5C8-7E45-420D-CA48-05315F7B7A66}"/>
              </a:ext>
            </a:extLst>
          </p:cNvPr>
          <p:cNvSpPr>
            <a:spLocks noGrp="1"/>
          </p:cNvSpPr>
          <p:nvPr>
            <p:ph idx="1"/>
          </p:nvPr>
        </p:nvSpPr>
        <p:spPr>
          <a:xfrm>
            <a:off x="685800" y="2326534"/>
            <a:ext cx="10820400" cy="4024125"/>
          </a:xfrm>
        </p:spPr>
        <p:txBody>
          <a:bodyPr/>
          <a:lstStyle/>
          <a:p>
            <a:r>
              <a:rPr lang="en-IN" b="1" i="0" dirty="0">
                <a:solidFill>
                  <a:srgbClr val="FF0000"/>
                </a:solidFill>
                <a:effectLst/>
                <a:highlight>
                  <a:srgbClr val="13072E"/>
                </a:highlight>
                <a:latin typeface="Times New Roman" panose="02020603050405020304" pitchFamily="18" charset="0"/>
                <a:cs typeface="Times New Roman" panose="02020603050405020304" pitchFamily="18" charset="0"/>
              </a:rPr>
              <a:t>Empowering Futures through Knowledge</a:t>
            </a:r>
          </a:p>
          <a:p>
            <a:pPr marL="0" indent="0">
              <a:buNone/>
            </a:pPr>
            <a:endParaRPr lang="en-IN" b="1" i="0" dirty="0">
              <a:solidFill>
                <a:srgbClr val="FF0000"/>
              </a:solidFill>
              <a:effectLst/>
              <a:highlight>
                <a:srgbClr val="13072E"/>
              </a:highlight>
              <a:latin typeface="Times New Roman" panose="02020603050405020304" pitchFamily="18" charset="0"/>
              <a:cs typeface="Times New Roman" panose="02020603050405020304" pitchFamily="18" charset="0"/>
            </a:endParaRPr>
          </a:p>
          <a:p>
            <a:r>
              <a:rPr lang="en-US" b="1" i="0" dirty="0">
                <a:solidFill>
                  <a:srgbClr val="FF0000"/>
                </a:solidFill>
                <a:effectLst/>
                <a:highlight>
                  <a:srgbClr val="13072E"/>
                </a:highlight>
                <a:latin typeface="Times New Roman" panose="02020603050405020304" pitchFamily="18" charset="0"/>
                <a:cs typeface="Times New Roman" panose="02020603050405020304" pitchFamily="18" charset="0"/>
              </a:rPr>
              <a:t>Utilizing Most Effective Training Methods</a:t>
            </a:r>
          </a:p>
          <a:p>
            <a:pPr marL="0" indent="0">
              <a:buNone/>
            </a:pPr>
            <a:endParaRPr lang="en-US" b="1" i="0" dirty="0">
              <a:solidFill>
                <a:srgbClr val="FF0000"/>
              </a:solidFill>
              <a:effectLst/>
              <a:highlight>
                <a:srgbClr val="13072E"/>
              </a:highlight>
              <a:latin typeface="Times New Roman" panose="02020603050405020304" pitchFamily="18" charset="0"/>
              <a:cs typeface="Times New Roman" panose="02020603050405020304" pitchFamily="18" charset="0"/>
            </a:endParaRPr>
          </a:p>
          <a:p>
            <a:r>
              <a:rPr lang="en-IN" b="1" i="0" dirty="0">
                <a:solidFill>
                  <a:srgbClr val="FF0000"/>
                </a:solidFill>
                <a:effectLst/>
                <a:highlight>
                  <a:srgbClr val="13072E"/>
                </a:highlight>
                <a:latin typeface="Times New Roman" panose="02020603050405020304" pitchFamily="18" charset="0"/>
                <a:cs typeface="Times New Roman" panose="02020603050405020304" pitchFamily="18" charset="0"/>
              </a:rPr>
              <a:t>Developing Tomorrow's Tech Leaders</a:t>
            </a:r>
          </a:p>
          <a:p>
            <a:pPr marL="0" indent="0">
              <a:buNone/>
            </a:pPr>
            <a:endParaRPr lang="en-IN" b="1" i="0" dirty="0">
              <a:solidFill>
                <a:srgbClr val="FF0000"/>
              </a:solidFill>
              <a:effectLst/>
              <a:highlight>
                <a:srgbClr val="13072E"/>
              </a:highlight>
              <a:latin typeface="Times New Roman" panose="02020603050405020304" pitchFamily="18" charset="0"/>
              <a:cs typeface="Times New Roman" panose="02020603050405020304" pitchFamily="18" charset="0"/>
            </a:endParaRPr>
          </a:p>
          <a:p>
            <a:r>
              <a:rPr lang="en-US" b="1" i="0" dirty="0" err="1">
                <a:solidFill>
                  <a:srgbClr val="FF0000"/>
                </a:solidFill>
                <a:effectLst/>
                <a:highlight>
                  <a:srgbClr val="13072E"/>
                </a:highlight>
                <a:latin typeface="Times New Roman" panose="02020603050405020304" pitchFamily="18" charset="0"/>
                <a:cs typeface="Times New Roman" panose="02020603050405020304" pitchFamily="18" charset="0"/>
              </a:rPr>
              <a:t>uiding</a:t>
            </a:r>
            <a:r>
              <a:rPr lang="en-US" b="1" i="0" dirty="0">
                <a:solidFill>
                  <a:srgbClr val="FF0000"/>
                </a:solidFill>
                <a:effectLst/>
                <a:highlight>
                  <a:srgbClr val="13072E"/>
                </a:highlight>
                <a:latin typeface="Times New Roman" panose="02020603050405020304" pitchFamily="18" charset="0"/>
                <a:cs typeface="Times New Roman" panose="02020603050405020304" pitchFamily="18" charset="0"/>
              </a:rPr>
              <a:t> Excellence with Unified Mentorship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48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6E08-8AE7-C397-FE58-64DC83F38C0C}"/>
              </a:ext>
            </a:extLst>
          </p:cNvPr>
          <p:cNvSpPr>
            <a:spLocks noGrp="1"/>
          </p:cNvSpPr>
          <p:nvPr>
            <p:ph type="title"/>
          </p:nvPr>
        </p:nvSpPr>
        <p:spPr>
          <a:xfrm>
            <a:off x="3102989" y="452486"/>
            <a:ext cx="8610600" cy="107701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0338782-B8F7-31DA-F0E1-B65E02443FD7}"/>
              </a:ext>
            </a:extLst>
          </p:cNvPr>
          <p:cNvSpPr>
            <a:spLocks noGrp="1"/>
          </p:cNvSpPr>
          <p:nvPr>
            <p:ph idx="1"/>
          </p:nvPr>
        </p:nvSpPr>
        <p:spPr>
          <a:xfrm>
            <a:off x="685800" y="1529499"/>
            <a:ext cx="10820400" cy="4024125"/>
          </a:xfrm>
        </p:spPr>
        <p:txBody>
          <a:bodyPr/>
          <a:lstStyle/>
          <a:p>
            <a:pPr marL="0" indent="0">
              <a:buNone/>
            </a:pPr>
            <a:r>
              <a:rPr lang="en-IN" dirty="0">
                <a:solidFill>
                  <a:srgbClr val="FF0000"/>
                </a:solidFill>
              </a:rPr>
              <a:t>What is Data </a:t>
            </a:r>
            <a:r>
              <a:rPr lang="en-IN" dirty="0">
                <a:solidFill>
                  <a:srgbClr val="FF0000"/>
                </a:solidFill>
                <a:latin typeface="Times New Roman" panose="02020603050405020304" pitchFamily="18" charset="0"/>
                <a:cs typeface="Times New Roman" panose="02020603050405020304" pitchFamily="18" charset="0"/>
              </a:rPr>
              <a:t>Science</a:t>
            </a:r>
          </a:p>
          <a:p>
            <a:pPr marL="0" indent="0">
              <a:buNone/>
            </a:pPr>
            <a:endParaRPr lang="en-IN" dirty="0">
              <a:solidFill>
                <a:srgbClr val="FF0000"/>
              </a:solidFill>
            </a:endParaRPr>
          </a:p>
        </p:txBody>
      </p:sp>
      <p:sp>
        <p:nvSpPr>
          <p:cNvPr id="5" name="Rectangle 2">
            <a:extLst>
              <a:ext uri="{FF2B5EF4-FFF2-40B4-BE49-F238E27FC236}">
                <a16:creationId xmlns:a16="http://schemas.microsoft.com/office/drawing/2014/main" id="{59B0157B-1A46-6054-1053-3BA92B867DE9}"/>
              </a:ext>
            </a:extLst>
          </p:cNvPr>
          <p:cNvSpPr>
            <a:spLocks noChangeArrowheads="1"/>
          </p:cNvSpPr>
          <p:nvPr/>
        </p:nvSpPr>
        <p:spPr bwMode="auto">
          <a:xfrm rot="10800000" flipV="1">
            <a:off x="390338" y="2000088"/>
            <a:ext cx="111158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Gathering data from various sources such as databases, APIs, sensors, or web scraping.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Preparing the data by handling missing values, removing duplicates, correcting errors, and                      normalizing it for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Exploration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the data to understand patterns, distributions, and key characteristics through statistical methods.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Modeling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Building machine learning models to make predictions, classify data, or find patterns.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Presenting insights through graphs, charts, dashboards, or reports to make the findings accessible to non-technical stakeholders. </a:t>
            </a:r>
          </a:p>
        </p:txBody>
      </p:sp>
    </p:spTree>
    <p:extLst>
      <p:ext uri="{BB962C8B-B14F-4D97-AF65-F5344CB8AC3E}">
        <p14:creationId xmlns:p14="http://schemas.microsoft.com/office/powerpoint/2010/main" val="118434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EA5D-8ACD-8CB6-A111-778F414FE914}"/>
              </a:ext>
            </a:extLst>
          </p:cNvPr>
          <p:cNvSpPr>
            <a:spLocks noGrp="1"/>
          </p:cNvSpPr>
          <p:nvPr>
            <p:ph type="title"/>
          </p:nvPr>
        </p:nvSpPr>
        <p:spPr>
          <a:xfrm>
            <a:off x="245807" y="368928"/>
            <a:ext cx="3817374" cy="540774"/>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903D718A-6314-6026-1A0F-59712A932119}"/>
              </a:ext>
            </a:extLst>
          </p:cNvPr>
          <p:cNvSpPr>
            <a:spLocks noGrp="1"/>
          </p:cNvSpPr>
          <p:nvPr>
            <p:ph idx="1"/>
          </p:nvPr>
        </p:nvSpPr>
        <p:spPr>
          <a:xfrm>
            <a:off x="449826" y="1211334"/>
            <a:ext cx="11506200" cy="1200330"/>
          </a:xfrm>
        </p:spPr>
        <p:txBody>
          <a:bodyPr/>
          <a:lstStyle/>
          <a:p>
            <a:pPr marL="0" indent="0" algn="just">
              <a:buNone/>
            </a:pPr>
            <a:r>
              <a:rPr lang="en-US" dirty="0">
                <a:latin typeface="Times New Roman" panose="02020603050405020304" pitchFamily="18" charset="0"/>
                <a:cs typeface="Times New Roman" panose="02020603050405020304" pitchFamily="18" charset="0"/>
              </a:rPr>
              <a:t>This dataset provides a comprehensive overview of product-related and operational information critical for managing a business's supply chain, sales, and customer insights. It covers various aspects of product lifecycle, from manufacturing to customer delivery.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21ACF6C-C254-5D80-99C0-BD8582B1D74C}"/>
              </a:ext>
            </a:extLst>
          </p:cNvPr>
          <p:cNvSpPr>
            <a:spLocks noChangeArrowheads="1"/>
          </p:cNvSpPr>
          <p:nvPr/>
        </p:nvSpPr>
        <p:spPr bwMode="auto">
          <a:xfrm>
            <a:off x="157317" y="2835589"/>
            <a:ext cx="113464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Product type and SKU:</a:t>
            </a:r>
            <a:r>
              <a:rPr lang="en-US" altLang="en-US" sz="2400" dirty="0">
                <a:latin typeface="Times New Roman" panose="02020603050405020304" pitchFamily="18" charset="0"/>
                <a:cs typeface="Times New Roman" panose="02020603050405020304" pitchFamily="18" charset="0"/>
              </a:rPr>
              <a:t> Information identifying the product, with SKU serving as a unique identifier.</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Price and Revenue Generated</a:t>
            </a:r>
            <a:r>
              <a:rPr lang="en-US" altLang="en-US" sz="2400" dirty="0">
                <a:latin typeface="Times New Roman" panose="02020603050405020304" pitchFamily="18" charset="0"/>
                <a:cs typeface="Times New Roman" panose="02020603050405020304" pitchFamily="18" charset="0"/>
              </a:rPr>
              <a:t>: Price data for each product and the total revenue they have generated, helping to assess profitability. </a:t>
            </a:r>
          </a:p>
        </p:txBody>
      </p:sp>
    </p:spTree>
    <p:extLst>
      <p:ext uri="{BB962C8B-B14F-4D97-AF65-F5344CB8AC3E}">
        <p14:creationId xmlns:p14="http://schemas.microsoft.com/office/powerpoint/2010/main" val="189571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19647C-8EED-E8B1-8D79-66BF57E48731}"/>
              </a:ext>
            </a:extLst>
          </p:cNvPr>
          <p:cNvSpPr>
            <a:spLocks noGrp="1" noChangeArrowheads="1"/>
          </p:cNvSpPr>
          <p:nvPr>
            <p:ph idx="1"/>
          </p:nvPr>
        </p:nvSpPr>
        <p:spPr bwMode="auto">
          <a:xfrm>
            <a:off x="212428" y="1396008"/>
            <a:ext cx="1176714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Availability and Stock Levels: </a:t>
            </a:r>
            <a:r>
              <a:rPr lang="en-US" altLang="en-US" sz="2400" dirty="0">
                <a:latin typeface="Times New Roman" panose="02020603050405020304" pitchFamily="18" charset="0"/>
                <a:cs typeface="Times New Roman" panose="02020603050405020304" pitchFamily="18" charset="0"/>
              </a:rPr>
              <a:t>Insights into current inventory levels and product availability.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Number of Products Sold:</a:t>
            </a:r>
            <a:r>
              <a:rPr lang="en-US" altLang="en-US" sz="2400" dirty="0">
                <a:latin typeface="Times New Roman" panose="02020603050405020304" pitchFamily="18" charset="0"/>
                <a:cs typeface="Times New Roman" panose="02020603050405020304" pitchFamily="18" charset="0"/>
              </a:rPr>
              <a:t> Details about the quantity of each product sold over a specific period.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Customer Demographics:</a:t>
            </a:r>
            <a:r>
              <a:rPr lang="en-US" altLang="en-US" sz="2400" dirty="0">
                <a:latin typeface="Times New Roman" panose="02020603050405020304" pitchFamily="18" charset="0"/>
                <a:cs typeface="Times New Roman" panose="02020603050405020304" pitchFamily="18" charset="0"/>
              </a:rPr>
              <a:t> Information on the customer base, such as age, gender, location, or preferences.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Lead Times and Order Quantities: </a:t>
            </a:r>
            <a:r>
              <a:rPr lang="en-US" altLang="en-US" sz="2400" dirty="0">
                <a:latin typeface="Times New Roman" panose="02020603050405020304" pitchFamily="18" charset="0"/>
                <a:cs typeface="Times New Roman" panose="02020603050405020304" pitchFamily="18" charset="0"/>
              </a:rPr>
              <a:t>Tracking the time taken from order placement to delivery and the quantities involved in each transaction.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Shipping Information: </a:t>
            </a:r>
            <a:r>
              <a:rPr lang="en-US" altLang="en-US" sz="2400" dirty="0">
                <a:latin typeface="Times New Roman" panose="02020603050405020304" pitchFamily="18" charset="0"/>
                <a:cs typeface="Times New Roman" panose="02020603050405020304" pitchFamily="18" charset="0"/>
              </a:rPr>
              <a:t>Covers shipping times, carriers, costs, and transportation modes to monitor the logistics side of the business. </a:t>
            </a:r>
          </a:p>
        </p:txBody>
      </p:sp>
    </p:spTree>
    <p:extLst>
      <p:ext uri="{BB962C8B-B14F-4D97-AF65-F5344CB8AC3E}">
        <p14:creationId xmlns:p14="http://schemas.microsoft.com/office/powerpoint/2010/main" val="276822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E8A363-F22C-0350-FA6C-E871A79F6EE5}"/>
              </a:ext>
            </a:extLst>
          </p:cNvPr>
          <p:cNvSpPr>
            <a:spLocks noGrp="1" noChangeArrowheads="1"/>
          </p:cNvSpPr>
          <p:nvPr>
            <p:ph idx="1"/>
          </p:nvPr>
        </p:nvSpPr>
        <p:spPr bwMode="auto">
          <a:xfrm>
            <a:off x="262970" y="1439741"/>
            <a:ext cx="116660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Supplier and Manufacturing Data:</a:t>
            </a:r>
            <a:r>
              <a:rPr lang="en-US" altLang="en-US" sz="2400" dirty="0">
                <a:latin typeface="Times New Roman" panose="02020603050405020304" pitchFamily="18" charset="0"/>
                <a:cs typeface="Times New Roman" panose="02020603050405020304" pitchFamily="18" charset="0"/>
              </a:rPr>
              <a:t> Includes supplier names, locations, production volumes, lead times, and manufacturing costs, offering insights into the supply chain’s efficiency.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Inspection Results and Defect Rates:</a:t>
            </a:r>
            <a:r>
              <a:rPr lang="en-US" altLang="en-US" sz="2400" dirty="0">
                <a:latin typeface="Times New Roman" panose="02020603050405020304" pitchFamily="18" charset="0"/>
                <a:cs typeface="Times New Roman" panose="02020603050405020304" pitchFamily="18" charset="0"/>
              </a:rPr>
              <a:t> Tracks quality control measures and defect rates to ensure product quality.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Routes and Transportation Costs:</a:t>
            </a:r>
            <a:r>
              <a:rPr lang="en-US" altLang="en-US" sz="2400" dirty="0">
                <a:latin typeface="Times New Roman" panose="02020603050405020304" pitchFamily="18" charset="0"/>
                <a:cs typeface="Times New Roman" panose="02020603050405020304" pitchFamily="18" charset="0"/>
              </a:rPr>
              <a:t> Outlines the transportation routes used and the associated costs, important for logistics and optimizing operations.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FF0000"/>
                </a:solidFill>
                <a:latin typeface="Times New Roman" panose="02020603050405020304" pitchFamily="18" charset="0"/>
                <a:cs typeface="Times New Roman" panose="02020603050405020304" pitchFamily="18" charset="0"/>
              </a:rPr>
              <a:t>Total Sales:</a:t>
            </a:r>
            <a:r>
              <a:rPr lang="en-US" altLang="en-US" sz="2400" dirty="0">
                <a:latin typeface="Times New Roman" panose="02020603050405020304" pitchFamily="18" charset="0"/>
                <a:cs typeface="Times New Roman" panose="02020603050405020304" pitchFamily="18" charset="0"/>
              </a:rPr>
              <a:t> A summary column capturing the total sales value for the products. </a:t>
            </a:r>
          </a:p>
        </p:txBody>
      </p:sp>
    </p:spTree>
    <p:extLst>
      <p:ext uri="{BB962C8B-B14F-4D97-AF65-F5344CB8AC3E}">
        <p14:creationId xmlns:p14="http://schemas.microsoft.com/office/powerpoint/2010/main" val="9810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9C7F-5F74-09EB-BB54-1C7B134E1E15}"/>
              </a:ext>
            </a:extLst>
          </p:cNvPr>
          <p:cNvSpPr>
            <a:spLocks noGrp="1"/>
          </p:cNvSpPr>
          <p:nvPr>
            <p:ph type="title"/>
          </p:nvPr>
        </p:nvSpPr>
        <p:spPr>
          <a:xfrm>
            <a:off x="3150124" y="63101"/>
            <a:ext cx="8610600" cy="1152428"/>
          </a:xfrm>
        </p:spPr>
        <p:txBody>
          <a:bodyPr/>
          <a:lstStyle/>
          <a:p>
            <a:r>
              <a:rPr lang="en-IN" dirty="0"/>
              <a:t>Requirements</a:t>
            </a:r>
          </a:p>
        </p:txBody>
      </p:sp>
      <p:sp>
        <p:nvSpPr>
          <p:cNvPr id="3" name="Content Placeholder 2">
            <a:extLst>
              <a:ext uri="{FF2B5EF4-FFF2-40B4-BE49-F238E27FC236}">
                <a16:creationId xmlns:a16="http://schemas.microsoft.com/office/drawing/2014/main" id="{051ABA48-25E5-72B7-34B4-9278179B9DDE}"/>
              </a:ext>
            </a:extLst>
          </p:cNvPr>
          <p:cNvSpPr>
            <a:spLocks noGrp="1"/>
          </p:cNvSpPr>
          <p:nvPr>
            <p:ph idx="1"/>
          </p:nvPr>
        </p:nvSpPr>
        <p:spPr>
          <a:xfrm>
            <a:off x="487444" y="1800520"/>
            <a:ext cx="5325359" cy="3874415"/>
          </a:xfrm>
        </p:spPr>
        <p:txBody>
          <a:bodyPr>
            <a:normAutofit fontScale="92500" lnSpcReduction="10000"/>
          </a:bodyPr>
          <a:lstStyle/>
          <a:p>
            <a:pPr marL="0" indent="0">
              <a:buNone/>
            </a:pPr>
            <a:r>
              <a:rPr lang="en-IN" sz="3600" dirty="0">
                <a:latin typeface="Times New Roman" panose="02020603050405020304" pitchFamily="18" charset="0"/>
                <a:cs typeface="Times New Roman" panose="02020603050405020304" pitchFamily="18" charset="0"/>
              </a:rPr>
              <a:t>Hardware Requirements</a:t>
            </a:r>
          </a:p>
          <a:p>
            <a:pPr marL="0" indent="0">
              <a:buNone/>
            </a:pPr>
            <a:endParaRPr lang="en-IN" sz="2400" dirty="0"/>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Processor: 2.4 GHz processor</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Main Memory: 1 GB</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Ram: 1.00GB</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Hard Disk: 240 GHz</a:t>
            </a:r>
          </a:p>
          <a:p>
            <a:pPr marL="0" indent="0">
              <a:buNone/>
            </a:pPr>
            <a:endParaRPr lang="en-IN" dirty="0"/>
          </a:p>
        </p:txBody>
      </p:sp>
      <p:sp>
        <p:nvSpPr>
          <p:cNvPr id="4" name="TextBox 3">
            <a:extLst>
              <a:ext uri="{FF2B5EF4-FFF2-40B4-BE49-F238E27FC236}">
                <a16:creationId xmlns:a16="http://schemas.microsoft.com/office/drawing/2014/main" id="{69E45056-CAB3-66C7-5296-CDA7B0540AB4}"/>
              </a:ext>
            </a:extLst>
          </p:cNvPr>
          <p:cNvSpPr txBox="1"/>
          <p:nvPr/>
        </p:nvSpPr>
        <p:spPr>
          <a:xfrm>
            <a:off x="7041822" y="2102178"/>
            <a:ext cx="4213782" cy="2185214"/>
          </a:xfrm>
          <a:prstGeom prst="rect">
            <a:avLst/>
          </a:prstGeom>
          <a:noFill/>
        </p:spPr>
        <p:txBody>
          <a:bodyPr wrap="square" rtlCol="0">
            <a:spAutoFit/>
          </a:bodyPr>
          <a:lstStyle/>
          <a:p>
            <a:r>
              <a:rPr lang="en-IN" sz="2800" dirty="0"/>
              <a:t>Software Requirements</a:t>
            </a:r>
          </a:p>
          <a:p>
            <a:endParaRPr lang="en-IN" dirty="0"/>
          </a:p>
          <a:p>
            <a:pPr marL="285750" indent="-285750">
              <a:buFont typeface="Wingdings" panose="05000000000000000000" pitchFamily="2" charset="2"/>
              <a:buChar char="v"/>
            </a:pPr>
            <a:r>
              <a:rPr lang="en-IN" dirty="0"/>
              <a:t>Operating System: Windows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MS Excel, SQL</a:t>
            </a:r>
          </a:p>
          <a:p>
            <a:endParaRPr lang="en-IN" dirty="0"/>
          </a:p>
          <a:p>
            <a:endParaRPr lang="en-IN" dirty="0"/>
          </a:p>
        </p:txBody>
      </p:sp>
    </p:spTree>
    <p:extLst>
      <p:ext uri="{BB962C8B-B14F-4D97-AF65-F5344CB8AC3E}">
        <p14:creationId xmlns:p14="http://schemas.microsoft.com/office/powerpoint/2010/main" val="340506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0B20-63F2-D218-DEB3-FF40B6FA2827}"/>
              </a:ext>
            </a:extLst>
          </p:cNvPr>
          <p:cNvSpPr>
            <a:spLocks noGrp="1"/>
          </p:cNvSpPr>
          <p:nvPr>
            <p:ph type="title"/>
          </p:nvPr>
        </p:nvSpPr>
        <p:spPr>
          <a:xfrm>
            <a:off x="2810759" y="236472"/>
            <a:ext cx="8610600" cy="1293028"/>
          </a:xfrm>
        </p:spPr>
        <p:txBody>
          <a:bodyPr/>
          <a:lstStyle/>
          <a:p>
            <a:r>
              <a:rPr lang="en-IN" dirty="0" err="1"/>
              <a:t>mETHODOLOGY</a:t>
            </a:r>
            <a:endParaRPr lang="en-IN" dirty="0"/>
          </a:p>
        </p:txBody>
      </p:sp>
      <p:sp>
        <p:nvSpPr>
          <p:cNvPr id="3" name="Content Placeholder 2">
            <a:extLst>
              <a:ext uri="{FF2B5EF4-FFF2-40B4-BE49-F238E27FC236}">
                <a16:creationId xmlns:a16="http://schemas.microsoft.com/office/drawing/2014/main" id="{68016942-18DA-1FBD-867A-E2E7BC6A8700}"/>
              </a:ext>
            </a:extLst>
          </p:cNvPr>
          <p:cNvSpPr>
            <a:spLocks noGrp="1"/>
          </p:cNvSpPr>
          <p:nvPr>
            <p:ph idx="1"/>
          </p:nvPr>
        </p:nvSpPr>
        <p:spPr/>
        <p:txBody>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Data Collection</a:t>
            </a:r>
          </a:p>
          <a:p>
            <a:pPr marL="457200" indent="-457200">
              <a:buAutoNum type="arabicPeriod"/>
            </a:pPr>
            <a:r>
              <a:rPr lang="en-IN" sz="2400" dirty="0">
                <a:latin typeface="Times New Roman" panose="02020603050405020304" pitchFamily="18" charset="0"/>
                <a:cs typeface="Times New Roman" panose="02020603050405020304" pitchFamily="18" charset="0"/>
              </a:rPr>
              <a:t>Data Cleaning and Preprocessing</a:t>
            </a:r>
          </a:p>
          <a:p>
            <a:pPr marL="457200" indent="-457200">
              <a:buAutoNum type="arabicPeriod"/>
            </a:pPr>
            <a:r>
              <a:rPr lang="en-IN" sz="2400" dirty="0">
                <a:latin typeface="Times New Roman" panose="02020603050405020304" pitchFamily="18" charset="0"/>
                <a:cs typeface="Times New Roman" panose="02020603050405020304" pitchFamily="18" charset="0"/>
              </a:rPr>
              <a:t>Data Analysis</a:t>
            </a:r>
          </a:p>
          <a:p>
            <a:pPr marL="457200" indent="-457200">
              <a:buAutoNum type="arabicPeriod"/>
            </a:pPr>
            <a:r>
              <a:rPr lang="en-IN" sz="2400" dirty="0">
                <a:latin typeface="Times New Roman" panose="02020603050405020304" pitchFamily="18" charset="0"/>
                <a:cs typeface="Times New Roman" panose="02020603050405020304" pitchFamily="18" charset="0"/>
              </a:rPr>
              <a:t>Visualization and Reporting</a:t>
            </a:r>
          </a:p>
          <a:p>
            <a:pPr marL="457200" indent="-457200">
              <a:buAutoNum type="arabicPeriod"/>
            </a:pPr>
            <a:r>
              <a:rPr lang="en-IN" sz="2400" dirty="0">
                <a:latin typeface="Times New Roman" panose="02020603050405020304" pitchFamily="18" charset="0"/>
                <a:cs typeface="Times New Roman" panose="02020603050405020304" pitchFamily="18" charset="0"/>
              </a:rPr>
              <a:t>Utilization of Insights:</a:t>
            </a:r>
          </a:p>
          <a:p>
            <a:pPr marL="0" indent="0">
              <a:buNone/>
            </a:pPr>
            <a:endParaRPr lang="en-IN" b="1" dirty="0"/>
          </a:p>
          <a:p>
            <a:pPr marL="0" indent="0">
              <a:buNone/>
            </a:pPr>
            <a:endParaRPr lang="en-IN" b="1" dirty="0"/>
          </a:p>
          <a:p>
            <a:pPr marL="457200" indent="-457200">
              <a:buAutoNum type="arabicPeriod"/>
            </a:pPr>
            <a:endParaRPr lang="en-IN" dirty="0"/>
          </a:p>
        </p:txBody>
      </p:sp>
    </p:spTree>
    <p:extLst>
      <p:ext uri="{BB962C8B-B14F-4D97-AF65-F5344CB8AC3E}">
        <p14:creationId xmlns:p14="http://schemas.microsoft.com/office/powerpoint/2010/main" val="30265263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85</TotalTime>
  <Words>549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vt:lpstr>
      <vt:lpstr>Vapor Trail</vt:lpstr>
      <vt:lpstr>Supply Chain Management Dashboard</vt:lpstr>
      <vt:lpstr>Index</vt:lpstr>
      <vt:lpstr>About Company</vt:lpstr>
      <vt:lpstr>Introduction</vt:lpstr>
      <vt:lpstr>Introduction:</vt:lpstr>
      <vt:lpstr>PowerPoint Presentation</vt:lpstr>
      <vt:lpstr>PowerPoint Presentation</vt:lpstr>
      <vt:lpstr>Requirements</vt:lpstr>
      <vt:lpstr>mETHODOLOGY</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M R</dc:creator>
  <cp:lastModifiedBy>Pavan M R</cp:lastModifiedBy>
  <cp:revision>4</cp:revision>
  <dcterms:created xsi:type="dcterms:W3CDTF">2024-09-12T14:36:05Z</dcterms:created>
  <dcterms:modified xsi:type="dcterms:W3CDTF">2024-09-12T16:16:45Z</dcterms:modified>
</cp:coreProperties>
</file>