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anva Sans" panose="020B0604020202020204" charset="0"/>
      <p:regular r:id="rId17"/>
    </p:embeddedFont>
    <p:embeddedFont>
      <p:font typeface="Canva Sans Bold" panose="020B0604020202020204" charset="0"/>
      <p:regular r:id="rId18"/>
    </p:embeddedFont>
    <p:embeddedFont>
      <p:font typeface="Times New Roman" panose="02020603050405020304" pitchFamily="18" charset="0"/>
      <p:regular r:id="rId19"/>
    </p:embeddedFont>
    <p:embeddedFont>
      <p:font typeface="Times New Roman Bold" panose="02020803070505020304" pitchFamily="18"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github.com/Pavan111298"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linkedin.com/in/pavankumar12" TargetMode="Externa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in/pavankumar12"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app.powerbi.com/links/6itl8wNCcK?ctid=37b2807a-e312-43dc-8e47-654778ec591d&amp;pbi_source=linkShare" TargetMode="External"/><Relationship Id="rId5" Type="http://schemas.openxmlformats.org/officeDocument/2006/relationships/image" Target="../media/image5.png"/><Relationship Id="rId4" Type="http://schemas.openxmlformats.org/officeDocument/2006/relationships/hyperlink" Target="https://github.com/Pavan11129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links/6itl8wNCcK?ctid=37b2807a-e312-43dc-8e47-654778ec591d&amp;pbi_source=linkShare" TargetMode="External"/><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760" y="2678"/>
            <a:ext cx="18278480" cy="10281645"/>
          </a:xfrm>
          <a:prstGeom prst="rect">
            <a:avLst/>
          </a:prstGeom>
          <a:solidFill>
            <a:srgbClr val="292929"/>
          </a:solidFill>
        </p:spPr>
      </p:sp>
      <p:sp>
        <p:nvSpPr>
          <p:cNvPr id="3" name="Freeform 3"/>
          <p:cNvSpPr/>
          <p:nvPr/>
        </p:nvSpPr>
        <p:spPr>
          <a:xfrm>
            <a:off x="4760" y="4951446"/>
            <a:ext cx="8857909" cy="5332666"/>
          </a:xfrm>
          <a:custGeom>
            <a:avLst/>
            <a:gdLst/>
            <a:ahLst/>
            <a:cxnLst/>
            <a:rect l="l" t="t" r="r" b="b"/>
            <a:pathLst>
              <a:path w="8857909" h="5332666">
                <a:moveTo>
                  <a:pt x="0" y="0"/>
                </a:moveTo>
                <a:lnTo>
                  <a:pt x="8857909" y="0"/>
                </a:lnTo>
                <a:lnTo>
                  <a:pt x="8857909" y="5332666"/>
                </a:lnTo>
                <a:lnTo>
                  <a:pt x="0" y="5332666"/>
                </a:lnTo>
                <a:lnTo>
                  <a:pt x="0" y="0"/>
                </a:lnTo>
                <a:close/>
              </a:path>
            </a:pathLst>
          </a:custGeom>
          <a:blipFill>
            <a:blip r:embed="rId2"/>
            <a:stretch>
              <a:fillRect t="-5313" b="-5313"/>
            </a:stretch>
          </a:blipFill>
        </p:spPr>
      </p:sp>
      <p:sp>
        <p:nvSpPr>
          <p:cNvPr id="4" name="Freeform 4"/>
          <p:cNvSpPr/>
          <p:nvPr/>
        </p:nvSpPr>
        <p:spPr>
          <a:xfrm>
            <a:off x="9425331" y="4951446"/>
            <a:ext cx="8857909" cy="5332666"/>
          </a:xfrm>
          <a:custGeom>
            <a:avLst/>
            <a:gdLst/>
            <a:ahLst/>
            <a:cxnLst/>
            <a:rect l="l" t="t" r="r" b="b"/>
            <a:pathLst>
              <a:path w="8857909" h="5332666">
                <a:moveTo>
                  <a:pt x="0" y="0"/>
                </a:moveTo>
                <a:lnTo>
                  <a:pt x="8857909" y="0"/>
                </a:lnTo>
                <a:lnTo>
                  <a:pt x="8857909" y="5332666"/>
                </a:lnTo>
                <a:lnTo>
                  <a:pt x="0" y="5332666"/>
                </a:lnTo>
                <a:lnTo>
                  <a:pt x="0" y="0"/>
                </a:lnTo>
                <a:close/>
              </a:path>
            </a:pathLst>
          </a:custGeom>
          <a:blipFill>
            <a:blip r:embed="rId3"/>
            <a:stretch>
              <a:fillRect t="-5313" b="-5313"/>
            </a:stretch>
          </a:blipFill>
        </p:spPr>
      </p:sp>
      <p:sp>
        <p:nvSpPr>
          <p:cNvPr id="5" name="Freeform 5"/>
          <p:cNvSpPr/>
          <p:nvPr/>
        </p:nvSpPr>
        <p:spPr>
          <a:xfrm>
            <a:off x="242564" y="262545"/>
            <a:ext cx="785601" cy="768297"/>
          </a:xfrm>
          <a:custGeom>
            <a:avLst/>
            <a:gdLst/>
            <a:ahLst/>
            <a:cxnLst/>
            <a:rect l="l" t="t" r="r" b="b"/>
            <a:pathLst>
              <a:path w="785601" h="768297">
                <a:moveTo>
                  <a:pt x="0" y="0"/>
                </a:moveTo>
                <a:lnTo>
                  <a:pt x="785600" y="0"/>
                </a:lnTo>
                <a:lnTo>
                  <a:pt x="785600" y="768297"/>
                </a:lnTo>
                <a:lnTo>
                  <a:pt x="0" y="768297"/>
                </a:lnTo>
                <a:lnTo>
                  <a:pt x="0" y="0"/>
                </a:lnTo>
                <a:close/>
              </a:path>
            </a:pathLst>
          </a:custGeom>
          <a:blipFill>
            <a:blip r:embed="rId4"/>
            <a:stretch>
              <a:fillRect/>
            </a:stretch>
          </a:blipFill>
        </p:spPr>
      </p:sp>
      <p:sp>
        <p:nvSpPr>
          <p:cNvPr id="6" name="TextBox 6"/>
          <p:cNvSpPr txBox="1"/>
          <p:nvPr/>
        </p:nvSpPr>
        <p:spPr>
          <a:xfrm>
            <a:off x="1023404" y="434215"/>
            <a:ext cx="16222151" cy="1126579"/>
          </a:xfrm>
          <a:prstGeom prst="rect">
            <a:avLst/>
          </a:prstGeom>
        </p:spPr>
        <p:txBody>
          <a:bodyPr lIns="0" tIns="0" rIns="0" bIns="0" rtlCol="0" anchor="t">
            <a:spAutoFit/>
          </a:bodyPr>
          <a:lstStyle/>
          <a:p>
            <a:pPr marL="0" lvl="0" indent="0" algn="ctr">
              <a:lnSpc>
                <a:spcPts val="7696"/>
              </a:lnSpc>
            </a:pPr>
            <a:r>
              <a:rPr lang="en-US" sz="6996">
                <a:solidFill>
                  <a:srgbClr val="FFD700"/>
                </a:solidFill>
                <a:latin typeface="Times New Roman Bold"/>
              </a:rPr>
              <a:t>ATLIQ GRAND</a:t>
            </a:r>
          </a:p>
        </p:txBody>
      </p:sp>
      <p:sp>
        <p:nvSpPr>
          <p:cNvPr id="7" name="TextBox 7"/>
          <p:cNvSpPr txBox="1"/>
          <p:nvPr/>
        </p:nvSpPr>
        <p:spPr>
          <a:xfrm>
            <a:off x="6941657" y="1611452"/>
            <a:ext cx="4404685" cy="755335"/>
          </a:xfrm>
          <a:prstGeom prst="rect">
            <a:avLst/>
          </a:prstGeom>
        </p:spPr>
        <p:txBody>
          <a:bodyPr lIns="0" tIns="0" rIns="0" bIns="0" rtlCol="0" anchor="t">
            <a:spAutoFit/>
          </a:bodyPr>
          <a:lstStyle/>
          <a:p>
            <a:pPr algn="l">
              <a:lnSpc>
                <a:spcPts val="5597"/>
              </a:lnSpc>
            </a:pPr>
            <a:r>
              <a:rPr lang="en-US" sz="3997">
                <a:solidFill>
                  <a:srgbClr val="FFFFFF"/>
                </a:solidFill>
                <a:latin typeface="Times New Roman"/>
              </a:rPr>
              <a:t>Hospitality Analysis</a:t>
            </a:r>
          </a:p>
        </p:txBody>
      </p:sp>
      <p:sp>
        <p:nvSpPr>
          <p:cNvPr id="8" name="TextBox 8"/>
          <p:cNvSpPr txBox="1"/>
          <p:nvPr/>
        </p:nvSpPr>
        <p:spPr>
          <a:xfrm>
            <a:off x="9134480" y="4379641"/>
            <a:ext cx="9520" cy="613125"/>
          </a:xfrm>
          <a:prstGeom prst="rect">
            <a:avLst/>
          </a:prstGeom>
        </p:spPr>
        <p:txBody>
          <a:bodyPr lIns="0" tIns="0" rIns="0" bIns="0" rtlCol="0" anchor="t">
            <a:spAutoFit/>
          </a:bodyPr>
          <a:lstStyle/>
          <a:p>
            <a:pPr algn="ctr">
              <a:lnSpc>
                <a:spcPts val="5037"/>
              </a:lnSpc>
            </a:pPr>
            <a:endParaRPr/>
          </a:p>
        </p:txBody>
      </p:sp>
      <p:sp>
        <p:nvSpPr>
          <p:cNvPr id="9" name="TextBox 9"/>
          <p:cNvSpPr txBox="1"/>
          <p:nvPr/>
        </p:nvSpPr>
        <p:spPr>
          <a:xfrm>
            <a:off x="6526113" y="2928763"/>
            <a:ext cx="5437287" cy="411716"/>
          </a:xfrm>
          <a:prstGeom prst="rect">
            <a:avLst/>
          </a:prstGeom>
        </p:spPr>
        <p:txBody>
          <a:bodyPr wrap="square" lIns="0" tIns="0" rIns="0" bIns="0" rtlCol="0" anchor="t">
            <a:spAutoFit/>
          </a:bodyPr>
          <a:lstStyle/>
          <a:p>
            <a:pPr algn="ctr">
              <a:lnSpc>
                <a:spcPts val="3498"/>
              </a:lnSpc>
            </a:pPr>
            <a:r>
              <a:rPr lang="en-US" sz="2498" dirty="0">
                <a:solidFill>
                  <a:srgbClr val="FFFFFF"/>
                </a:solidFill>
                <a:latin typeface="Times New Roman Bold"/>
              </a:rPr>
              <a:t>Revenue Insights in Hospitality Domain</a:t>
            </a:r>
          </a:p>
        </p:txBody>
      </p:sp>
      <p:sp>
        <p:nvSpPr>
          <p:cNvPr id="10" name="TextBox 10"/>
          <p:cNvSpPr txBox="1"/>
          <p:nvPr/>
        </p:nvSpPr>
        <p:spPr>
          <a:xfrm>
            <a:off x="4760" y="3679892"/>
            <a:ext cx="18278480" cy="377857"/>
          </a:xfrm>
          <a:prstGeom prst="rect">
            <a:avLst/>
          </a:prstGeom>
        </p:spPr>
        <p:txBody>
          <a:bodyPr lIns="0" tIns="0" rIns="0" bIns="0" rtlCol="0" anchor="t">
            <a:spAutoFit/>
          </a:bodyPr>
          <a:lstStyle/>
          <a:p>
            <a:pPr algn="ctr">
              <a:lnSpc>
                <a:spcPts val="2798"/>
              </a:lnSpc>
            </a:pPr>
            <a:r>
              <a:rPr lang="en-US" sz="1998">
                <a:solidFill>
                  <a:srgbClr val="FFFFFF"/>
                </a:solidFill>
                <a:latin typeface="Times New Roman"/>
              </a:rPr>
              <a:t>Presented by - Pavan Kumar</a:t>
            </a:r>
          </a:p>
        </p:txBody>
      </p:sp>
      <p:grpSp>
        <p:nvGrpSpPr>
          <p:cNvPr id="11" name="Group 11"/>
          <p:cNvGrpSpPr/>
          <p:nvPr/>
        </p:nvGrpSpPr>
        <p:grpSpPr>
          <a:xfrm>
            <a:off x="7761091" y="4057749"/>
            <a:ext cx="2746777" cy="661792"/>
            <a:chOff x="0" y="0"/>
            <a:chExt cx="3662370" cy="882390"/>
          </a:xfrm>
        </p:grpSpPr>
        <p:sp>
          <p:nvSpPr>
            <p:cNvPr id="12" name="Freeform 12"/>
            <p:cNvSpPr/>
            <p:nvPr/>
          </p:nvSpPr>
          <p:spPr>
            <a:xfrm>
              <a:off x="0" y="0"/>
              <a:ext cx="502667" cy="502667"/>
            </a:xfrm>
            <a:custGeom>
              <a:avLst/>
              <a:gdLst/>
              <a:ahLst/>
              <a:cxnLst/>
              <a:rect l="l" t="t" r="r" b="b"/>
              <a:pathLst>
                <a:path w="502667" h="502667">
                  <a:moveTo>
                    <a:pt x="0" y="0"/>
                  </a:moveTo>
                  <a:lnTo>
                    <a:pt x="502667" y="0"/>
                  </a:lnTo>
                  <a:lnTo>
                    <a:pt x="502667" y="502667"/>
                  </a:lnTo>
                  <a:lnTo>
                    <a:pt x="0" y="502667"/>
                  </a:lnTo>
                  <a:lnTo>
                    <a:pt x="0" y="0"/>
                  </a:lnTo>
                  <a:close/>
                </a:path>
              </a:pathLst>
            </a:custGeom>
            <a:blipFill>
              <a:blip r:embed="rId5"/>
              <a:stretch>
                <a:fillRect/>
              </a:stretch>
            </a:blipFill>
          </p:spPr>
        </p:sp>
        <p:sp>
          <p:nvSpPr>
            <p:cNvPr id="13" name="TextBox 13"/>
            <p:cNvSpPr txBox="1"/>
            <p:nvPr/>
          </p:nvSpPr>
          <p:spPr>
            <a:xfrm>
              <a:off x="502667" y="108559"/>
              <a:ext cx="3159702" cy="266499"/>
            </a:xfrm>
            <a:prstGeom prst="rect">
              <a:avLst/>
            </a:prstGeom>
          </p:spPr>
          <p:txBody>
            <a:bodyPr lIns="0" tIns="0" rIns="0" bIns="0" rtlCol="0" anchor="t">
              <a:spAutoFit/>
            </a:bodyPr>
            <a:lstStyle/>
            <a:p>
              <a:pPr algn="ctr">
                <a:lnSpc>
                  <a:spcPts val="1715"/>
                </a:lnSpc>
              </a:pPr>
              <a:r>
                <a:rPr lang="en-US" sz="1225" u="sng">
                  <a:solidFill>
                    <a:srgbClr val="EDEDED"/>
                  </a:solidFill>
                  <a:latin typeface="Canva Sans Bold"/>
                  <a:hlinkClick r:id="rId6" tooltip="https://www.linkedin.com/in/pavankumar12"/>
                </a:rPr>
                <a:t>linkedin.com/in/pavankumar12</a:t>
              </a:r>
            </a:p>
          </p:txBody>
        </p:sp>
        <p:sp>
          <p:nvSpPr>
            <p:cNvPr id="14" name="TextBox 14"/>
            <p:cNvSpPr txBox="1"/>
            <p:nvPr/>
          </p:nvSpPr>
          <p:spPr>
            <a:xfrm>
              <a:off x="502667" y="611226"/>
              <a:ext cx="3159702" cy="266499"/>
            </a:xfrm>
            <a:prstGeom prst="rect">
              <a:avLst/>
            </a:prstGeom>
          </p:spPr>
          <p:txBody>
            <a:bodyPr lIns="0" tIns="0" rIns="0" bIns="0" rtlCol="0" anchor="t">
              <a:spAutoFit/>
            </a:bodyPr>
            <a:lstStyle/>
            <a:p>
              <a:pPr algn="l">
                <a:lnSpc>
                  <a:spcPts val="1715"/>
                </a:lnSpc>
              </a:pPr>
              <a:r>
                <a:rPr lang="en-US" sz="1225" u="sng">
                  <a:solidFill>
                    <a:srgbClr val="FFFFFF"/>
                  </a:solidFill>
                  <a:latin typeface="Canva Sans Bold"/>
                  <a:hlinkClick r:id="rId7" tooltip="https://github.com/Pavan111298"/>
                </a:rPr>
                <a:t>github.com/Pavan111298</a:t>
              </a:r>
            </a:p>
          </p:txBody>
        </p:sp>
        <p:sp>
          <p:nvSpPr>
            <p:cNvPr id="15" name="Freeform 15"/>
            <p:cNvSpPr/>
            <p:nvPr/>
          </p:nvSpPr>
          <p:spPr>
            <a:xfrm>
              <a:off x="100268" y="580258"/>
              <a:ext cx="302132" cy="302132"/>
            </a:xfrm>
            <a:custGeom>
              <a:avLst/>
              <a:gdLst/>
              <a:ahLst/>
              <a:cxnLst/>
              <a:rect l="l" t="t" r="r" b="b"/>
              <a:pathLst>
                <a:path w="302132" h="302132">
                  <a:moveTo>
                    <a:pt x="0" y="0"/>
                  </a:moveTo>
                  <a:lnTo>
                    <a:pt x="302132" y="0"/>
                  </a:lnTo>
                  <a:lnTo>
                    <a:pt x="302132" y="302132"/>
                  </a:lnTo>
                  <a:lnTo>
                    <a:pt x="0" y="302132"/>
                  </a:lnTo>
                  <a:lnTo>
                    <a:pt x="0" y="0"/>
                  </a:lnTo>
                  <a:close/>
                </a:path>
              </a:pathLst>
            </a:custGeom>
            <a:blipFill>
              <a:blip r:embed="rId8"/>
              <a:stretch>
                <a:fillRect/>
              </a:stretch>
            </a:blip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543334" y="542925"/>
            <a:ext cx="16230600" cy="866775"/>
          </a:xfrm>
          <a:prstGeom prst="rect">
            <a:avLst/>
          </a:prstGeom>
        </p:spPr>
        <p:txBody>
          <a:bodyPr lIns="0" tIns="0" rIns="0" bIns="0" rtlCol="0" anchor="t">
            <a:spAutoFit/>
          </a:bodyPr>
          <a:lstStyle/>
          <a:p>
            <a:pPr marL="0" lvl="0" indent="0" algn="l">
              <a:lnSpc>
                <a:spcPts val="6000"/>
              </a:lnSpc>
            </a:pPr>
            <a:r>
              <a:rPr lang="en-US" sz="5000">
                <a:solidFill>
                  <a:srgbClr val="FF914D"/>
                </a:solidFill>
                <a:latin typeface="Times New Roman Bold"/>
              </a:rPr>
              <a:t>Insights and Recommendations</a:t>
            </a:r>
          </a:p>
        </p:txBody>
      </p:sp>
      <p:sp>
        <p:nvSpPr>
          <p:cNvPr id="3" name="TextBox 3"/>
          <p:cNvSpPr txBox="1"/>
          <p:nvPr/>
        </p:nvSpPr>
        <p:spPr>
          <a:xfrm>
            <a:off x="300651" y="1517382"/>
            <a:ext cx="16715966" cy="7483475"/>
          </a:xfrm>
          <a:prstGeom prst="rect">
            <a:avLst/>
          </a:prstGeom>
        </p:spPr>
        <p:txBody>
          <a:bodyPr lIns="0" tIns="0" rIns="0" bIns="0" rtlCol="0" anchor="t">
            <a:spAutoFit/>
          </a:bodyPr>
          <a:lstStyle/>
          <a:p>
            <a:pPr marL="755651" lvl="1" indent="-377825" algn="just">
              <a:lnSpc>
                <a:spcPts val="4900"/>
              </a:lnSpc>
              <a:buFont typeface="Arial"/>
              <a:buChar char="•"/>
            </a:pPr>
            <a:r>
              <a:rPr lang="en-US" sz="3500">
                <a:solidFill>
                  <a:srgbClr val="FAD406"/>
                </a:solidFill>
                <a:latin typeface="Times New Roman Bold"/>
              </a:rPr>
              <a:t>Customer loyalty incentives: </a:t>
            </a:r>
            <a:r>
              <a:rPr lang="en-US" sz="3500">
                <a:solidFill>
                  <a:srgbClr val="FFFFFF"/>
                </a:solidFill>
                <a:latin typeface="Times New Roman"/>
              </a:rPr>
              <a:t>Provide discounts for frequent business travelers and introduce Length of Stay (LOS) discounts to encourage extended stays and increase customer retention.</a:t>
            </a:r>
          </a:p>
          <a:p>
            <a:pPr algn="just">
              <a:lnSpc>
                <a:spcPts val="4900"/>
              </a:lnSpc>
            </a:pPr>
            <a:endParaRPr lang="en-US" sz="3500">
              <a:solidFill>
                <a:srgbClr val="FFFFFF"/>
              </a:solidFill>
              <a:latin typeface="Times New Roman"/>
            </a:endParaRPr>
          </a:p>
          <a:p>
            <a:pPr marL="755651" lvl="1" indent="-377825" algn="just">
              <a:lnSpc>
                <a:spcPts val="4900"/>
              </a:lnSpc>
              <a:buFont typeface="Arial"/>
              <a:buChar char="•"/>
            </a:pPr>
            <a:r>
              <a:rPr lang="en-US" sz="3500">
                <a:solidFill>
                  <a:srgbClr val="FAD406"/>
                </a:solidFill>
                <a:latin typeface="Times New Roman Bold"/>
              </a:rPr>
              <a:t>Occupancy and ratings correlation: </a:t>
            </a:r>
            <a:r>
              <a:rPr lang="en-US" sz="3500">
                <a:solidFill>
                  <a:srgbClr val="FFFFFF"/>
                </a:solidFill>
                <a:latin typeface="Times New Roman"/>
              </a:rPr>
              <a:t>Hotels with higher average ratings also exhibit higher occupancy rates and revenue, indicating a potential correlation between service quality and financial performance.</a:t>
            </a:r>
          </a:p>
          <a:p>
            <a:pPr algn="just">
              <a:lnSpc>
                <a:spcPts val="4900"/>
              </a:lnSpc>
            </a:pPr>
            <a:endParaRPr lang="en-US" sz="3500">
              <a:solidFill>
                <a:srgbClr val="FFFFFF"/>
              </a:solidFill>
              <a:latin typeface="Times New Roman"/>
            </a:endParaRPr>
          </a:p>
          <a:p>
            <a:pPr marL="755651" lvl="1" indent="-377825" algn="just">
              <a:lnSpc>
                <a:spcPts val="4900"/>
              </a:lnSpc>
              <a:buFont typeface="Arial"/>
              <a:buChar char="•"/>
            </a:pPr>
            <a:r>
              <a:rPr lang="en-US" sz="3500">
                <a:solidFill>
                  <a:srgbClr val="FAD406"/>
                </a:solidFill>
                <a:latin typeface="Times New Roman Bold"/>
              </a:rPr>
              <a:t>Booking platform performance: </a:t>
            </a:r>
            <a:r>
              <a:rPr lang="en-US" sz="3500">
                <a:solidFill>
                  <a:srgbClr val="FFFFFF"/>
                </a:solidFill>
                <a:latin typeface="Times New Roman"/>
              </a:rPr>
              <a:t>“Make Your Trip” emerges as the top revenue generating online platform, highlighting the importance of optimizing performance across different booking channels.</a:t>
            </a:r>
          </a:p>
          <a:p>
            <a:pPr algn="just">
              <a:lnSpc>
                <a:spcPts val="4900"/>
              </a:lnSpc>
            </a:pPr>
            <a:endParaRPr lang="en-US" sz="3500">
              <a:solidFill>
                <a:srgbClr val="FFFFFF"/>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6789724" y="7556285"/>
            <a:ext cx="4708551" cy="1134451"/>
            <a:chOff x="0" y="0"/>
            <a:chExt cx="6278068" cy="1512601"/>
          </a:xfrm>
        </p:grpSpPr>
        <p:sp>
          <p:nvSpPr>
            <p:cNvPr id="3" name="Freeform 3"/>
            <p:cNvSpPr/>
            <p:nvPr/>
          </p:nvSpPr>
          <p:spPr>
            <a:xfrm>
              <a:off x="0" y="0"/>
              <a:ext cx="861677" cy="861677"/>
            </a:xfrm>
            <a:custGeom>
              <a:avLst/>
              <a:gdLst/>
              <a:ahLst/>
              <a:cxnLst/>
              <a:rect l="l" t="t" r="r" b="b"/>
              <a:pathLst>
                <a:path w="861677" h="861677">
                  <a:moveTo>
                    <a:pt x="0" y="0"/>
                  </a:moveTo>
                  <a:lnTo>
                    <a:pt x="861677" y="0"/>
                  </a:lnTo>
                  <a:lnTo>
                    <a:pt x="861677" y="861677"/>
                  </a:lnTo>
                  <a:lnTo>
                    <a:pt x="0" y="861677"/>
                  </a:lnTo>
                  <a:lnTo>
                    <a:pt x="0" y="0"/>
                  </a:lnTo>
                  <a:close/>
                </a:path>
              </a:pathLst>
            </a:custGeom>
            <a:blipFill>
              <a:blip r:embed="rId2"/>
              <a:stretch>
                <a:fillRect/>
              </a:stretch>
            </a:blipFill>
          </p:spPr>
        </p:sp>
        <p:sp>
          <p:nvSpPr>
            <p:cNvPr id="4" name="TextBox 4"/>
            <p:cNvSpPr txBox="1"/>
            <p:nvPr/>
          </p:nvSpPr>
          <p:spPr>
            <a:xfrm>
              <a:off x="861677" y="180649"/>
              <a:ext cx="5416391" cy="462279"/>
            </a:xfrm>
            <a:prstGeom prst="rect">
              <a:avLst/>
            </a:prstGeom>
          </p:spPr>
          <p:txBody>
            <a:bodyPr lIns="0" tIns="0" rIns="0" bIns="0" rtlCol="0" anchor="t">
              <a:spAutoFit/>
            </a:bodyPr>
            <a:lstStyle/>
            <a:p>
              <a:pPr algn="ctr">
                <a:lnSpc>
                  <a:spcPts val="2940"/>
                </a:lnSpc>
              </a:pPr>
              <a:r>
                <a:rPr lang="en-US" sz="2100" u="sng">
                  <a:solidFill>
                    <a:srgbClr val="EDEDED"/>
                  </a:solidFill>
                  <a:latin typeface="Canva Sans Bold"/>
                  <a:hlinkClick r:id="rId3" tooltip="https://www.linkedin.com/in/pavankumar12"/>
                </a:rPr>
                <a:t>linkedin.com/in/pavankumar12</a:t>
              </a:r>
            </a:p>
          </p:txBody>
        </p:sp>
        <p:sp>
          <p:nvSpPr>
            <p:cNvPr id="5" name="TextBox 5"/>
            <p:cNvSpPr txBox="1"/>
            <p:nvPr/>
          </p:nvSpPr>
          <p:spPr>
            <a:xfrm>
              <a:off x="861677" y="1042325"/>
              <a:ext cx="5416391" cy="462279"/>
            </a:xfrm>
            <a:prstGeom prst="rect">
              <a:avLst/>
            </a:prstGeom>
          </p:spPr>
          <p:txBody>
            <a:bodyPr lIns="0" tIns="0" rIns="0" bIns="0" rtlCol="0" anchor="t">
              <a:spAutoFit/>
            </a:bodyPr>
            <a:lstStyle/>
            <a:p>
              <a:pPr algn="l">
                <a:lnSpc>
                  <a:spcPts val="2940"/>
                </a:lnSpc>
              </a:pPr>
              <a:r>
                <a:rPr lang="en-US" sz="2100" u="sng">
                  <a:solidFill>
                    <a:srgbClr val="FFFFFF"/>
                  </a:solidFill>
                  <a:latin typeface="Canva Sans Bold"/>
                  <a:hlinkClick r:id="rId4" tooltip="https://github.com/Pavan111298"/>
                </a:rPr>
                <a:t>github.com/Pavan111298</a:t>
              </a:r>
            </a:p>
          </p:txBody>
        </p:sp>
        <p:sp>
          <p:nvSpPr>
            <p:cNvPr id="6" name="Freeform 6"/>
            <p:cNvSpPr/>
            <p:nvPr/>
          </p:nvSpPr>
          <p:spPr>
            <a:xfrm>
              <a:off x="171880" y="994683"/>
              <a:ext cx="517918" cy="517918"/>
            </a:xfrm>
            <a:custGeom>
              <a:avLst/>
              <a:gdLst/>
              <a:ahLst/>
              <a:cxnLst/>
              <a:rect l="l" t="t" r="r" b="b"/>
              <a:pathLst>
                <a:path w="517918" h="517918">
                  <a:moveTo>
                    <a:pt x="0" y="0"/>
                  </a:moveTo>
                  <a:lnTo>
                    <a:pt x="517917" y="0"/>
                  </a:lnTo>
                  <a:lnTo>
                    <a:pt x="517917" y="517918"/>
                  </a:lnTo>
                  <a:lnTo>
                    <a:pt x="0" y="517918"/>
                  </a:lnTo>
                  <a:lnTo>
                    <a:pt x="0" y="0"/>
                  </a:lnTo>
                  <a:close/>
                </a:path>
              </a:pathLst>
            </a:custGeom>
            <a:blipFill>
              <a:blip r:embed="rId5"/>
              <a:stretch>
                <a:fillRect/>
              </a:stretch>
            </a:blipFill>
          </p:spPr>
        </p:sp>
      </p:grpSp>
      <p:sp>
        <p:nvSpPr>
          <p:cNvPr id="7" name="TextBox 7"/>
          <p:cNvSpPr txBox="1"/>
          <p:nvPr/>
        </p:nvSpPr>
        <p:spPr>
          <a:xfrm>
            <a:off x="5659517" y="4360228"/>
            <a:ext cx="6968966" cy="1566544"/>
          </a:xfrm>
          <a:prstGeom prst="rect">
            <a:avLst/>
          </a:prstGeom>
        </p:spPr>
        <p:txBody>
          <a:bodyPr wrap="square" lIns="0" tIns="0" rIns="0" bIns="0" rtlCol="0" anchor="ctr">
            <a:spAutoFit/>
          </a:bodyPr>
          <a:lstStyle/>
          <a:p>
            <a:pPr algn="ctr">
              <a:lnSpc>
                <a:spcPts val="12880"/>
              </a:lnSpc>
            </a:pPr>
            <a:r>
              <a:rPr lang="en-US" sz="9200" dirty="0">
                <a:solidFill>
                  <a:srgbClr val="FFFFFF"/>
                </a:solidFill>
                <a:latin typeface="Canva Sans Bold"/>
              </a:rPr>
              <a:t>THANK YOU</a:t>
            </a:r>
          </a:p>
        </p:txBody>
      </p:sp>
      <p:sp>
        <p:nvSpPr>
          <p:cNvPr id="8" name="TextBox 8"/>
          <p:cNvSpPr txBox="1"/>
          <p:nvPr/>
        </p:nvSpPr>
        <p:spPr>
          <a:xfrm>
            <a:off x="998339" y="8909051"/>
            <a:ext cx="16291322" cy="349249"/>
          </a:xfrm>
          <a:prstGeom prst="rect">
            <a:avLst/>
          </a:prstGeom>
        </p:spPr>
        <p:txBody>
          <a:bodyPr lIns="0" tIns="0" rIns="0" bIns="0" rtlCol="0" anchor="t">
            <a:spAutoFit/>
          </a:bodyPr>
          <a:lstStyle/>
          <a:p>
            <a:pPr algn="ctr">
              <a:lnSpc>
                <a:spcPts val="2800"/>
              </a:lnSpc>
            </a:pPr>
            <a:r>
              <a:rPr lang="en-US" sz="2000">
                <a:solidFill>
                  <a:srgbClr val="FFFFFF"/>
                </a:solidFill>
                <a:latin typeface="Canva Sans Bold"/>
              </a:rPr>
              <a:t>Dashboard Link</a:t>
            </a:r>
            <a:r>
              <a:rPr lang="en-US" sz="2000">
                <a:solidFill>
                  <a:srgbClr val="FFFFFF"/>
                </a:solidFill>
                <a:latin typeface="Canva Sans"/>
              </a:rPr>
              <a:t>: </a:t>
            </a:r>
            <a:r>
              <a:rPr lang="en-US" sz="2000" u="sng">
                <a:solidFill>
                  <a:srgbClr val="FFFFFF"/>
                </a:solidFill>
                <a:latin typeface="Canva Sans Bold"/>
                <a:hlinkClick r:id="rId6" tooltip="https://app.powerbi.com/links/6itl8wNCcK?ctid=37b2807a-e312-43dc-8e47-654778ec591d&amp;pbi_source=linkShare"/>
              </a:rPr>
              <a:t> https://app.powerbi.com/links/6itl8wNCcK?ctid=37b2807a-e312-43dc-8e47-654778ec591d&amp;pbi_source=linkShare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1028700" y="923925"/>
            <a:ext cx="16230600" cy="866775"/>
          </a:xfrm>
          <a:prstGeom prst="rect">
            <a:avLst/>
          </a:prstGeom>
        </p:spPr>
        <p:txBody>
          <a:bodyPr lIns="0" tIns="0" rIns="0" bIns="0" rtlCol="0" anchor="t">
            <a:spAutoFit/>
          </a:bodyPr>
          <a:lstStyle/>
          <a:p>
            <a:pPr marL="0" lvl="0" indent="0" algn="l">
              <a:lnSpc>
                <a:spcPts val="6000"/>
              </a:lnSpc>
            </a:pPr>
            <a:r>
              <a:rPr lang="en-US" sz="5000">
                <a:solidFill>
                  <a:srgbClr val="FF914D"/>
                </a:solidFill>
                <a:latin typeface="Times New Roman Bold"/>
              </a:rPr>
              <a:t>AGENDA</a:t>
            </a:r>
          </a:p>
        </p:txBody>
      </p:sp>
      <p:sp>
        <p:nvSpPr>
          <p:cNvPr id="3" name="TextBox 3"/>
          <p:cNvSpPr txBox="1"/>
          <p:nvPr/>
        </p:nvSpPr>
        <p:spPr>
          <a:xfrm>
            <a:off x="1028700" y="2056486"/>
            <a:ext cx="15904422" cy="3768725"/>
          </a:xfrm>
          <a:prstGeom prst="rect">
            <a:avLst/>
          </a:prstGeom>
        </p:spPr>
        <p:txBody>
          <a:bodyPr lIns="0" tIns="0" rIns="0" bIns="0" rtlCol="0" anchor="t">
            <a:spAutoFit/>
          </a:bodyPr>
          <a:lstStyle/>
          <a:p>
            <a:pPr marL="755651" lvl="1" indent="-377825" algn="l">
              <a:lnSpc>
                <a:spcPts val="4900"/>
              </a:lnSpc>
              <a:buAutoNum type="arabicPeriod"/>
            </a:pPr>
            <a:r>
              <a:rPr lang="en-US" sz="3500">
                <a:solidFill>
                  <a:srgbClr val="FFFFFF"/>
                </a:solidFill>
                <a:latin typeface="Times New Roman"/>
              </a:rPr>
              <a:t> Introduction to AtliQ Grand</a:t>
            </a:r>
          </a:p>
          <a:p>
            <a:pPr marL="755651" lvl="1" indent="-377825" algn="l">
              <a:lnSpc>
                <a:spcPts val="4900"/>
              </a:lnSpc>
              <a:buAutoNum type="arabicPeriod"/>
            </a:pPr>
            <a:r>
              <a:rPr lang="en-US" sz="3500">
                <a:solidFill>
                  <a:srgbClr val="FFFFFF"/>
                </a:solidFill>
                <a:latin typeface="Times New Roman"/>
              </a:rPr>
              <a:t> Problem Statement</a:t>
            </a:r>
          </a:p>
          <a:p>
            <a:pPr marL="755651" lvl="1" indent="-377825" algn="l">
              <a:lnSpc>
                <a:spcPts val="4900"/>
              </a:lnSpc>
              <a:buAutoNum type="arabicPeriod"/>
            </a:pPr>
            <a:r>
              <a:rPr lang="en-US" sz="3500">
                <a:solidFill>
                  <a:srgbClr val="FFFFFF"/>
                </a:solidFill>
                <a:latin typeface="Times New Roman"/>
              </a:rPr>
              <a:t> Objective</a:t>
            </a:r>
          </a:p>
          <a:p>
            <a:pPr marL="755651" lvl="1" indent="-377825" algn="l">
              <a:lnSpc>
                <a:spcPts val="4900"/>
              </a:lnSpc>
              <a:buAutoNum type="arabicPeriod"/>
            </a:pPr>
            <a:r>
              <a:rPr lang="en-US" sz="3500">
                <a:solidFill>
                  <a:srgbClr val="FFFFFF"/>
                </a:solidFill>
                <a:latin typeface="Times New Roman"/>
              </a:rPr>
              <a:t> Key Metrics</a:t>
            </a:r>
          </a:p>
          <a:p>
            <a:pPr marL="755651" lvl="1" indent="-377825" algn="l">
              <a:lnSpc>
                <a:spcPts val="4900"/>
              </a:lnSpc>
              <a:buAutoNum type="arabicPeriod"/>
            </a:pPr>
            <a:r>
              <a:rPr lang="en-US" sz="3500">
                <a:solidFill>
                  <a:srgbClr val="FFFFFF"/>
                </a:solidFill>
                <a:latin typeface="Times New Roman"/>
              </a:rPr>
              <a:t> Dashboard</a:t>
            </a:r>
          </a:p>
          <a:p>
            <a:pPr marL="755651" lvl="1" indent="-377825" algn="l">
              <a:lnSpc>
                <a:spcPts val="4900"/>
              </a:lnSpc>
              <a:buAutoNum type="arabicPeriod"/>
            </a:pPr>
            <a:r>
              <a:rPr lang="en-US" sz="3500">
                <a:solidFill>
                  <a:srgbClr val="FFFFFF"/>
                </a:solidFill>
                <a:latin typeface="Times New Roman"/>
              </a:rPr>
              <a:t> Insights and Recommendations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1028700" y="923925"/>
            <a:ext cx="16230600" cy="866775"/>
          </a:xfrm>
          <a:prstGeom prst="rect">
            <a:avLst/>
          </a:prstGeom>
        </p:spPr>
        <p:txBody>
          <a:bodyPr lIns="0" tIns="0" rIns="0" bIns="0" rtlCol="0" anchor="t">
            <a:spAutoFit/>
          </a:bodyPr>
          <a:lstStyle/>
          <a:p>
            <a:pPr marL="0" lvl="0" indent="0" algn="l">
              <a:lnSpc>
                <a:spcPts val="6000"/>
              </a:lnSpc>
            </a:pPr>
            <a:r>
              <a:rPr lang="en-US" sz="5000">
                <a:solidFill>
                  <a:srgbClr val="FF914D"/>
                </a:solidFill>
                <a:latin typeface="Times New Roman Bold"/>
              </a:rPr>
              <a:t>Introduction to AtliQ Grand</a:t>
            </a:r>
          </a:p>
        </p:txBody>
      </p:sp>
      <p:sp>
        <p:nvSpPr>
          <p:cNvPr id="3" name="TextBox 3"/>
          <p:cNvSpPr txBox="1"/>
          <p:nvPr/>
        </p:nvSpPr>
        <p:spPr>
          <a:xfrm>
            <a:off x="1028700" y="2245674"/>
            <a:ext cx="15904422" cy="3149600"/>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FFFFFF"/>
                </a:solidFill>
                <a:latin typeface="Times New Roman"/>
              </a:rPr>
              <a:t>AtliQ Grands owns multiple five-star hotels across India. They have been in the hospitality industry for 20 years. </a:t>
            </a:r>
          </a:p>
          <a:p>
            <a:pPr marL="755651" lvl="1" indent="-377825" algn="l">
              <a:lnSpc>
                <a:spcPts val="4900"/>
              </a:lnSpc>
              <a:buFont typeface="Arial"/>
              <a:buChar char="•"/>
            </a:pPr>
            <a:r>
              <a:rPr lang="en-US" sz="3500">
                <a:solidFill>
                  <a:srgbClr val="FFFFFF"/>
                </a:solidFill>
                <a:latin typeface="Times New Roman"/>
              </a:rPr>
              <a:t>AtliQ Grand owns a collection of five star hotels in major cities such as </a:t>
            </a:r>
            <a:r>
              <a:rPr lang="en-US" sz="3500">
                <a:solidFill>
                  <a:srgbClr val="FFFFFF"/>
                </a:solidFill>
                <a:latin typeface="Times New Roman Bold"/>
              </a:rPr>
              <a:t>Delhi</a:t>
            </a:r>
            <a:r>
              <a:rPr lang="en-US" sz="3500">
                <a:solidFill>
                  <a:srgbClr val="FFFFFF"/>
                </a:solidFill>
                <a:latin typeface="Times New Roman"/>
              </a:rPr>
              <a:t>, </a:t>
            </a:r>
            <a:r>
              <a:rPr lang="en-US" sz="3500">
                <a:solidFill>
                  <a:srgbClr val="FFFFFF"/>
                </a:solidFill>
                <a:latin typeface="Times New Roman Bold"/>
              </a:rPr>
              <a:t>Mumbai</a:t>
            </a:r>
            <a:r>
              <a:rPr lang="en-US" sz="3500">
                <a:solidFill>
                  <a:srgbClr val="FFFFFF"/>
                </a:solidFill>
                <a:latin typeface="Times New Roman"/>
              </a:rPr>
              <a:t>, </a:t>
            </a:r>
            <a:r>
              <a:rPr lang="en-US" sz="3500">
                <a:solidFill>
                  <a:srgbClr val="FFFFFF"/>
                </a:solidFill>
                <a:latin typeface="Times New Roman Bold"/>
              </a:rPr>
              <a:t>Hyderabad</a:t>
            </a:r>
            <a:r>
              <a:rPr lang="en-US" sz="3500">
                <a:solidFill>
                  <a:srgbClr val="FFFFFF"/>
                </a:solidFill>
                <a:latin typeface="Times New Roman"/>
              </a:rPr>
              <a:t>, </a:t>
            </a:r>
            <a:r>
              <a:rPr lang="en-US" sz="3500">
                <a:solidFill>
                  <a:srgbClr val="FFFFFF"/>
                </a:solidFill>
                <a:latin typeface="Times New Roman Bold"/>
              </a:rPr>
              <a:t>Bangalore</a:t>
            </a:r>
            <a:r>
              <a:rPr lang="en-US" sz="3500">
                <a:solidFill>
                  <a:srgbClr val="FFFFFF"/>
                </a:solidFill>
                <a:latin typeface="Times New Roman"/>
              </a:rPr>
              <a:t>.</a:t>
            </a:r>
          </a:p>
          <a:p>
            <a:pPr algn="l">
              <a:lnSpc>
                <a:spcPts val="4900"/>
              </a:lnSpc>
            </a:pPr>
            <a:endParaRPr lang="en-US" sz="3500">
              <a:solidFill>
                <a:srgbClr val="FFFFFF"/>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grpSp>
        <p:nvGrpSpPr>
          <p:cNvPr id="2" name="Group 2"/>
          <p:cNvGrpSpPr/>
          <p:nvPr/>
        </p:nvGrpSpPr>
        <p:grpSpPr>
          <a:xfrm>
            <a:off x="1028716" y="405493"/>
            <a:ext cx="16230600" cy="890875"/>
            <a:chOff x="0" y="0"/>
            <a:chExt cx="21640800" cy="1187833"/>
          </a:xfrm>
        </p:grpSpPr>
        <p:grpSp>
          <p:nvGrpSpPr>
            <p:cNvPr id="3" name="Group 3"/>
            <p:cNvGrpSpPr/>
            <p:nvPr/>
          </p:nvGrpSpPr>
          <p:grpSpPr>
            <a:xfrm>
              <a:off x="8216042" y="0"/>
              <a:ext cx="5208717" cy="1187833"/>
              <a:chOff x="0" y="0"/>
              <a:chExt cx="1028882" cy="234634"/>
            </a:xfrm>
          </p:grpSpPr>
          <p:sp>
            <p:nvSpPr>
              <p:cNvPr id="4" name="Freeform 4"/>
              <p:cNvSpPr/>
              <p:nvPr/>
            </p:nvSpPr>
            <p:spPr>
              <a:xfrm>
                <a:off x="0" y="0"/>
                <a:ext cx="1028882" cy="234634"/>
              </a:xfrm>
              <a:custGeom>
                <a:avLst/>
                <a:gdLst/>
                <a:ahLst/>
                <a:cxnLst/>
                <a:rect l="l" t="t" r="r" b="b"/>
                <a:pathLst>
                  <a:path w="1028882" h="234634">
                    <a:moveTo>
                      <a:pt x="0" y="0"/>
                    </a:moveTo>
                    <a:lnTo>
                      <a:pt x="1028882" y="0"/>
                    </a:lnTo>
                    <a:lnTo>
                      <a:pt x="1028882" y="234634"/>
                    </a:lnTo>
                    <a:lnTo>
                      <a:pt x="0" y="234634"/>
                    </a:lnTo>
                    <a:close/>
                  </a:path>
                </a:pathLst>
              </a:custGeom>
              <a:solidFill>
                <a:srgbClr val="FFFFFF"/>
              </a:solidFill>
            </p:spPr>
          </p:sp>
          <p:sp>
            <p:nvSpPr>
              <p:cNvPr id="5" name="TextBox 5"/>
              <p:cNvSpPr txBox="1"/>
              <p:nvPr/>
            </p:nvSpPr>
            <p:spPr>
              <a:xfrm>
                <a:off x="0" y="-19050"/>
                <a:ext cx="1028882" cy="253684"/>
              </a:xfrm>
              <a:prstGeom prst="rect">
                <a:avLst/>
              </a:prstGeom>
            </p:spPr>
            <p:txBody>
              <a:bodyPr lIns="50800" tIns="50800" rIns="50800" bIns="50800" rtlCol="0" anchor="ctr"/>
              <a:lstStyle/>
              <a:p>
                <a:pPr algn="ctr">
                  <a:lnSpc>
                    <a:spcPts val="2879"/>
                  </a:lnSpc>
                </a:pPr>
                <a:endParaRPr/>
              </a:p>
            </p:txBody>
          </p:sp>
        </p:grpSp>
        <p:sp>
          <p:nvSpPr>
            <p:cNvPr id="6" name="TextBox 6"/>
            <p:cNvSpPr txBox="1"/>
            <p:nvPr/>
          </p:nvSpPr>
          <p:spPr>
            <a:xfrm>
              <a:off x="0" y="-18858"/>
              <a:ext cx="21640800" cy="1120775"/>
            </a:xfrm>
            <a:prstGeom prst="rect">
              <a:avLst/>
            </a:prstGeom>
          </p:spPr>
          <p:txBody>
            <a:bodyPr lIns="0" tIns="0" rIns="0" bIns="0" rtlCol="0" anchor="t">
              <a:spAutoFit/>
            </a:bodyPr>
            <a:lstStyle/>
            <a:p>
              <a:pPr marL="0" lvl="0" indent="0" algn="ctr">
                <a:lnSpc>
                  <a:spcPts val="6000"/>
                </a:lnSpc>
              </a:pPr>
              <a:r>
                <a:rPr lang="en-US" sz="5000">
                  <a:solidFill>
                    <a:srgbClr val="FAD406"/>
                  </a:solidFill>
                  <a:latin typeface="Times New Roman Bold"/>
                </a:rPr>
                <a:t>AtliQ Grands</a:t>
              </a:r>
            </a:p>
          </p:txBody>
        </p:sp>
      </p:grpSp>
      <p:grpSp>
        <p:nvGrpSpPr>
          <p:cNvPr id="7" name="Group 7"/>
          <p:cNvGrpSpPr/>
          <p:nvPr/>
        </p:nvGrpSpPr>
        <p:grpSpPr>
          <a:xfrm>
            <a:off x="5413602" y="2905125"/>
            <a:ext cx="2930298" cy="5343504"/>
            <a:chOff x="0" y="0"/>
            <a:chExt cx="3907063" cy="7124672"/>
          </a:xfrm>
        </p:grpSpPr>
        <p:grpSp>
          <p:nvGrpSpPr>
            <p:cNvPr id="8" name="Group 8"/>
            <p:cNvGrpSpPr/>
            <p:nvPr/>
          </p:nvGrpSpPr>
          <p:grpSpPr>
            <a:xfrm>
              <a:off x="0" y="0"/>
              <a:ext cx="3907063" cy="7124672"/>
              <a:chOff x="0" y="0"/>
              <a:chExt cx="673844" cy="1228778"/>
            </a:xfrm>
          </p:grpSpPr>
          <p:sp>
            <p:nvSpPr>
              <p:cNvPr id="9" name="Freeform 9"/>
              <p:cNvSpPr/>
              <p:nvPr/>
            </p:nvSpPr>
            <p:spPr>
              <a:xfrm>
                <a:off x="0" y="0"/>
                <a:ext cx="673844" cy="1228778"/>
              </a:xfrm>
              <a:custGeom>
                <a:avLst/>
                <a:gdLst/>
                <a:ahLst/>
                <a:cxnLst/>
                <a:rect l="l" t="t" r="r" b="b"/>
                <a:pathLst>
                  <a:path w="673844" h="1228778">
                    <a:moveTo>
                      <a:pt x="673844" y="0"/>
                    </a:moveTo>
                    <a:lnTo>
                      <a:pt x="673844" y="1114478"/>
                    </a:lnTo>
                    <a:lnTo>
                      <a:pt x="336922" y="1228778"/>
                    </a:lnTo>
                    <a:lnTo>
                      <a:pt x="0" y="1114478"/>
                    </a:lnTo>
                    <a:lnTo>
                      <a:pt x="0" y="0"/>
                    </a:lnTo>
                    <a:lnTo>
                      <a:pt x="673844" y="0"/>
                    </a:lnTo>
                    <a:close/>
                  </a:path>
                </a:pathLst>
              </a:custGeom>
              <a:solidFill>
                <a:srgbClr val="FFFFFF"/>
              </a:solidFill>
            </p:spPr>
          </p:sp>
          <p:sp>
            <p:nvSpPr>
              <p:cNvPr id="10" name="TextBox 10"/>
              <p:cNvSpPr txBox="1"/>
              <p:nvPr/>
            </p:nvSpPr>
            <p:spPr>
              <a:xfrm>
                <a:off x="0" y="-19050"/>
                <a:ext cx="673844" cy="1133528"/>
              </a:xfrm>
              <a:prstGeom prst="rect">
                <a:avLst/>
              </a:prstGeom>
            </p:spPr>
            <p:txBody>
              <a:bodyPr lIns="50800" tIns="50800" rIns="50800" bIns="50800" rtlCol="0" anchor="ctr"/>
              <a:lstStyle/>
              <a:p>
                <a:pPr algn="ctr">
                  <a:lnSpc>
                    <a:spcPts val="2879"/>
                  </a:lnSpc>
                </a:pPr>
                <a:endParaRPr/>
              </a:p>
            </p:txBody>
          </p:sp>
        </p:grpSp>
        <p:sp>
          <p:nvSpPr>
            <p:cNvPr id="11" name="TextBox 11"/>
            <p:cNvSpPr txBox="1"/>
            <p:nvPr/>
          </p:nvSpPr>
          <p:spPr>
            <a:xfrm>
              <a:off x="0" y="-219075"/>
              <a:ext cx="3907063" cy="6892652"/>
            </a:xfrm>
            <a:prstGeom prst="rect">
              <a:avLst/>
            </a:prstGeom>
          </p:spPr>
          <p:txBody>
            <a:bodyPr lIns="0" tIns="0" rIns="0" bIns="0" rtlCol="0" anchor="t">
              <a:spAutoFit/>
            </a:bodyPr>
            <a:lstStyle/>
            <a:p>
              <a:pPr algn="ctr">
                <a:lnSpc>
                  <a:spcPts val="6535"/>
                </a:lnSpc>
              </a:pPr>
              <a:r>
                <a:rPr lang="en-US" sz="4327">
                  <a:solidFill>
                    <a:srgbClr val="FF914D"/>
                  </a:solidFill>
                  <a:latin typeface="Times New Roman Bold"/>
                </a:rPr>
                <a:t>Mumbai</a:t>
              </a:r>
            </a:p>
            <a:p>
              <a:pPr algn="ctr">
                <a:lnSpc>
                  <a:spcPts val="4106"/>
                </a:lnSpc>
              </a:pPr>
              <a:r>
                <a:rPr lang="en-US" sz="3366">
                  <a:solidFill>
                    <a:srgbClr val="000000"/>
                  </a:solidFill>
                  <a:latin typeface="Times New Roman Bold"/>
                </a:rPr>
                <a:t>AtliQ Bay</a:t>
              </a:r>
            </a:p>
            <a:p>
              <a:pPr algn="ctr">
                <a:lnSpc>
                  <a:spcPts val="4106"/>
                </a:lnSpc>
              </a:pPr>
              <a:r>
                <a:rPr lang="en-US" sz="3366">
                  <a:solidFill>
                    <a:srgbClr val="000000"/>
                  </a:solidFill>
                  <a:latin typeface="Times New Roman Bold"/>
                </a:rPr>
                <a:t>AtliQ Blu</a:t>
              </a:r>
            </a:p>
            <a:p>
              <a:pPr algn="ctr">
                <a:lnSpc>
                  <a:spcPts val="4106"/>
                </a:lnSpc>
              </a:pPr>
              <a:r>
                <a:rPr lang="en-US" sz="3366">
                  <a:solidFill>
                    <a:srgbClr val="000000"/>
                  </a:solidFill>
                  <a:latin typeface="Times New Roman Bold"/>
                </a:rPr>
                <a:t>AtliQ City</a:t>
              </a:r>
            </a:p>
            <a:p>
              <a:pPr algn="ctr">
                <a:lnSpc>
                  <a:spcPts val="4106"/>
                </a:lnSpc>
              </a:pPr>
              <a:r>
                <a:rPr lang="en-US" sz="3366">
                  <a:solidFill>
                    <a:srgbClr val="000000"/>
                  </a:solidFill>
                  <a:latin typeface="Times New Roman Bold"/>
                </a:rPr>
                <a:t>AtliQ Exotica</a:t>
              </a:r>
            </a:p>
            <a:p>
              <a:pPr algn="ctr">
                <a:lnSpc>
                  <a:spcPts val="4106"/>
                </a:lnSpc>
              </a:pPr>
              <a:r>
                <a:rPr lang="en-US" sz="3366">
                  <a:solidFill>
                    <a:srgbClr val="000000"/>
                  </a:solidFill>
                  <a:latin typeface="Times New Roman Bold"/>
                </a:rPr>
                <a:t>AtliQ Grands</a:t>
              </a:r>
            </a:p>
            <a:p>
              <a:pPr algn="ctr">
                <a:lnSpc>
                  <a:spcPts val="4106"/>
                </a:lnSpc>
              </a:pPr>
              <a:r>
                <a:rPr lang="en-US" sz="3366">
                  <a:solidFill>
                    <a:srgbClr val="000000"/>
                  </a:solidFill>
                  <a:latin typeface="Times New Roman Bold"/>
                </a:rPr>
                <a:t>AtliQ Palace</a:t>
              </a:r>
            </a:p>
            <a:p>
              <a:pPr algn="ctr">
                <a:lnSpc>
                  <a:spcPts val="4106"/>
                </a:lnSpc>
              </a:pPr>
              <a:r>
                <a:rPr lang="en-US" sz="3366">
                  <a:solidFill>
                    <a:srgbClr val="000000"/>
                  </a:solidFill>
                  <a:latin typeface="Times New Roman Bold"/>
                </a:rPr>
                <a:t>AtliQ Seasons</a:t>
              </a:r>
            </a:p>
            <a:p>
              <a:pPr algn="ctr">
                <a:lnSpc>
                  <a:spcPts val="5280"/>
                </a:lnSpc>
              </a:pPr>
              <a:endParaRPr lang="en-US" sz="3366">
                <a:solidFill>
                  <a:srgbClr val="000000"/>
                </a:solidFill>
                <a:latin typeface="Times New Roman Bold"/>
              </a:endParaRPr>
            </a:p>
          </p:txBody>
        </p:sp>
      </p:grpSp>
      <p:grpSp>
        <p:nvGrpSpPr>
          <p:cNvPr id="12" name="Group 12"/>
          <p:cNvGrpSpPr/>
          <p:nvPr/>
        </p:nvGrpSpPr>
        <p:grpSpPr>
          <a:xfrm>
            <a:off x="1028700" y="2905125"/>
            <a:ext cx="2930298" cy="5343504"/>
            <a:chOff x="0" y="0"/>
            <a:chExt cx="3907063" cy="7124672"/>
          </a:xfrm>
        </p:grpSpPr>
        <p:grpSp>
          <p:nvGrpSpPr>
            <p:cNvPr id="13" name="Group 13"/>
            <p:cNvGrpSpPr/>
            <p:nvPr/>
          </p:nvGrpSpPr>
          <p:grpSpPr>
            <a:xfrm>
              <a:off x="0" y="0"/>
              <a:ext cx="3907063" cy="7124672"/>
              <a:chOff x="0" y="0"/>
              <a:chExt cx="673844" cy="1228778"/>
            </a:xfrm>
          </p:grpSpPr>
          <p:sp>
            <p:nvSpPr>
              <p:cNvPr id="14" name="Freeform 14"/>
              <p:cNvSpPr/>
              <p:nvPr/>
            </p:nvSpPr>
            <p:spPr>
              <a:xfrm>
                <a:off x="0" y="0"/>
                <a:ext cx="673844" cy="1228778"/>
              </a:xfrm>
              <a:custGeom>
                <a:avLst/>
                <a:gdLst/>
                <a:ahLst/>
                <a:cxnLst/>
                <a:rect l="l" t="t" r="r" b="b"/>
                <a:pathLst>
                  <a:path w="673844" h="1228778">
                    <a:moveTo>
                      <a:pt x="673844" y="0"/>
                    </a:moveTo>
                    <a:lnTo>
                      <a:pt x="673844" y="1114478"/>
                    </a:lnTo>
                    <a:lnTo>
                      <a:pt x="336922" y="1228778"/>
                    </a:lnTo>
                    <a:lnTo>
                      <a:pt x="0" y="1114478"/>
                    </a:lnTo>
                    <a:lnTo>
                      <a:pt x="0" y="0"/>
                    </a:lnTo>
                    <a:lnTo>
                      <a:pt x="673844" y="0"/>
                    </a:lnTo>
                    <a:close/>
                  </a:path>
                </a:pathLst>
              </a:custGeom>
              <a:solidFill>
                <a:srgbClr val="FFFFFF"/>
              </a:solidFill>
            </p:spPr>
          </p:sp>
          <p:sp>
            <p:nvSpPr>
              <p:cNvPr id="15" name="TextBox 15"/>
              <p:cNvSpPr txBox="1"/>
              <p:nvPr/>
            </p:nvSpPr>
            <p:spPr>
              <a:xfrm>
                <a:off x="0" y="-19050"/>
                <a:ext cx="673844" cy="1133528"/>
              </a:xfrm>
              <a:prstGeom prst="rect">
                <a:avLst/>
              </a:prstGeom>
            </p:spPr>
            <p:txBody>
              <a:bodyPr lIns="50800" tIns="50800" rIns="50800" bIns="50800" rtlCol="0" anchor="ctr"/>
              <a:lstStyle/>
              <a:p>
                <a:pPr algn="ctr">
                  <a:lnSpc>
                    <a:spcPts val="2879"/>
                  </a:lnSpc>
                </a:pPr>
                <a:endParaRPr/>
              </a:p>
            </p:txBody>
          </p:sp>
        </p:grpSp>
        <p:sp>
          <p:nvSpPr>
            <p:cNvPr id="16" name="TextBox 16"/>
            <p:cNvSpPr txBox="1"/>
            <p:nvPr/>
          </p:nvSpPr>
          <p:spPr>
            <a:xfrm>
              <a:off x="0" y="-219075"/>
              <a:ext cx="3907063" cy="6892652"/>
            </a:xfrm>
            <a:prstGeom prst="rect">
              <a:avLst/>
            </a:prstGeom>
          </p:spPr>
          <p:txBody>
            <a:bodyPr lIns="0" tIns="0" rIns="0" bIns="0" rtlCol="0" anchor="t">
              <a:spAutoFit/>
            </a:bodyPr>
            <a:lstStyle/>
            <a:p>
              <a:pPr algn="ctr">
                <a:lnSpc>
                  <a:spcPts val="6535"/>
                </a:lnSpc>
              </a:pPr>
              <a:r>
                <a:rPr lang="en-US" sz="4327">
                  <a:solidFill>
                    <a:srgbClr val="FF914D"/>
                  </a:solidFill>
                  <a:latin typeface="Times New Roman Bold"/>
                </a:rPr>
                <a:t>Bangalore</a:t>
              </a:r>
            </a:p>
            <a:p>
              <a:pPr algn="ctr">
                <a:lnSpc>
                  <a:spcPts val="4106"/>
                </a:lnSpc>
              </a:pPr>
              <a:r>
                <a:rPr lang="en-US" sz="3366">
                  <a:solidFill>
                    <a:srgbClr val="000000"/>
                  </a:solidFill>
                  <a:latin typeface="Times New Roman Bold"/>
                </a:rPr>
                <a:t>AtliQ Bay</a:t>
              </a:r>
            </a:p>
            <a:p>
              <a:pPr algn="ctr">
                <a:lnSpc>
                  <a:spcPts val="4106"/>
                </a:lnSpc>
              </a:pPr>
              <a:r>
                <a:rPr lang="en-US" sz="3366">
                  <a:solidFill>
                    <a:srgbClr val="000000"/>
                  </a:solidFill>
                  <a:latin typeface="Times New Roman Bold"/>
                </a:rPr>
                <a:t>AtliQ Blu</a:t>
              </a:r>
            </a:p>
            <a:p>
              <a:pPr algn="ctr">
                <a:lnSpc>
                  <a:spcPts val="4106"/>
                </a:lnSpc>
              </a:pPr>
              <a:r>
                <a:rPr lang="en-US" sz="3366">
                  <a:solidFill>
                    <a:srgbClr val="000000"/>
                  </a:solidFill>
                  <a:latin typeface="Times New Roman Bold"/>
                </a:rPr>
                <a:t>AtliQ City</a:t>
              </a:r>
            </a:p>
            <a:p>
              <a:pPr algn="ctr">
                <a:lnSpc>
                  <a:spcPts val="4106"/>
                </a:lnSpc>
              </a:pPr>
              <a:r>
                <a:rPr lang="en-US" sz="3366">
                  <a:solidFill>
                    <a:srgbClr val="000000"/>
                  </a:solidFill>
                  <a:latin typeface="Times New Roman Bold"/>
                </a:rPr>
                <a:t>AtliQ Exotica</a:t>
              </a:r>
            </a:p>
            <a:p>
              <a:pPr algn="ctr">
                <a:lnSpc>
                  <a:spcPts val="4106"/>
                </a:lnSpc>
              </a:pPr>
              <a:r>
                <a:rPr lang="en-US" sz="3366">
                  <a:solidFill>
                    <a:srgbClr val="000000"/>
                  </a:solidFill>
                  <a:latin typeface="Times New Roman Bold"/>
                </a:rPr>
                <a:t>AtliQ Grands</a:t>
              </a:r>
            </a:p>
            <a:p>
              <a:pPr algn="ctr">
                <a:lnSpc>
                  <a:spcPts val="4106"/>
                </a:lnSpc>
              </a:pPr>
              <a:r>
                <a:rPr lang="en-US" sz="3366">
                  <a:solidFill>
                    <a:srgbClr val="000000"/>
                  </a:solidFill>
                  <a:latin typeface="Times New Roman Bold"/>
                </a:rPr>
                <a:t>AtliQ Palace</a:t>
              </a:r>
            </a:p>
            <a:p>
              <a:pPr algn="ctr">
                <a:lnSpc>
                  <a:spcPts val="4106"/>
                </a:lnSpc>
              </a:pPr>
              <a:endParaRPr lang="en-US" sz="3366">
                <a:solidFill>
                  <a:srgbClr val="000000"/>
                </a:solidFill>
                <a:latin typeface="Times New Roman Bold"/>
              </a:endParaRPr>
            </a:p>
            <a:p>
              <a:pPr algn="ctr">
                <a:lnSpc>
                  <a:spcPts val="5280"/>
                </a:lnSpc>
              </a:pPr>
              <a:endParaRPr lang="en-US" sz="3366">
                <a:solidFill>
                  <a:srgbClr val="000000"/>
                </a:solidFill>
                <a:latin typeface="Times New Roman Bold"/>
              </a:endParaRPr>
            </a:p>
          </p:txBody>
        </p:sp>
      </p:grpSp>
      <p:grpSp>
        <p:nvGrpSpPr>
          <p:cNvPr id="17" name="Group 17"/>
          <p:cNvGrpSpPr/>
          <p:nvPr/>
        </p:nvGrpSpPr>
        <p:grpSpPr>
          <a:xfrm>
            <a:off x="9982200" y="2905125"/>
            <a:ext cx="2930298" cy="5343504"/>
            <a:chOff x="0" y="0"/>
            <a:chExt cx="3907063" cy="7124672"/>
          </a:xfrm>
        </p:grpSpPr>
        <p:grpSp>
          <p:nvGrpSpPr>
            <p:cNvPr id="18" name="Group 18"/>
            <p:cNvGrpSpPr/>
            <p:nvPr/>
          </p:nvGrpSpPr>
          <p:grpSpPr>
            <a:xfrm>
              <a:off x="0" y="0"/>
              <a:ext cx="3907063" cy="7124672"/>
              <a:chOff x="0" y="0"/>
              <a:chExt cx="673844" cy="1228778"/>
            </a:xfrm>
          </p:grpSpPr>
          <p:sp>
            <p:nvSpPr>
              <p:cNvPr id="19" name="Freeform 19"/>
              <p:cNvSpPr/>
              <p:nvPr/>
            </p:nvSpPr>
            <p:spPr>
              <a:xfrm>
                <a:off x="0" y="0"/>
                <a:ext cx="673844" cy="1228778"/>
              </a:xfrm>
              <a:custGeom>
                <a:avLst/>
                <a:gdLst/>
                <a:ahLst/>
                <a:cxnLst/>
                <a:rect l="l" t="t" r="r" b="b"/>
                <a:pathLst>
                  <a:path w="673844" h="1228778">
                    <a:moveTo>
                      <a:pt x="673844" y="0"/>
                    </a:moveTo>
                    <a:lnTo>
                      <a:pt x="673844" y="1114478"/>
                    </a:lnTo>
                    <a:lnTo>
                      <a:pt x="336922" y="1228778"/>
                    </a:lnTo>
                    <a:lnTo>
                      <a:pt x="0" y="1114478"/>
                    </a:lnTo>
                    <a:lnTo>
                      <a:pt x="0" y="0"/>
                    </a:lnTo>
                    <a:lnTo>
                      <a:pt x="673844" y="0"/>
                    </a:lnTo>
                    <a:close/>
                  </a:path>
                </a:pathLst>
              </a:custGeom>
              <a:solidFill>
                <a:srgbClr val="FFFFFF"/>
              </a:solidFill>
            </p:spPr>
          </p:sp>
          <p:sp>
            <p:nvSpPr>
              <p:cNvPr id="20" name="TextBox 20"/>
              <p:cNvSpPr txBox="1"/>
              <p:nvPr/>
            </p:nvSpPr>
            <p:spPr>
              <a:xfrm>
                <a:off x="0" y="-19050"/>
                <a:ext cx="673844" cy="1133528"/>
              </a:xfrm>
              <a:prstGeom prst="rect">
                <a:avLst/>
              </a:prstGeom>
            </p:spPr>
            <p:txBody>
              <a:bodyPr lIns="50800" tIns="50800" rIns="50800" bIns="50800" rtlCol="0" anchor="ctr"/>
              <a:lstStyle/>
              <a:p>
                <a:pPr algn="ctr">
                  <a:lnSpc>
                    <a:spcPts val="2879"/>
                  </a:lnSpc>
                </a:pPr>
                <a:endParaRPr/>
              </a:p>
            </p:txBody>
          </p:sp>
        </p:grpSp>
        <p:sp>
          <p:nvSpPr>
            <p:cNvPr id="21" name="TextBox 21"/>
            <p:cNvSpPr txBox="1"/>
            <p:nvPr/>
          </p:nvSpPr>
          <p:spPr>
            <a:xfrm>
              <a:off x="0" y="-219075"/>
              <a:ext cx="3907063" cy="6892652"/>
            </a:xfrm>
            <a:prstGeom prst="rect">
              <a:avLst/>
            </a:prstGeom>
          </p:spPr>
          <p:txBody>
            <a:bodyPr lIns="0" tIns="0" rIns="0" bIns="0" rtlCol="0" anchor="t">
              <a:spAutoFit/>
            </a:bodyPr>
            <a:lstStyle/>
            <a:p>
              <a:pPr algn="ctr">
                <a:lnSpc>
                  <a:spcPts val="6535"/>
                </a:lnSpc>
              </a:pPr>
              <a:r>
                <a:rPr lang="en-US" sz="4327">
                  <a:solidFill>
                    <a:srgbClr val="FF914D"/>
                  </a:solidFill>
                  <a:latin typeface="Times New Roman Bold"/>
                </a:rPr>
                <a:t>Hyderabad</a:t>
              </a:r>
            </a:p>
            <a:p>
              <a:pPr algn="ctr">
                <a:lnSpc>
                  <a:spcPts val="4106"/>
                </a:lnSpc>
              </a:pPr>
              <a:r>
                <a:rPr lang="en-US" sz="3366">
                  <a:solidFill>
                    <a:srgbClr val="000000"/>
                  </a:solidFill>
                  <a:latin typeface="Times New Roman Bold"/>
                </a:rPr>
                <a:t>AtliQ Bay</a:t>
              </a:r>
            </a:p>
            <a:p>
              <a:pPr algn="ctr">
                <a:lnSpc>
                  <a:spcPts val="4106"/>
                </a:lnSpc>
              </a:pPr>
              <a:r>
                <a:rPr lang="en-US" sz="3366">
                  <a:solidFill>
                    <a:srgbClr val="000000"/>
                  </a:solidFill>
                  <a:latin typeface="Times New Roman Bold"/>
                </a:rPr>
                <a:t>AtliQ Blu</a:t>
              </a:r>
            </a:p>
            <a:p>
              <a:pPr algn="ctr">
                <a:lnSpc>
                  <a:spcPts val="4106"/>
                </a:lnSpc>
              </a:pPr>
              <a:r>
                <a:rPr lang="en-US" sz="3366">
                  <a:solidFill>
                    <a:srgbClr val="000000"/>
                  </a:solidFill>
                  <a:latin typeface="Times New Roman Bold"/>
                </a:rPr>
                <a:t>AtliQ City</a:t>
              </a:r>
            </a:p>
            <a:p>
              <a:pPr algn="ctr">
                <a:lnSpc>
                  <a:spcPts val="4106"/>
                </a:lnSpc>
              </a:pPr>
              <a:r>
                <a:rPr lang="en-US" sz="3366">
                  <a:solidFill>
                    <a:srgbClr val="000000"/>
                  </a:solidFill>
                  <a:latin typeface="Times New Roman Bold"/>
                </a:rPr>
                <a:t>AtliQ Exotica</a:t>
              </a:r>
            </a:p>
            <a:p>
              <a:pPr algn="ctr">
                <a:lnSpc>
                  <a:spcPts val="4106"/>
                </a:lnSpc>
              </a:pPr>
              <a:r>
                <a:rPr lang="en-US" sz="3366">
                  <a:solidFill>
                    <a:srgbClr val="000000"/>
                  </a:solidFill>
                  <a:latin typeface="Times New Roman Bold"/>
                </a:rPr>
                <a:t>AtliQ Grands</a:t>
              </a:r>
            </a:p>
            <a:p>
              <a:pPr algn="ctr">
                <a:lnSpc>
                  <a:spcPts val="4106"/>
                </a:lnSpc>
              </a:pPr>
              <a:r>
                <a:rPr lang="en-US" sz="3366">
                  <a:solidFill>
                    <a:srgbClr val="000000"/>
                  </a:solidFill>
                  <a:latin typeface="Times New Roman Bold"/>
                </a:rPr>
                <a:t>AtliQ Palace</a:t>
              </a:r>
            </a:p>
            <a:p>
              <a:pPr algn="ctr">
                <a:lnSpc>
                  <a:spcPts val="4106"/>
                </a:lnSpc>
              </a:pPr>
              <a:endParaRPr lang="en-US" sz="3366">
                <a:solidFill>
                  <a:srgbClr val="000000"/>
                </a:solidFill>
                <a:latin typeface="Times New Roman Bold"/>
              </a:endParaRPr>
            </a:p>
            <a:p>
              <a:pPr algn="ctr">
                <a:lnSpc>
                  <a:spcPts val="5280"/>
                </a:lnSpc>
              </a:pPr>
              <a:endParaRPr lang="en-US" sz="3366">
                <a:solidFill>
                  <a:srgbClr val="000000"/>
                </a:solidFill>
                <a:latin typeface="Times New Roman Bold"/>
              </a:endParaRPr>
            </a:p>
          </p:txBody>
        </p:sp>
      </p:grpSp>
      <p:grpSp>
        <p:nvGrpSpPr>
          <p:cNvPr id="22" name="Group 22"/>
          <p:cNvGrpSpPr/>
          <p:nvPr/>
        </p:nvGrpSpPr>
        <p:grpSpPr>
          <a:xfrm>
            <a:off x="14329002" y="2905125"/>
            <a:ext cx="2930298" cy="5343504"/>
            <a:chOff x="0" y="0"/>
            <a:chExt cx="3907063" cy="7124672"/>
          </a:xfrm>
        </p:grpSpPr>
        <p:grpSp>
          <p:nvGrpSpPr>
            <p:cNvPr id="23" name="Group 23"/>
            <p:cNvGrpSpPr/>
            <p:nvPr/>
          </p:nvGrpSpPr>
          <p:grpSpPr>
            <a:xfrm>
              <a:off x="0" y="0"/>
              <a:ext cx="3907063" cy="7124672"/>
              <a:chOff x="0" y="0"/>
              <a:chExt cx="673844" cy="1228778"/>
            </a:xfrm>
          </p:grpSpPr>
          <p:sp>
            <p:nvSpPr>
              <p:cNvPr id="24" name="Freeform 24"/>
              <p:cNvSpPr/>
              <p:nvPr/>
            </p:nvSpPr>
            <p:spPr>
              <a:xfrm>
                <a:off x="0" y="0"/>
                <a:ext cx="673844" cy="1228778"/>
              </a:xfrm>
              <a:custGeom>
                <a:avLst/>
                <a:gdLst/>
                <a:ahLst/>
                <a:cxnLst/>
                <a:rect l="l" t="t" r="r" b="b"/>
                <a:pathLst>
                  <a:path w="673844" h="1228778">
                    <a:moveTo>
                      <a:pt x="673844" y="0"/>
                    </a:moveTo>
                    <a:lnTo>
                      <a:pt x="673844" y="1114478"/>
                    </a:lnTo>
                    <a:lnTo>
                      <a:pt x="336922" y="1228778"/>
                    </a:lnTo>
                    <a:lnTo>
                      <a:pt x="0" y="1114478"/>
                    </a:lnTo>
                    <a:lnTo>
                      <a:pt x="0" y="0"/>
                    </a:lnTo>
                    <a:lnTo>
                      <a:pt x="673844" y="0"/>
                    </a:lnTo>
                    <a:close/>
                  </a:path>
                </a:pathLst>
              </a:custGeom>
              <a:solidFill>
                <a:srgbClr val="FFFFFF"/>
              </a:solidFill>
            </p:spPr>
          </p:sp>
          <p:sp>
            <p:nvSpPr>
              <p:cNvPr id="25" name="TextBox 25"/>
              <p:cNvSpPr txBox="1"/>
              <p:nvPr/>
            </p:nvSpPr>
            <p:spPr>
              <a:xfrm>
                <a:off x="0" y="-19050"/>
                <a:ext cx="673844" cy="1133528"/>
              </a:xfrm>
              <a:prstGeom prst="rect">
                <a:avLst/>
              </a:prstGeom>
            </p:spPr>
            <p:txBody>
              <a:bodyPr lIns="50800" tIns="50800" rIns="50800" bIns="50800" rtlCol="0" anchor="ctr"/>
              <a:lstStyle/>
              <a:p>
                <a:pPr algn="ctr">
                  <a:lnSpc>
                    <a:spcPts val="2879"/>
                  </a:lnSpc>
                </a:pPr>
                <a:endParaRPr/>
              </a:p>
            </p:txBody>
          </p:sp>
        </p:grpSp>
        <p:sp>
          <p:nvSpPr>
            <p:cNvPr id="26" name="TextBox 26"/>
            <p:cNvSpPr txBox="1"/>
            <p:nvPr/>
          </p:nvSpPr>
          <p:spPr>
            <a:xfrm>
              <a:off x="0" y="-219075"/>
              <a:ext cx="3907063" cy="6892652"/>
            </a:xfrm>
            <a:prstGeom prst="rect">
              <a:avLst/>
            </a:prstGeom>
          </p:spPr>
          <p:txBody>
            <a:bodyPr lIns="0" tIns="0" rIns="0" bIns="0" rtlCol="0" anchor="t">
              <a:spAutoFit/>
            </a:bodyPr>
            <a:lstStyle/>
            <a:p>
              <a:pPr algn="ctr">
                <a:lnSpc>
                  <a:spcPts val="6535"/>
                </a:lnSpc>
              </a:pPr>
              <a:r>
                <a:rPr lang="en-US" sz="4327">
                  <a:solidFill>
                    <a:srgbClr val="FF914D"/>
                  </a:solidFill>
                  <a:latin typeface="Times New Roman Bold"/>
                </a:rPr>
                <a:t>Delhi</a:t>
              </a:r>
            </a:p>
            <a:p>
              <a:pPr algn="ctr">
                <a:lnSpc>
                  <a:spcPts val="4106"/>
                </a:lnSpc>
              </a:pPr>
              <a:r>
                <a:rPr lang="en-US" sz="3366">
                  <a:solidFill>
                    <a:srgbClr val="000000"/>
                  </a:solidFill>
                  <a:latin typeface="Times New Roman Bold"/>
                </a:rPr>
                <a:t>AtliQ Bay</a:t>
              </a:r>
            </a:p>
            <a:p>
              <a:pPr algn="ctr">
                <a:lnSpc>
                  <a:spcPts val="4106"/>
                </a:lnSpc>
              </a:pPr>
              <a:r>
                <a:rPr lang="en-US" sz="3366">
                  <a:solidFill>
                    <a:srgbClr val="000000"/>
                  </a:solidFill>
                  <a:latin typeface="Times New Roman Bold"/>
                </a:rPr>
                <a:t>AtliQ Blu</a:t>
              </a:r>
            </a:p>
            <a:p>
              <a:pPr algn="ctr">
                <a:lnSpc>
                  <a:spcPts val="4106"/>
                </a:lnSpc>
              </a:pPr>
              <a:r>
                <a:rPr lang="en-US" sz="3366">
                  <a:solidFill>
                    <a:srgbClr val="000000"/>
                  </a:solidFill>
                  <a:latin typeface="Times New Roman Bold"/>
                </a:rPr>
                <a:t>AtliQ City</a:t>
              </a:r>
            </a:p>
            <a:p>
              <a:pPr algn="ctr">
                <a:lnSpc>
                  <a:spcPts val="4106"/>
                </a:lnSpc>
              </a:pPr>
              <a:r>
                <a:rPr lang="en-US" sz="3366">
                  <a:solidFill>
                    <a:srgbClr val="000000"/>
                  </a:solidFill>
                  <a:latin typeface="Times New Roman Bold"/>
                </a:rPr>
                <a:t>AtliQ Grands</a:t>
              </a:r>
            </a:p>
            <a:p>
              <a:pPr algn="ctr">
                <a:lnSpc>
                  <a:spcPts val="4106"/>
                </a:lnSpc>
              </a:pPr>
              <a:r>
                <a:rPr lang="en-US" sz="3366">
                  <a:solidFill>
                    <a:srgbClr val="000000"/>
                  </a:solidFill>
                  <a:latin typeface="Times New Roman Bold"/>
                </a:rPr>
                <a:t>AtliQ Palace</a:t>
              </a:r>
            </a:p>
            <a:p>
              <a:pPr algn="ctr">
                <a:lnSpc>
                  <a:spcPts val="4106"/>
                </a:lnSpc>
              </a:pPr>
              <a:endParaRPr lang="en-US" sz="3366">
                <a:solidFill>
                  <a:srgbClr val="000000"/>
                </a:solidFill>
                <a:latin typeface="Times New Roman Bold"/>
              </a:endParaRPr>
            </a:p>
            <a:p>
              <a:pPr algn="ctr">
                <a:lnSpc>
                  <a:spcPts val="4106"/>
                </a:lnSpc>
              </a:pPr>
              <a:endParaRPr lang="en-US" sz="3366">
                <a:solidFill>
                  <a:srgbClr val="000000"/>
                </a:solidFill>
                <a:latin typeface="Times New Roman Bold"/>
              </a:endParaRPr>
            </a:p>
            <a:p>
              <a:pPr algn="ctr">
                <a:lnSpc>
                  <a:spcPts val="5280"/>
                </a:lnSpc>
              </a:pPr>
              <a:endParaRPr lang="en-US" sz="3366">
                <a:solidFill>
                  <a:srgbClr val="000000"/>
                </a:solidFill>
                <a:latin typeface="Times New Roman Bold"/>
              </a:endParaRPr>
            </a:p>
          </p:txBody>
        </p:sp>
      </p:grpSp>
      <p:sp>
        <p:nvSpPr>
          <p:cNvPr id="27" name="AutoShape 27"/>
          <p:cNvSpPr/>
          <p:nvPr/>
        </p:nvSpPr>
        <p:spPr>
          <a:xfrm flipH="1">
            <a:off x="2493882" y="2025607"/>
            <a:ext cx="13300270" cy="19050"/>
          </a:xfrm>
          <a:prstGeom prst="line">
            <a:avLst/>
          </a:prstGeom>
          <a:ln w="38100" cap="flat">
            <a:solidFill>
              <a:srgbClr val="FFFFFF"/>
            </a:solidFill>
            <a:prstDash val="solid"/>
            <a:headEnd type="none" w="sm" len="sm"/>
            <a:tailEnd type="none" w="sm" len="sm"/>
          </a:ln>
        </p:spPr>
      </p:sp>
      <p:sp>
        <p:nvSpPr>
          <p:cNvPr id="28" name="AutoShape 28"/>
          <p:cNvSpPr/>
          <p:nvPr/>
        </p:nvSpPr>
        <p:spPr>
          <a:xfrm flipH="1">
            <a:off x="2493849" y="2025607"/>
            <a:ext cx="0" cy="879518"/>
          </a:xfrm>
          <a:prstGeom prst="line">
            <a:avLst/>
          </a:prstGeom>
          <a:ln w="38100" cap="flat">
            <a:solidFill>
              <a:srgbClr val="FFFFFF"/>
            </a:solidFill>
            <a:prstDash val="solid"/>
            <a:headEnd type="none" w="sm" len="sm"/>
            <a:tailEnd type="arrow" w="med" len="sm"/>
          </a:ln>
        </p:spPr>
      </p:sp>
      <p:sp>
        <p:nvSpPr>
          <p:cNvPr id="29" name="AutoShape 29"/>
          <p:cNvSpPr/>
          <p:nvPr/>
        </p:nvSpPr>
        <p:spPr>
          <a:xfrm flipH="1">
            <a:off x="15775101" y="2025607"/>
            <a:ext cx="0" cy="879518"/>
          </a:xfrm>
          <a:prstGeom prst="line">
            <a:avLst/>
          </a:prstGeom>
          <a:ln w="38100" cap="flat">
            <a:solidFill>
              <a:srgbClr val="FFFFFF"/>
            </a:solidFill>
            <a:prstDash val="solid"/>
            <a:headEnd type="none" w="sm" len="sm"/>
            <a:tailEnd type="arrow" w="med" len="sm"/>
          </a:ln>
        </p:spPr>
      </p:sp>
      <p:sp>
        <p:nvSpPr>
          <p:cNvPr id="30" name="AutoShape 30"/>
          <p:cNvSpPr/>
          <p:nvPr/>
        </p:nvSpPr>
        <p:spPr>
          <a:xfrm>
            <a:off x="6897801" y="2025607"/>
            <a:ext cx="0" cy="879518"/>
          </a:xfrm>
          <a:prstGeom prst="line">
            <a:avLst/>
          </a:prstGeom>
          <a:ln w="38100" cap="flat">
            <a:solidFill>
              <a:srgbClr val="FFFFFF"/>
            </a:solidFill>
            <a:prstDash val="solid"/>
            <a:headEnd type="none" w="sm" len="sm"/>
            <a:tailEnd type="arrow" w="med" len="sm"/>
          </a:ln>
        </p:spPr>
      </p:sp>
      <p:sp>
        <p:nvSpPr>
          <p:cNvPr id="31" name="AutoShape 31"/>
          <p:cNvSpPr/>
          <p:nvPr/>
        </p:nvSpPr>
        <p:spPr>
          <a:xfrm>
            <a:off x="11447349" y="2025607"/>
            <a:ext cx="0" cy="879518"/>
          </a:xfrm>
          <a:prstGeom prst="line">
            <a:avLst/>
          </a:prstGeom>
          <a:ln w="38100" cap="flat">
            <a:solidFill>
              <a:srgbClr val="FFFFFF"/>
            </a:solidFill>
            <a:prstDash val="solid"/>
            <a:headEnd type="none" w="sm" len="sm"/>
            <a:tailEnd type="arrow" w="med" len="sm"/>
          </a:ln>
        </p:spPr>
      </p:sp>
      <p:sp>
        <p:nvSpPr>
          <p:cNvPr id="32" name="AutoShape 32"/>
          <p:cNvSpPr/>
          <p:nvPr/>
        </p:nvSpPr>
        <p:spPr>
          <a:xfrm>
            <a:off x="9144000" y="1296368"/>
            <a:ext cx="16" cy="738765"/>
          </a:xfrm>
          <a:prstGeom prst="line">
            <a:avLst/>
          </a:prstGeom>
          <a:ln w="38100" cap="flat">
            <a:solidFill>
              <a:srgbClr val="FFFFFF"/>
            </a:solidFill>
            <a:prstDash val="solid"/>
            <a:headEnd type="none" w="sm" len="sm"/>
            <a:tailEnd type="arrow" w="med"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1028700" y="542925"/>
            <a:ext cx="16230600" cy="866775"/>
          </a:xfrm>
          <a:prstGeom prst="rect">
            <a:avLst/>
          </a:prstGeom>
        </p:spPr>
        <p:txBody>
          <a:bodyPr lIns="0" tIns="0" rIns="0" bIns="0" rtlCol="0" anchor="t">
            <a:spAutoFit/>
          </a:bodyPr>
          <a:lstStyle/>
          <a:p>
            <a:pPr marL="0" lvl="0" indent="0" algn="l">
              <a:lnSpc>
                <a:spcPts val="6000"/>
              </a:lnSpc>
            </a:pPr>
            <a:r>
              <a:rPr lang="en-US" sz="5000">
                <a:solidFill>
                  <a:srgbClr val="FF914D"/>
                </a:solidFill>
                <a:latin typeface="Times New Roman Bold"/>
              </a:rPr>
              <a:t>Problem Statement</a:t>
            </a:r>
          </a:p>
        </p:txBody>
      </p:sp>
      <p:sp>
        <p:nvSpPr>
          <p:cNvPr id="3" name="TextBox 3"/>
          <p:cNvSpPr txBox="1"/>
          <p:nvPr/>
        </p:nvSpPr>
        <p:spPr>
          <a:xfrm>
            <a:off x="526896" y="1567908"/>
            <a:ext cx="16732404" cy="3768725"/>
          </a:xfrm>
          <a:prstGeom prst="rect">
            <a:avLst/>
          </a:prstGeom>
        </p:spPr>
        <p:txBody>
          <a:bodyPr lIns="0" tIns="0" rIns="0" bIns="0" rtlCol="0" anchor="t">
            <a:spAutoFit/>
          </a:bodyPr>
          <a:lstStyle/>
          <a:p>
            <a:pPr marL="755651" lvl="1" indent="-377825" algn="just">
              <a:lnSpc>
                <a:spcPts val="4900"/>
              </a:lnSpc>
              <a:buFont typeface="Arial"/>
              <a:buChar char="•"/>
            </a:pPr>
            <a:r>
              <a:rPr lang="en-US" sz="3500">
                <a:solidFill>
                  <a:srgbClr val="FFFFFF"/>
                </a:solidFill>
                <a:latin typeface="Times New Roman"/>
              </a:rPr>
              <a:t>Due to strategic moves from other competitors and ineffective decision-making in management, AtliQ Grands are losing its market share and revenue in the luxury/business hotels category.</a:t>
            </a:r>
          </a:p>
          <a:p>
            <a:pPr marL="755651" lvl="1" indent="-377825" algn="just">
              <a:lnSpc>
                <a:spcPts val="4900"/>
              </a:lnSpc>
              <a:buFont typeface="Arial"/>
              <a:buChar char="•"/>
            </a:pPr>
            <a:r>
              <a:rPr lang="en-US" sz="3500">
                <a:solidFill>
                  <a:srgbClr val="FFFFFF"/>
                </a:solidFill>
                <a:latin typeface="Times New Roman"/>
              </a:rPr>
              <a:t>As the strategic move, the managing director of AtliQ Grands wanted to incorporate “Business and Data Intelligence” to regain their market share and revenue.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1028700" y="542925"/>
            <a:ext cx="16230600" cy="866775"/>
          </a:xfrm>
          <a:prstGeom prst="rect">
            <a:avLst/>
          </a:prstGeom>
        </p:spPr>
        <p:txBody>
          <a:bodyPr lIns="0" tIns="0" rIns="0" bIns="0" rtlCol="0" anchor="t">
            <a:spAutoFit/>
          </a:bodyPr>
          <a:lstStyle/>
          <a:p>
            <a:pPr marL="0" lvl="0" indent="0" algn="l">
              <a:lnSpc>
                <a:spcPts val="6000"/>
              </a:lnSpc>
            </a:pPr>
            <a:r>
              <a:rPr lang="en-US" sz="5000">
                <a:solidFill>
                  <a:srgbClr val="FF914D"/>
                </a:solidFill>
                <a:latin typeface="Times New Roman Bold"/>
              </a:rPr>
              <a:t>Objective</a:t>
            </a:r>
          </a:p>
        </p:txBody>
      </p:sp>
      <p:sp>
        <p:nvSpPr>
          <p:cNvPr id="3" name="TextBox 3"/>
          <p:cNvSpPr txBox="1"/>
          <p:nvPr/>
        </p:nvSpPr>
        <p:spPr>
          <a:xfrm>
            <a:off x="1028700" y="1790527"/>
            <a:ext cx="16230600" cy="3149600"/>
          </a:xfrm>
          <a:prstGeom prst="rect">
            <a:avLst/>
          </a:prstGeom>
        </p:spPr>
        <p:txBody>
          <a:bodyPr lIns="0" tIns="0" rIns="0" bIns="0" rtlCol="0" anchor="t">
            <a:spAutoFit/>
          </a:bodyPr>
          <a:lstStyle/>
          <a:p>
            <a:pPr algn="just">
              <a:lnSpc>
                <a:spcPts val="4900"/>
              </a:lnSpc>
            </a:pPr>
            <a:r>
              <a:rPr lang="en-US" sz="3500">
                <a:solidFill>
                  <a:srgbClr val="FFFFFF"/>
                </a:solidFill>
                <a:latin typeface="Times New Roman"/>
              </a:rPr>
              <a:t>The main objective is to understand the business problems and leveraging data intelligence. Develop an interactive dashboard enabling AtliQ Grands to monitor key metrics across their hotels in different metro cities and also provide a view of revenue growth trends, room optimization and booking analysis with meaningful insights and recommendations for sustainable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1028700" y="306440"/>
            <a:ext cx="16230600" cy="866775"/>
          </a:xfrm>
          <a:prstGeom prst="rect">
            <a:avLst/>
          </a:prstGeom>
        </p:spPr>
        <p:txBody>
          <a:bodyPr lIns="0" tIns="0" rIns="0" bIns="0" rtlCol="0" anchor="t">
            <a:spAutoFit/>
          </a:bodyPr>
          <a:lstStyle/>
          <a:p>
            <a:pPr marL="0" lvl="0" indent="0" algn="l">
              <a:lnSpc>
                <a:spcPts val="6000"/>
              </a:lnSpc>
            </a:pPr>
            <a:r>
              <a:rPr lang="en-US" sz="5000">
                <a:solidFill>
                  <a:srgbClr val="FF914D"/>
                </a:solidFill>
                <a:latin typeface="Times New Roman Bold"/>
              </a:rPr>
              <a:t>Key Metrics</a:t>
            </a:r>
          </a:p>
        </p:txBody>
      </p:sp>
      <p:sp>
        <p:nvSpPr>
          <p:cNvPr id="3" name="TextBox 3"/>
          <p:cNvSpPr txBox="1"/>
          <p:nvPr/>
        </p:nvSpPr>
        <p:spPr>
          <a:xfrm>
            <a:off x="484784" y="1266825"/>
            <a:ext cx="16774516" cy="8721725"/>
          </a:xfrm>
          <a:prstGeom prst="rect">
            <a:avLst/>
          </a:prstGeom>
        </p:spPr>
        <p:txBody>
          <a:bodyPr lIns="0" tIns="0" rIns="0" bIns="0" rtlCol="0" anchor="t">
            <a:spAutoFit/>
          </a:bodyPr>
          <a:lstStyle/>
          <a:p>
            <a:pPr marL="755651" lvl="1" indent="-377825" algn="just">
              <a:lnSpc>
                <a:spcPts val="4900"/>
              </a:lnSpc>
              <a:buFont typeface="Arial"/>
              <a:buChar char="•"/>
            </a:pPr>
            <a:r>
              <a:rPr lang="en-US" sz="3500">
                <a:solidFill>
                  <a:srgbClr val="FAD406"/>
                </a:solidFill>
                <a:latin typeface="Times New Roman Bold"/>
              </a:rPr>
              <a:t>ADR</a:t>
            </a:r>
            <a:r>
              <a:rPr lang="en-US" sz="3500">
                <a:solidFill>
                  <a:srgbClr val="FAD406"/>
                </a:solidFill>
                <a:latin typeface="Times New Roman"/>
              </a:rPr>
              <a:t>(Average Daily Rating): </a:t>
            </a:r>
            <a:r>
              <a:rPr lang="en-US" sz="3500">
                <a:solidFill>
                  <a:srgbClr val="FFFFFF"/>
                </a:solidFill>
                <a:latin typeface="Times New Roman"/>
              </a:rPr>
              <a:t>The average payment for rooms sold in a given time period.</a:t>
            </a:r>
          </a:p>
          <a:p>
            <a:pPr marL="755651" lvl="1" indent="-377825" algn="just">
              <a:lnSpc>
                <a:spcPts val="4900"/>
              </a:lnSpc>
              <a:buFont typeface="Arial"/>
              <a:buChar char="•"/>
            </a:pPr>
            <a:r>
              <a:rPr lang="en-US" sz="3500">
                <a:solidFill>
                  <a:srgbClr val="FAD406"/>
                </a:solidFill>
                <a:latin typeface="Times New Roman Bold"/>
              </a:rPr>
              <a:t>DBRN</a:t>
            </a:r>
            <a:r>
              <a:rPr lang="en-US" sz="3500">
                <a:solidFill>
                  <a:srgbClr val="FAD406"/>
                </a:solidFill>
                <a:latin typeface="Times New Roman"/>
              </a:rPr>
              <a:t>(Daily Booking Room Nights): </a:t>
            </a:r>
            <a:r>
              <a:rPr lang="en-US" sz="3500">
                <a:solidFill>
                  <a:srgbClr val="FFFFFF"/>
                </a:solidFill>
                <a:latin typeface="Times New Roman"/>
              </a:rPr>
              <a:t>Average number of rooms are booked for a day considering a time period.</a:t>
            </a:r>
          </a:p>
          <a:p>
            <a:pPr marL="755651" lvl="1" indent="-377825" algn="just">
              <a:lnSpc>
                <a:spcPts val="4900"/>
              </a:lnSpc>
              <a:buFont typeface="Arial"/>
              <a:buChar char="•"/>
            </a:pPr>
            <a:r>
              <a:rPr lang="en-US" sz="3500">
                <a:solidFill>
                  <a:srgbClr val="FAD406"/>
                </a:solidFill>
                <a:latin typeface="Times New Roman Bold"/>
              </a:rPr>
              <a:t>DSRN</a:t>
            </a:r>
            <a:r>
              <a:rPr lang="en-US" sz="3500">
                <a:solidFill>
                  <a:srgbClr val="FAD406"/>
                </a:solidFill>
                <a:latin typeface="Times New Roman"/>
              </a:rPr>
              <a:t>(Daily Sellable Room Nights):</a:t>
            </a:r>
            <a:r>
              <a:rPr lang="en-US" sz="3500">
                <a:solidFill>
                  <a:srgbClr val="FFFFFF"/>
                </a:solidFill>
                <a:latin typeface="Times New Roman"/>
              </a:rPr>
              <a:t> Average number of rooms are ready to sell for a day considering a time period.</a:t>
            </a:r>
          </a:p>
          <a:p>
            <a:pPr marL="755651" lvl="1" indent="-377825" algn="just">
              <a:lnSpc>
                <a:spcPts val="4900"/>
              </a:lnSpc>
              <a:buFont typeface="Arial"/>
              <a:buChar char="•"/>
            </a:pPr>
            <a:r>
              <a:rPr lang="en-US" sz="3500">
                <a:solidFill>
                  <a:srgbClr val="FAD406"/>
                </a:solidFill>
                <a:latin typeface="Times New Roman Bold"/>
              </a:rPr>
              <a:t>DURN</a:t>
            </a:r>
            <a:r>
              <a:rPr lang="en-US" sz="3500">
                <a:solidFill>
                  <a:srgbClr val="FAD406"/>
                </a:solidFill>
                <a:latin typeface="Times New Roman"/>
              </a:rPr>
              <a:t>(Daily Utilized Room Nights): </a:t>
            </a:r>
            <a:r>
              <a:rPr lang="en-US" sz="3500">
                <a:solidFill>
                  <a:srgbClr val="FFFFFF"/>
                </a:solidFill>
                <a:latin typeface="Times New Roman"/>
              </a:rPr>
              <a:t>Average number of rooms are successfully utilized by customers for a day considering a time period.</a:t>
            </a:r>
          </a:p>
          <a:p>
            <a:pPr marL="755651" lvl="1" indent="-377825" algn="just">
              <a:lnSpc>
                <a:spcPts val="4900"/>
              </a:lnSpc>
              <a:buFont typeface="Arial"/>
              <a:buChar char="•"/>
            </a:pPr>
            <a:r>
              <a:rPr lang="en-US" sz="3500">
                <a:solidFill>
                  <a:srgbClr val="FAD406"/>
                </a:solidFill>
                <a:latin typeface="Times New Roman Bold"/>
              </a:rPr>
              <a:t>RevPAR</a:t>
            </a:r>
            <a:r>
              <a:rPr lang="en-US" sz="3500">
                <a:solidFill>
                  <a:srgbClr val="FAD406"/>
                </a:solidFill>
                <a:latin typeface="Times New Roman"/>
              </a:rPr>
              <a:t>(Revenue Per Available Room): </a:t>
            </a:r>
            <a:r>
              <a:rPr lang="en-US" sz="3500">
                <a:solidFill>
                  <a:srgbClr val="FFFFFF"/>
                </a:solidFill>
                <a:latin typeface="Times New Roman"/>
              </a:rPr>
              <a:t>RevPAR represents the revenue generated per available room, even whether they are occupied or not.</a:t>
            </a:r>
          </a:p>
          <a:p>
            <a:pPr marL="755651" lvl="1" indent="-377825" algn="just">
              <a:lnSpc>
                <a:spcPts val="4900"/>
              </a:lnSpc>
              <a:buFont typeface="Arial"/>
              <a:buChar char="•"/>
            </a:pPr>
            <a:r>
              <a:rPr lang="en-US" sz="3500">
                <a:solidFill>
                  <a:srgbClr val="FAD406"/>
                </a:solidFill>
                <a:latin typeface="Times New Roman Bold"/>
              </a:rPr>
              <a:t>Realisation %</a:t>
            </a:r>
            <a:r>
              <a:rPr lang="en-US" sz="3500">
                <a:solidFill>
                  <a:srgbClr val="FAD406"/>
                </a:solidFill>
                <a:latin typeface="Times New Roman"/>
              </a:rPr>
              <a:t>: </a:t>
            </a:r>
            <a:r>
              <a:rPr lang="en-US" sz="3500">
                <a:solidFill>
                  <a:srgbClr val="FFFFFF"/>
                </a:solidFill>
                <a:latin typeface="Times New Roman"/>
              </a:rPr>
              <a:t>It is nothing but the succesful "checked out" percentage over all bookings happened. </a:t>
            </a:r>
          </a:p>
          <a:p>
            <a:pPr marL="755651" lvl="1" indent="-377825" algn="just">
              <a:lnSpc>
                <a:spcPts val="4900"/>
              </a:lnSpc>
              <a:buFont typeface="Arial"/>
              <a:buChar char="•"/>
            </a:pPr>
            <a:r>
              <a:rPr lang="en-US" sz="3500">
                <a:solidFill>
                  <a:srgbClr val="FAD406"/>
                </a:solidFill>
                <a:latin typeface="Times New Roman Bold"/>
              </a:rPr>
              <a:t>Occupancy %</a:t>
            </a:r>
            <a:r>
              <a:rPr lang="en-US" sz="3500">
                <a:solidFill>
                  <a:srgbClr val="FAD406"/>
                </a:solidFill>
                <a:latin typeface="Times New Roman"/>
              </a:rPr>
              <a:t>: </a:t>
            </a:r>
            <a:r>
              <a:rPr lang="en-US" sz="3500">
                <a:solidFill>
                  <a:srgbClr val="FFFFFF"/>
                </a:solidFill>
                <a:latin typeface="Times New Roman"/>
              </a:rPr>
              <a:t>Occupancy means total successful bookings happened to the total rooms available (capacity).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289424" y="28575"/>
            <a:ext cx="15709152" cy="9752765"/>
          </a:xfrm>
          <a:custGeom>
            <a:avLst/>
            <a:gdLst/>
            <a:ahLst/>
            <a:cxnLst/>
            <a:rect l="l" t="t" r="r" b="b"/>
            <a:pathLst>
              <a:path w="15709152" h="9752765">
                <a:moveTo>
                  <a:pt x="0" y="0"/>
                </a:moveTo>
                <a:lnTo>
                  <a:pt x="15709152" y="0"/>
                </a:lnTo>
                <a:lnTo>
                  <a:pt x="15709152" y="9752765"/>
                </a:lnTo>
                <a:lnTo>
                  <a:pt x="0" y="9752765"/>
                </a:lnTo>
                <a:lnTo>
                  <a:pt x="0" y="0"/>
                </a:lnTo>
                <a:close/>
              </a:path>
            </a:pathLst>
          </a:custGeom>
          <a:blipFill>
            <a:blip r:embed="rId2"/>
            <a:stretch>
              <a:fillRect/>
            </a:stretch>
          </a:blipFill>
        </p:spPr>
      </p:sp>
      <p:sp>
        <p:nvSpPr>
          <p:cNvPr id="3" name="TextBox 3"/>
          <p:cNvSpPr txBox="1"/>
          <p:nvPr/>
        </p:nvSpPr>
        <p:spPr>
          <a:xfrm>
            <a:off x="2913025" y="9908541"/>
            <a:ext cx="12982218" cy="264159"/>
          </a:xfrm>
          <a:prstGeom prst="rect">
            <a:avLst/>
          </a:prstGeom>
        </p:spPr>
        <p:txBody>
          <a:bodyPr lIns="0" tIns="0" rIns="0" bIns="0" rtlCol="0" anchor="t">
            <a:spAutoFit/>
          </a:bodyPr>
          <a:lstStyle/>
          <a:p>
            <a:pPr algn="ctr">
              <a:lnSpc>
                <a:spcPts val="2240"/>
              </a:lnSpc>
            </a:pPr>
            <a:r>
              <a:rPr lang="en-US" sz="1600" u="sng">
                <a:solidFill>
                  <a:srgbClr val="FFFFFF"/>
                </a:solidFill>
                <a:latin typeface="Canva Sans Bold"/>
                <a:hlinkClick r:id="rId3" tooltip="https://app.powerbi.com/links/6itl8wNCcK?ctid=37b2807a-e312-43dc-8e47-654778ec591d&amp;pbi_source=linkShare"/>
              </a:rPr>
              <a:t>Live Dashboard: https://app.powerbi.com/links/6itl8wNCcK?ctid=37b2807a-e312-43dc-8e47-654778ec591d&amp;pbi_source=linkShare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TextBox 2"/>
          <p:cNvSpPr txBox="1"/>
          <p:nvPr/>
        </p:nvSpPr>
        <p:spPr>
          <a:xfrm>
            <a:off x="543334" y="542925"/>
            <a:ext cx="16230600" cy="866775"/>
          </a:xfrm>
          <a:prstGeom prst="rect">
            <a:avLst/>
          </a:prstGeom>
        </p:spPr>
        <p:txBody>
          <a:bodyPr lIns="0" tIns="0" rIns="0" bIns="0" rtlCol="0" anchor="t">
            <a:spAutoFit/>
          </a:bodyPr>
          <a:lstStyle/>
          <a:p>
            <a:pPr marL="0" lvl="0" indent="0" algn="l">
              <a:lnSpc>
                <a:spcPts val="6000"/>
              </a:lnSpc>
            </a:pPr>
            <a:r>
              <a:rPr lang="en-US" sz="5000">
                <a:solidFill>
                  <a:srgbClr val="FF914D"/>
                </a:solidFill>
                <a:latin typeface="Times New Roman Bold"/>
              </a:rPr>
              <a:t>Insights and Recommendations</a:t>
            </a:r>
          </a:p>
        </p:txBody>
      </p:sp>
      <p:sp>
        <p:nvSpPr>
          <p:cNvPr id="3" name="TextBox 3"/>
          <p:cNvSpPr txBox="1"/>
          <p:nvPr/>
        </p:nvSpPr>
        <p:spPr>
          <a:xfrm>
            <a:off x="300651" y="1517382"/>
            <a:ext cx="16715966" cy="8102600"/>
          </a:xfrm>
          <a:prstGeom prst="rect">
            <a:avLst/>
          </a:prstGeom>
        </p:spPr>
        <p:txBody>
          <a:bodyPr lIns="0" tIns="0" rIns="0" bIns="0" rtlCol="0" anchor="t">
            <a:spAutoFit/>
          </a:bodyPr>
          <a:lstStyle/>
          <a:p>
            <a:pPr marL="755651" lvl="1" indent="-377825" algn="just">
              <a:lnSpc>
                <a:spcPts val="4900"/>
              </a:lnSpc>
              <a:buFont typeface="Arial"/>
              <a:buChar char="•"/>
            </a:pPr>
            <a:r>
              <a:rPr lang="en-US" sz="3500">
                <a:solidFill>
                  <a:srgbClr val="FAD406"/>
                </a:solidFill>
                <a:latin typeface="Times New Roman Bold"/>
              </a:rPr>
              <a:t>Revenue:</a:t>
            </a:r>
            <a:r>
              <a:rPr lang="en-US" sz="3500">
                <a:solidFill>
                  <a:srgbClr val="FFFFFF"/>
                </a:solidFill>
                <a:latin typeface="Times New Roman"/>
              </a:rPr>
              <a:t> Mumbai generated highest revenue (661M) and Delhi generated lowest revenue (291M). Highest revenue seen in the month of May compared to June and July, which is 552M. Overall revenue is 1.69B, Occupancy % is 57.8%, Cancellation % is 24.8%, Average Rating is 3.62.</a:t>
            </a:r>
          </a:p>
          <a:p>
            <a:pPr algn="just">
              <a:lnSpc>
                <a:spcPts val="4900"/>
              </a:lnSpc>
            </a:pPr>
            <a:endParaRPr lang="en-US" sz="3500">
              <a:solidFill>
                <a:srgbClr val="FFFFFF"/>
              </a:solidFill>
              <a:latin typeface="Times New Roman"/>
            </a:endParaRPr>
          </a:p>
          <a:p>
            <a:pPr marL="755651" lvl="1" indent="-377825" algn="just">
              <a:lnSpc>
                <a:spcPts val="4900"/>
              </a:lnSpc>
              <a:buFont typeface="Arial"/>
              <a:buChar char="•"/>
            </a:pPr>
            <a:r>
              <a:rPr lang="en-US" sz="3500">
                <a:solidFill>
                  <a:srgbClr val="FAD406"/>
                </a:solidFill>
                <a:latin typeface="Times New Roman Bold"/>
              </a:rPr>
              <a:t>Room class performance: </a:t>
            </a:r>
            <a:r>
              <a:rPr lang="en-US" sz="3500">
                <a:solidFill>
                  <a:srgbClr val="FFFFFF"/>
                </a:solidFill>
                <a:latin typeface="Times New Roman"/>
              </a:rPr>
              <a:t>Elite room class generated highest revenue of 554M, whereas standard room class generated lowest revenue of 306M. Need to find out the reason for underperformance of certain room types and changes need to be implemented soon.</a:t>
            </a:r>
          </a:p>
          <a:p>
            <a:pPr algn="just">
              <a:lnSpc>
                <a:spcPts val="4900"/>
              </a:lnSpc>
            </a:pPr>
            <a:endParaRPr lang="en-US" sz="3500">
              <a:solidFill>
                <a:srgbClr val="FFFFFF"/>
              </a:solidFill>
              <a:latin typeface="Times New Roman"/>
            </a:endParaRPr>
          </a:p>
          <a:p>
            <a:pPr marL="755651" lvl="1" indent="-377825" algn="just">
              <a:lnSpc>
                <a:spcPts val="4900"/>
              </a:lnSpc>
              <a:buFont typeface="Arial"/>
              <a:buChar char="•"/>
            </a:pPr>
            <a:r>
              <a:rPr lang="en-US" sz="3500">
                <a:solidFill>
                  <a:srgbClr val="FAD406"/>
                </a:solidFill>
                <a:latin typeface="Times New Roman Bold"/>
              </a:rPr>
              <a:t>Pricing Strategy:</a:t>
            </a:r>
            <a:r>
              <a:rPr lang="en-US" sz="3500">
                <a:solidFill>
                  <a:srgbClr val="FAD406"/>
                </a:solidFill>
                <a:latin typeface="Times New Roman"/>
              </a:rPr>
              <a:t> </a:t>
            </a:r>
            <a:r>
              <a:rPr lang="en-US" sz="3500">
                <a:solidFill>
                  <a:srgbClr val="FFFFFF"/>
                </a:solidFill>
                <a:latin typeface="Times New Roman"/>
              </a:rPr>
              <a:t>Implement demand-based pricing for peak and off-peak seasons, maintain pricing range on online platforms, offer discounts or complementary services to increase revenue and consider occupancy-based pricing adjustments.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694</Words>
  <Application>Microsoft Office PowerPoint</Application>
  <PresentationFormat>Custom</PresentationFormat>
  <Paragraphs>76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Canva Sans</vt:lpstr>
      <vt:lpstr>Calibri</vt:lpstr>
      <vt:lpstr>Times New Roman Bold</vt:lpstr>
      <vt:lpstr>Canva Sans Bold</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HOS</dc:title>
  <dc:creator>Pavan Kumar</dc:creator>
  <cp:lastModifiedBy>Pavan Kumar</cp:lastModifiedBy>
  <cp:revision>2</cp:revision>
  <dcterms:created xsi:type="dcterms:W3CDTF">2006-08-16T00:00:00Z</dcterms:created>
  <dcterms:modified xsi:type="dcterms:W3CDTF">2024-05-31T11:37:56Z</dcterms:modified>
  <dc:identifier>DAGGoPYRP3Y</dc:identifier>
</cp:coreProperties>
</file>