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2" r:id="rId9"/>
    <p:sldId id="313" r:id="rId10"/>
    <p:sldId id="314" r:id="rId11"/>
    <p:sldId id="329" r:id="rId12"/>
    <p:sldId id="315" r:id="rId13"/>
    <p:sldId id="325" r:id="rId14"/>
    <p:sldId id="330" r:id="rId15"/>
    <p:sldId id="316" r:id="rId16"/>
    <p:sldId id="317" r:id="rId17"/>
    <p:sldId id="318" r:id="rId18"/>
    <p:sldId id="331" r:id="rId19"/>
    <p:sldId id="332" r:id="rId20"/>
    <p:sldId id="319" r:id="rId21"/>
    <p:sldId id="320" r:id="rId22"/>
    <p:sldId id="328" r:id="rId23"/>
    <p:sldId id="327" r:id="rId24"/>
    <p:sldId id="321" r:id="rId25"/>
    <p:sldId id="322" r:id="rId26"/>
    <p:sldId id="326" r:id="rId27"/>
    <p:sldId id="324" r:id="rId28"/>
    <p:sldId id="32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3d2" qsCatId="3D" csTypeId="urn:microsoft.com/office/officeart/2005/8/colors/accent0_3" csCatId="mainScheme" phldr="1"/>
      <dgm:spPr/>
      <dgm:t>
        <a:bodyPr/>
        <a:lstStyle/>
        <a:p>
          <a:endParaRPr lang="en-US"/>
        </a:p>
      </dgm:t>
    </dgm:pt>
    <dgm:pt modelId="{AAF9DEE3-8444-4CA1-8BC2-D834D3ED6C74}">
      <dgm:prSet/>
      <dgm:spPr/>
      <dgm:t>
        <a:bodyPr/>
        <a:lstStyle/>
        <a:p>
          <a:r>
            <a:rPr lang="en-US" dirty="0"/>
            <a:t>OBJECTIVE</a:t>
          </a:r>
        </a:p>
        <a:p>
          <a:r>
            <a:rPr lang="en-US" dirty="0"/>
            <a:t>PROBLEM STATEMENT </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US" dirty="0"/>
            <a:t>SOLUTION REQUIREMENT</a:t>
          </a:r>
        </a:p>
        <a:p>
          <a:r>
            <a:rPr lang="en-US" dirty="0"/>
            <a:t>MODEL</a:t>
          </a:r>
          <a:r>
            <a:rPr lang="en-US" baseline="0" dirty="0"/>
            <a:t> DEVELOPMENT</a:t>
          </a:r>
        </a:p>
        <a:p>
          <a:endParaRPr lang="en-US" baseline="0" dirty="0"/>
        </a:p>
        <a:p>
          <a:endParaRPr lang="en-US" dirty="0"/>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dirty="0"/>
            <a:t>MODEL DEPLOYMENT</a:t>
          </a:r>
        </a:p>
        <a:p>
          <a:r>
            <a:rPr lang="en-US" dirty="0"/>
            <a:t>CONCLUSION</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3d2" qsCatId="3D" csTypeId="urn:microsoft.com/office/officeart/2005/8/colors/accent0_3" csCatId="mainScheme" phldr="1"/>
      <dgm:spPr/>
      <dgm:t>
        <a:bodyPr/>
        <a:lstStyle/>
        <a:p>
          <a:endParaRPr lang="en-US"/>
        </a:p>
      </dgm:t>
    </dgm:pt>
    <dgm:pt modelId="{B2B879BD-3840-400C-92BD-B2C2383358D7}">
      <dgm:prSet/>
      <dgm:spPr/>
      <dgm:t>
        <a:bodyPr/>
        <a:lstStyle/>
        <a:p>
          <a:r>
            <a:rPr lang="en-US" dirty="0"/>
            <a:t>CONTRACT</a:t>
          </a:r>
        </a:p>
        <a:p>
          <a:r>
            <a:rPr lang="en-US" dirty="0"/>
            <a:t>PAPERLESS BILLING</a:t>
          </a:r>
        </a:p>
        <a:p>
          <a:r>
            <a:rPr lang="en-US" dirty="0"/>
            <a:t>PAYMENT METHOD</a:t>
          </a:r>
        </a:p>
        <a:p>
          <a:r>
            <a:rPr lang="en-US" dirty="0"/>
            <a:t>MONTHLY CHARGES</a:t>
          </a:r>
        </a:p>
        <a:p>
          <a:r>
            <a:rPr lang="en-US" dirty="0"/>
            <a:t>TOTAL CHARGES</a:t>
          </a:r>
          <a:endParaRPr lang="en-US" baseline="0" dirty="0"/>
        </a:p>
        <a:p>
          <a:endParaRPr lang="en-US" baseline="0" dirty="0"/>
        </a:p>
        <a:p>
          <a:endParaRPr lang="en-US" dirty="0"/>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3" phldr="0"/>
      <dgm:spPr/>
      <dgm:t>
        <a:bodyPr/>
        <a:lstStyle/>
        <a:p>
          <a:r>
            <a:rPr lang="en-US"/>
            <a:t>03</a:t>
          </a:r>
          <a:endParaRPr lang="en-US" dirty="0"/>
        </a:p>
      </dgm:t>
    </dgm:pt>
    <dgm:pt modelId="{CA9D674E-4FF1-45DC-82E4-0B2DB6A5363F}">
      <dgm:prSet/>
      <dgm:spPr/>
      <dgm:t>
        <a:bodyPr/>
        <a:lstStyle/>
        <a:p>
          <a:r>
            <a:rPr lang="en-US" dirty="0"/>
            <a:t>CHURN</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4" phldr="0"/>
      <dgm:spPr/>
      <dgm:t>
        <a:bodyPr/>
        <a:lstStyle/>
        <a:p>
          <a:r>
            <a:rPr lang="en-US"/>
            <a:t>04</a:t>
          </a:r>
          <a:endParaRPr lang="en-US" dirty="0"/>
        </a:p>
      </dgm:t>
    </dgm:pt>
    <dgm:pt modelId="{AAF9DEE3-8444-4CA1-8BC2-D834D3ED6C74}">
      <dgm:prSet/>
      <dgm:spPr/>
      <dgm:t>
        <a:bodyPr/>
        <a:lstStyle/>
        <a:p>
          <a:r>
            <a:rPr lang="en-US" dirty="0"/>
            <a:t>CUSTOMER ID</a:t>
          </a:r>
        </a:p>
        <a:p>
          <a:r>
            <a:rPr lang="en-US" dirty="0"/>
            <a:t>GENDER	</a:t>
          </a:r>
        </a:p>
        <a:p>
          <a:r>
            <a:rPr lang="en-US" dirty="0"/>
            <a:t>SENIOR CITIZEN	</a:t>
          </a:r>
        </a:p>
        <a:p>
          <a:r>
            <a:rPr lang="en-US" dirty="0"/>
            <a:t>PARTNER</a:t>
          </a:r>
        </a:p>
        <a:p>
          <a:r>
            <a:rPr lang="en-US" dirty="0"/>
            <a:t>DEPENDENTS</a:t>
          </a:r>
        </a:p>
      </dgm:t>
    </dgm:pt>
    <dgm:pt modelId="{23210C7F-6847-491E-BE1F-A79529AF2B8B}" type="sibTrans" cxnId="{0A7DA706-17DD-412A-8BE0-4F6529274E66}">
      <dgm:prSet phldrT="01" phldr="0"/>
      <dgm:spPr/>
      <dgm:t>
        <a:bodyPr/>
        <a:lstStyle/>
        <a:p>
          <a:r>
            <a:rPr lang="en-US"/>
            <a:t>01</a:t>
          </a:r>
          <a:endParaRPr lang="en-US" dirty="0"/>
        </a:p>
      </dgm:t>
    </dgm:pt>
    <dgm:pt modelId="{205BDF49-153E-4CE8-8402-E23704595764}" type="parTrans" cxnId="{0A7DA706-17DD-412A-8BE0-4F6529274E66}">
      <dgm:prSet/>
      <dgm:spPr/>
      <dgm:t>
        <a:bodyPr/>
        <a:lstStyle/>
        <a:p>
          <a:endParaRPr lang="en-US"/>
        </a:p>
      </dgm:t>
    </dgm:pt>
    <dgm:pt modelId="{4F289B32-6267-49B1-819C-C2B00EB0DA1E}">
      <dgm:prSet/>
      <dgm:spPr/>
      <dgm:t>
        <a:bodyPr/>
        <a:lstStyle/>
        <a:p>
          <a:r>
            <a:rPr lang="en-US" dirty="0"/>
            <a:t>PHONE SERVICE</a:t>
          </a:r>
        </a:p>
        <a:p>
          <a:r>
            <a:rPr lang="en-US" dirty="0"/>
            <a:t>MULTIPLE LINES</a:t>
          </a:r>
        </a:p>
        <a:p>
          <a:r>
            <a:rPr lang="en-US" dirty="0"/>
            <a:t>INTERNET SERVICE</a:t>
          </a:r>
        </a:p>
        <a:p>
          <a:r>
            <a:rPr lang="en-US" dirty="0"/>
            <a:t>ONLINE SECURITY</a:t>
          </a:r>
        </a:p>
        <a:p>
          <a:r>
            <a:rPr lang="en-US" dirty="0"/>
            <a:t>ONLINE BACKUP</a:t>
          </a:r>
        </a:p>
        <a:p>
          <a:r>
            <a:rPr lang="en-US" dirty="0"/>
            <a:t>DEVICE PROTECTION</a:t>
          </a:r>
        </a:p>
        <a:p>
          <a:r>
            <a:rPr lang="en-US" dirty="0"/>
            <a:t>TECH SUPPORT	</a:t>
          </a:r>
        </a:p>
        <a:p>
          <a:r>
            <a:rPr lang="en-US" dirty="0"/>
            <a:t>STREAMING TV</a:t>
          </a:r>
        </a:p>
        <a:p>
          <a:r>
            <a:rPr lang="en-US" dirty="0"/>
            <a:t>STREAMING MOVIES</a:t>
          </a:r>
          <a:endParaRPr lang="en-IN" dirty="0"/>
        </a:p>
      </dgm:t>
    </dgm:pt>
    <dgm:pt modelId="{68397896-41BF-49DB-AB12-9762B5188939}" type="parTrans" cxnId="{4D6499C8-C944-4823-A3EE-5CFA7E61DC3C}">
      <dgm:prSet/>
      <dgm:spPr/>
      <dgm:t>
        <a:bodyPr/>
        <a:lstStyle/>
        <a:p>
          <a:endParaRPr lang="en-IN"/>
        </a:p>
      </dgm:t>
    </dgm:pt>
    <dgm:pt modelId="{BD7B53A4-0B71-45F3-88E4-03837635CEE3}" type="sibTrans" cxnId="{4D6499C8-C944-4823-A3EE-5CFA7E61DC3C}">
      <dgm:prSet phldrT="02" phldr="0"/>
      <dgm:spPr/>
      <dgm:t>
        <a:bodyPr/>
        <a:lstStyle/>
        <a:p>
          <a:r>
            <a:rPr lang="en-IN"/>
            <a:t>02</a:t>
          </a:r>
          <a:endParaRPr lang="en-IN"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4" custScaleY="126733" custLinFactNeighborX="-8" custLinFactNeighborY="-883"/>
      <dgm:spPr/>
    </dgm:pt>
    <dgm:pt modelId="{15536E38-36FE-4A51-B620-2715BFAD5475}" type="pres">
      <dgm:prSet presAssocID="{23210C7F-6847-491E-BE1F-A79529AF2B8B}" presName="sibTransNodeRect" presStyleLbl="alignNode1" presStyleIdx="0" presStyleCnt="4" custLinFactNeighborX="-88441" custLinFactNeighborY="-72701">
        <dgm:presLayoutVars>
          <dgm:chMax val="0"/>
          <dgm:bulletEnabled val="1"/>
        </dgm:presLayoutVars>
      </dgm:prSet>
      <dgm:spPr/>
    </dgm:pt>
    <dgm:pt modelId="{B158057C-23C1-45AE-9273-5935A8F6104B}" type="pres">
      <dgm:prSet presAssocID="{AAF9DEE3-8444-4CA1-8BC2-D834D3ED6C74}" presName="nodeRect" presStyleLbl="alignNode1" presStyleIdx="0" presStyleCnt="4">
        <dgm:presLayoutVars>
          <dgm:bulletEnabled val="1"/>
        </dgm:presLayoutVars>
      </dgm:prSet>
      <dgm:spPr/>
    </dgm:pt>
    <dgm:pt modelId="{5D52B8B6-958E-480C-9455-911A104C8C73}" type="pres">
      <dgm:prSet presAssocID="{23210C7F-6847-491E-BE1F-A79529AF2B8B}" presName="sibTrans" presStyleCnt="0"/>
      <dgm:spPr/>
    </dgm:pt>
    <dgm:pt modelId="{39788BC6-9C1D-4A55-A56E-C5BAF1E34D4B}" type="pres">
      <dgm:prSet presAssocID="{4F289B32-6267-49B1-819C-C2B00EB0DA1E}" presName="compositeNode" presStyleCnt="0">
        <dgm:presLayoutVars>
          <dgm:bulletEnabled val="1"/>
        </dgm:presLayoutVars>
      </dgm:prSet>
      <dgm:spPr/>
    </dgm:pt>
    <dgm:pt modelId="{43A65176-3309-4718-99CA-57C1B37D3814}" type="pres">
      <dgm:prSet presAssocID="{4F289B32-6267-49B1-819C-C2B00EB0DA1E}" presName="bgRect" presStyleLbl="alignNode1" presStyleIdx="1" presStyleCnt="4" custScaleY="126733" custLinFactNeighborY="-883"/>
      <dgm:spPr/>
    </dgm:pt>
    <dgm:pt modelId="{0BDDA080-DC62-44AA-A2C9-61DA223DFEF2}" type="pres">
      <dgm:prSet presAssocID="{BD7B53A4-0B71-45F3-88E4-03837635CEE3}" presName="sibTransNodeRect" presStyleLbl="alignNode1" presStyleIdx="1" presStyleCnt="4" custLinFactNeighborX="-387" custLinFactNeighborY="-41753">
        <dgm:presLayoutVars>
          <dgm:chMax val="0"/>
          <dgm:bulletEnabled val="1"/>
        </dgm:presLayoutVars>
      </dgm:prSet>
      <dgm:spPr/>
    </dgm:pt>
    <dgm:pt modelId="{3E466ECD-03EF-4A69-9E6D-41BB6BF90C03}" type="pres">
      <dgm:prSet presAssocID="{4F289B32-6267-49B1-819C-C2B00EB0DA1E}" presName="nodeRect" presStyleLbl="alignNode1" presStyleIdx="1" presStyleCnt="4">
        <dgm:presLayoutVars>
          <dgm:bulletEnabled val="1"/>
        </dgm:presLayoutVars>
      </dgm:prSet>
      <dgm:spPr/>
    </dgm:pt>
    <dgm:pt modelId="{FF42BCA2-FE12-46BA-B08C-8825575C899F}" type="pres">
      <dgm:prSet presAssocID="{BD7B53A4-0B71-45F3-88E4-03837635CEE3}"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2" presStyleCnt="4" custScaleY="126733"/>
      <dgm:spPr/>
    </dgm:pt>
    <dgm:pt modelId="{379B8CE4-8135-4F2C-A5A0-E55EBE328E9A}" type="pres">
      <dgm:prSet presAssocID="{FBAA44FF-54DE-45C8-9FAC-512C40277233}" presName="sibTransNodeRect" presStyleLbl="alignNode1" presStyleIdx="2" presStyleCnt="4" custLinFactNeighborX="-1311" custLinFactNeighborY="-39539">
        <dgm:presLayoutVars>
          <dgm:chMax val="0"/>
          <dgm:bulletEnabled val="1"/>
        </dgm:presLayoutVars>
      </dgm:prSet>
      <dgm:spPr/>
    </dgm:pt>
    <dgm:pt modelId="{9F2B2B99-E41C-48B6-9241-186B3896CDB2}" type="pres">
      <dgm:prSet presAssocID="{B2B879BD-3840-400C-92BD-B2C2383358D7}" presName="nodeRect" presStyleLbl="alignNode1" presStyleIdx="2" presStyleCnt="4">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3" presStyleCnt="4" custScaleY="124800"/>
      <dgm:spPr/>
    </dgm:pt>
    <dgm:pt modelId="{68AC9669-DC11-473A-AA2E-579A44E78C37}" type="pres">
      <dgm:prSet presAssocID="{196DA4DC-9DD2-4A39-8A3A-D367BFE5A8BA}" presName="sibTransNodeRect" presStyleLbl="alignNode1" presStyleIdx="3" presStyleCnt="4" custLinFactNeighborX="8" custLinFactNeighborY="-37039">
        <dgm:presLayoutVars>
          <dgm:chMax val="0"/>
          <dgm:bulletEnabled val="1"/>
        </dgm:presLayoutVars>
      </dgm:prSet>
      <dgm:spPr/>
    </dgm:pt>
    <dgm:pt modelId="{D085015A-41AF-4EFA-A104-4FD73B2362F0}" type="pres">
      <dgm:prSet presAssocID="{CA9D674E-4FF1-45DC-82E4-0B2DB6A5363F}" presName="nodeRect" presStyleLbl="alignNode1" presStyleIdx="3" presStyleCnt="4">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3" destOrd="0" parTransId="{F1F10F9B-925A-4787-9D00-91106497A02E}" sibTransId="{196DA4DC-9DD2-4A39-8A3A-D367BFE5A8BA}"/>
    <dgm:cxn modelId="{F076333B-9D86-460D-BCEA-FBAA572ABE1A}" type="presOf" srcId="{BD7B53A4-0B71-45F3-88E4-03837635CEE3}" destId="{0BDDA080-DC62-44AA-A2C9-61DA223DFEF2}" srcOrd="0" destOrd="0" presId="urn:microsoft.com/office/officeart/2016/7/layout/LinearBlockProcessNumbered#1"/>
    <dgm:cxn modelId="{B3F77A3F-6970-483D-8268-6E49F03E7A75}" type="presOf" srcId="{4F289B32-6267-49B1-819C-C2B00EB0DA1E}" destId="{43A65176-3309-4718-99CA-57C1B37D3814}" srcOrd="0" destOrd="0" presId="urn:microsoft.com/office/officeart/2016/7/layout/LinearBlockProcessNumbered#1"/>
    <dgm:cxn modelId="{ABDC1A61-6535-4ACD-95D7-CDF3BC4A17BC}" type="presOf" srcId="{4F289B32-6267-49B1-819C-C2B00EB0DA1E}" destId="{3E466ECD-03EF-4A69-9E6D-41BB6BF90C03}" srcOrd="1" destOrd="0" presId="urn:microsoft.com/office/officeart/2016/7/layout/LinearBlockProcessNumbered#1"/>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D6499C8-C944-4823-A3EE-5CFA7E61DC3C}" srcId="{15509919-36B5-4162-8899-417A9F93473B}" destId="{4F289B32-6267-49B1-819C-C2B00EB0DA1E}" srcOrd="1" destOrd="0" parTransId="{68397896-41BF-49DB-AB12-9762B5188939}" sibTransId="{BD7B53A4-0B71-45F3-88E4-03837635CEE3}"/>
    <dgm:cxn modelId="{42CDCACA-F394-4044-BBF6-522A0005ABCB}" srcId="{15509919-36B5-4162-8899-417A9F93473B}" destId="{B2B879BD-3840-400C-92BD-B2C2383358D7}" srcOrd="2"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44815F48-80A5-4E35-BEAA-7E5AE3B7DADA}" type="presParOf" srcId="{09F899AB-70CA-46DA-8F8C-58514A9FEF67}" destId="{39788BC6-9C1D-4A55-A56E-C5BAF1E34D4B}" srcOrd="2" destOrd="0" presId="urn:microsoft.com/office/officeart/2016/7/layout/LinearBlockProcessNumbered#1"/>
    <dgm:cxn modelId="{9EC9F046-66A8-4825-B34B-AE764482ECAA}" type="presParOf" srcId="{39788BC6-9C1D-4A55-A56E-C5BAF1E34D4B}" destId="{43A65176-3309-4718-99CA-57C1B37D3814}" srcOrd="0" destOrd="0" presId="urn:microsoft.com/office/officeart/2016/7/layout/LinearBlockProcessNumbered#1"/>
    <dgm:cxn modelId="{C59E2056-390B-460B-A1DA-421541542D2C}" type="presParOf" srcId="{39788BC6-9C1D-4A55-A56E-C5BAF1E34D4B}" destId="{0BDDA080-DC62-44AA-A2C9-61DA223DFEF2}" srcOrd="1" destOrd="0" presId="urn:microsoft.com/office/officeart/2016/7/layout/LinearBlockProcessNumbered#1"/>
    <dgm:cxn modelId="{C86F94DE-ACA8-45E5-8D71-FE8C8774A091}" type="presParOf" srcId="{39788BC6-9C1D-4A55-A56E-C5BAF1E34D4B}" destId="{3E466ECD-03EF-4A69-9E6D-41BB6BF90C03}" srcOrd="2" destOrd="0" presId="urn:microsoft.com/office/officeart/2016/7/layout/LinearBlockProcessNumbered#1"/>
    <dgm:cxn modelId="{4CC98E67-2A43-4E33-A73F-8AA1096597AE}" type="presParOf" srcId="{09F899AB-70CA-46DA-8F8C-58514A9FEF67}" destId="{FF42BCA2-FE12-46BA-B08C-8825575C899F}" srcOrd="3" destOrd="0" presId="urn:microsoft.com/office/officeart/2016/7/layout/LinearBlockProcessNumbered#1"/>
    <dgm:cxn modelId="{71CD1E60-9941-432A-AAD3-6BEE9759C7CA}" type="presParOf" srcId="{09F899AB-70CA-46DA-8F8C-58514A9FEF67}" destId="{070CFBFA-AE62-406D-B2E3-4A871FE3EC95}" srcOrd="4"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5" destOrd="0" presId="urn:microsoft.com/office/officeart/2016/7/layout/LinearBlockProcessNumbered#1"/>
    <dgm:cxn modelId="{B7A23FED-2302-47D8-8E80-C7B4D99F0301}" type="presParOf" srcId="{09F899AB-70CA-46DA-8F8C-58514A9FEF67}" destId="{4C550E1C-ACB2-4A5D-BD4A-3D5D60E405E6}" srcOrd="6"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785" y="0"/>
          <a:ext cx="3182540" cy="3725612"/>
        </a:xfrm>
        <a:prstGeom prst="rect">
          <a:avLst/>
        </a:prstGeom>
        <a:gradFill rotWithShape="0">
          <a:gsLst>
            <a:gs pos="0">
              <a:schemeClr val="dk2">
                <a:hueOff val="0"/>
                <a:satOff val="0"/>
                <a:lumOff val="0"/>
                <a:alphaOff val="0"/>
                <a:satMod val="100000"/>
                <a:lumMod val="100000"/>
              </a:schemeClr>
            </a:gs>
            <a:gs pos="50000">
              <a:schemeClr val="dk2">
                <a:hueOff val="0"/>
                <a:satOff val="0"/>
                <a:lumOff val="0"/>
                <a:alphaOff val="0"/>
                <a:shade val="99000"/>
                <a:satMod val="105000"/>
                <a:lumMod val="100000"/>
              </a:schemeClr>
            </a:gs>
            <a:gs pos="100000">
              <a:schemeClr val="dk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44550">
            <a:lnSpc>
              <a:spcPct val="90000"/>
            </a:lnSpc>
            <a:spcBef>
              <a:spcPct val="0"/>
            </a:spcBef>
            <a:spcAft>
              <a:spcPct val="35000"/>
            </a:spcAft>
            <a:buNone/>
          </a:pPr>
          <a:r>
            <a:rPr lang="en-US" sz="1900" kern="1200" dirty="0"/>
            <a:t>OBJECTIVE</a:t>
          </a:r>
        </a:p>
        <a:p>
          <a:pPr marL="0" lvl="0" indent="0" algn="l" defTabSz="844550">
            <a:lnSpc>
              <a:spcPct val="90000"/>
            </a:lnSpc>
            <a:spcBef>
              <a:spcPct val="0"/>
            </a:spcBef>
            <a:spcAft>
              <a:spcPct val="35000"/>
            </a:spcAft>
            <a:buNone/>
          </a:pPr>
          <a:r>
            <a:rPr lang="en-US" sz="1900" kern="1200" dirty="0"/>
            <a:t>PROBLEM STATEMENT </a:t>
          </a:r>
        </a:p>
      </dsp:txBody>
      <dsp:txXfrm>
        <a:off x="785" y="1490244"/>
        <a:ext cx="3182540" cy="2235367"/>
      </dsp:txXfrm>
    </dsp:sp>
    <dsp:sp modelId="{15536E38-36FE-4A51-B620-2715BFAD5475}">
      <dsp:nvSpPr>
        <dsp:cNvPr id="0" name=""/>
        <dsp:cNvSpPr/>
      </dsp:nvSpPr>
      <dsp:spPr>
        <a:xfrm>
          <a:off x="785" y="0"/>
          <a:ext cx="3182540" cy="1490244"/>
        </a:xfrm>
        <a:prstGeom prst="rect">
          <a:avLst/>
        </a:prstGeom>
        <a:no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490244"/>
      </dsp:txXfrm>
    </dsp:sp>
    <dsp:sp modelId="{89A9B4CF-6439-46B1-B6A9-1D6CD5034774}">
      <dsp:nvSpPr>
        <dsp:cNvPr id="0" name=""/>
        <dsp:cNvSpPr/>
      </dsp:nvSpPr>
      <dsp:spPr>
        <a:xfrm>
          <a:off x="3437929" y="0"/>
          <a:ext cx="3182540" cy="3725612"/>
        </a:xfrm>
        <a:prstGeom prst="rect">
          <a:avLst/>
        </a:prstGeom>
        <a:gradFill rotWithShape="0">
          <a:gsLst>
            <a:gs pos="0">
              <a:schemeClr val="dk2">
                <a:hueOff val="0"/>
                <a:satOff val="0"/>
                <a:lumOff val="0"/>
                <a:alphaOff val="0"/>
                <a:satMod val="100000"/>
                <a:lumMod val="100000"/>
              </a:schemeClr>
            </a:gs>
            <a:gs pos="50000">
              <a:schemeClr val="dk2">
                <a:hueOff val="0"/>
                <a:satOff val="0"/>
                <a:lumOff val="0"/>
                <a:alphaOff val="0"/>
                <a:shade val="99000"/>
                <a:satMod val="105000"/>
                <a:lumMod val="100000"/>
              </a:schemeClr>
            </a:gs>
            <a:gs pos="100000">
              <a:schemeClr val="dk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44550">
            <a:lnSpc>
              <a:spcPct val="90000"/>
            </a:lnSpc>
            <a:spcBef>
              <a:spcPct val="0"/>
            </a:spcBef>
            <a:spcAft>
              <a:spcPct val="35000"/>
            </a:spcAft>
            <a:buNone/>
          </a:pPr>
          <a:r>
            <a:rPr lang="en-US" sz="1900" kern="1200" dirty="0"/>
            <a:t>SOLUTION REQUIREMENT</a:t>
          </a:r>
        </a:p>
        <a:p>
          <a:pPr marL="0" lvl="0" indent="0" algn="l" defTabSz="844550">
            <a:lnSpc>
              <a:spcPct val="90000"/>
            </a:lnSpc>
            <a:spcBef>
              <a:spcPct val="0"/>
            </a:spcBef>
            <a:spcAft>
              <a:spcPct val="35000"/>
            </a:spcAft>
            <a:buNone/>
          </a:pPr>
          <a:r>
            <a:rPr lang="en-US" sz="1900" kern="1200" dirty="0"/>
            <a:t>MODEL</a:t>
          </a:r>
          <a:r>
            <a:rPr lang="en-US" sz="1900" kern="1200" baseline="0" dirty="0"/>
            <a:t> DEVELOPMENT</a:t>
          </a:r>
        </a:p>
        <a:p>
          <a:pPr marL="0" lvl="0" indent="0" algn="l" defTabSz="844550">
            <a:lnSpc>
              <a:spcPct val="90000"/>
            </a:lnSpc>
            <a:spcBef>
              <a:spcPct val="0"/>
            </a:spcBef>
            <a:spcAft>
              <a:spcPct val="35000"/>
            </a:spcAft>
            <a:buNone/>
          </a:pPr>
          <a:endParaRPr lang="en-US" sz="1900" kern="1200" baseline="0" dirty="0"/>
        </a:p>
        <a:p>
          <a:pPr marL="0" lvl="0" indent="0" algn="l" defTabSz="844550">
            <a:lnSpc>
              <a:spcPct val="90000"/>
            </a:lnSpc>
            <a:spcBef>
              <a:spcPct val="0"/>
            </a:spcBef>
            <a:spcAft>
              <a:spcPct val="35000"/>
            </a:spcAft>
            <a:buNone/>
          </a:pPr>
          <a:endParaRPr lang="en-US" sz="1900" kern="1200" dirty="0"/>
        </a:p>
      </dsp:txBody>
      <dsp:txXfrm>
        <a:off x="3437929" y="1490244"/>
        <a:ext cx="3182540" cy="2235367"/>
      </dsp:txXfrm>
    </dsp:sp>
    <dsp:sp modelId="{379B8CE4-8135-4F2C-A5A0-E55EBE328E9A}">
      <dsp:nvSpPr>
        <dsp:cNvPr id="0" name=""/>
        <dsp:cNvSpPr/>
      </dsp:nvSpPr>
      <dsp:spPr>
        <a:xfrm>
          <a:off x="3437929" y="0"/>
          <a:ext cx="3182540" cy="1490244"/>
        </a:xfrm>
        <a:prstGeom prst="rect">
          <a:avLst/>
        </a:prstGeom>
        <a:no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073" y="0"/>
          <a:ext cx="3182540" cy="3725612"/>
        </a:xfrm>
        <a:prstGeom prst="rect">
          <a:avLst/>
        </a:prstGeom>
        <a:gradFill rotWithShape="0">
          <a:gsLst>
            <a:gs pos="0">
              <a:schemeClr val="dk2">
                <a:hueOff val="0"/>
                <a:satOff val="0"/>
                <a:lumOff val="0"/>
                <a:alphaOff val="0"/>
                <a:satMod val="100000"/>
                <a:lumMod val="100000"/>
              </a:schemeClr>
            </a:gs>
            <a:gs pos="50000">
              <a:schemeClr val="dk2">
                <a:hueOff val="0"/>
                <a:satOff val="0"/>
                <a:lumOff val="0"/>
                <a:alphaOff val="0"/>
                <a:shade val="99000"/>
                <a:satMod val="105000"/>
                <a:lumMod val="100000"/>
              </a:schemeClr>
            </a:gs>
            <a:gs pos="100000">
              <a:schemeClr val="dk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844550">
            <a:lnSpc>
              <a:spcPct val="90000"/>
            </a:lnSpc>
            <a:spcBef>
              <a:spcPct val="0"/>
            </a:spcBef>
            <a:spcAft>
              <a:spcPct val="35000"/>
            </a:spcAft>
            <a:buNone/>
          </a:pPr>
          <a:r>
            <a:rPr lang="en-US" sz="1900" kern="1200" dirty="0"/>
            <a:t>MODEL DEPLOYMENT</a:t>
          </a:r>
        </a:p>
        <a:p>
          <a:pPr marL="0" lvl="0" indent="0" algn="l" defTabSz="844550">
            <a:lnSpc>
              <a:spcPct val="90000"/>
            </a:lnSpc>
            <a:spcBef>
              <a:spcPct val="0"/>
            </a:spcBef>
            <a:spcAft>
              <a:spcPct val="35000"/>
            </a:spcAft>
            <a:buNone/>
          </a:pPr>
          <a:r>
            <a:rPr lang="en-US" sz="1900" kern="1200" dirty="0"/>
            <a:t>CONCLUSION</a:t>
          </a:r>
        </a:p>
      </dsp:txBody>
      <dsp:txXfrm>
        <a:off x="6875073" y="1490244"/>
        <a:ext cx="3182540" cy="2235367"/>
      </dsp:txXfrm>
    </dsp:sp>
    <dsp:sp modelId="{68AC9669-DC11-473A-AA2E-579A44E78C37}">
      <dsp:nvSpPr>
        <dsp:cNvPr id="0" name=""/>
        <dsp:cNvSpPr/>
      </dsp:nvSpPr>
      <dsp:spPr>
        <a:xfrm>
          <a:off x="6875073" y="0"/>
          <a:ext cx="3182540" cy="1490244"/>
        </a:xfrm>
        <a:prstGeom prst="rect">
          <a:avLst/>
        </a:prstGeom>
        <a:no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6" y="68046"/>
          <a:ext cx="2342457" cy="3562399"/>
        </a:xfrm>
        <a:prstGeom prst="rect">
          <a:avLst/>
        </a:prstGeom>
        <a:gradFill rotWithShape="0">
          <a:gsLst>
            <a:gs pos="0">
              <a:schemeClr val="dk2">
                <a:hueOff val="0"/>
                <a:satOff val="0"/>
                <a:lumOff val="0"/>
                <a:alphaOff val="0"/>
                <a:satMod val="100000"/>
                <a:lumMod val="100000"/>
              </a:schemeClr>
            </a:gs>
            <a:gs pos="50000">
              <a:schemeClr val="dk2">
                <a:hueOff val="0"/>
                <a:satOff val="0"/>
                <a:lumOff val="0"/>
                <a:alphaOff val="0"/>
                <a:shade val="99000"/>
                <a:satMod val="105000"/>
                <a:lumMod val="100000"/>
              </a:schemeClr>
            </a:gs>
            <a:gs pos="100000">
              <a:schemeClr val="dk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1383" tIns="0" rIns="231383" bIns="330200" numCol="1" spcCol="1270" anchor="t" anchorCtr="0">
          <a:noAutofit/>
        </a:bodyPr>
        <a:lstStyle/>
        <a:p>
          <a:pPr marL="0" lvl="0" indent="0" algn="l" defTabSz="488950">
            <a:lnSpc>
              <a:spcPct val="90000"/>
            </a:lnSpc>
            <a:spcBef>
              <a:spcPct val="0"/>
            </a:spcBef>
            <a:spcAft>
              <a:spcPct val="35000"/>
            </a:spcAft>
            <a:buNone/>
          </a:pPr>
          <a:r>
            <a:rPr lang="en-US" sz="1100" kern="1200" dirty="0"/>
            <a:t>CUSTOMER ID</a:t>
          </a:r>
        </a:p>
        <a:p>
          <a:pPr marL="0" lvl="0" indent="0" algn="l" defTabSz="488950">
            <a:lnSpc>
              <a:spcPct val="90000"/>
            </a:lnSpc>
            <a:spcBef>
              <a:spcPct val="0"/>
            </a:spcBef>
            <a:spcAft>
              <a:spcPct val="35000"/>
            </a:spcAft>
            <a:buNone/>
          </a:pPr>
          <a:r>
            <a:rPr lang="en-US" sz="1100" kern="1200" dirty="0"/>
            <a:t>GENDER	</a:t>
          </a:r>
        </a:p>
        <a:p>
          <a:pPr marL="0" lvl="0" indent="0" algn="l" defTabSz="488950">
            <a:lnSpc>
              <a:spcPct val="90000"/>
            </a:lnSpc>
            <a:spcBef>
              <a:spcPct val="0"/>
            </a:spcBef>
            <a:spcAft>
              <a:spcPct val="35000"/>
            </a:spcAft>
            <a:buNone/>
          </a:pPr>
          <a:r>
            <a:rPr lang="en-US" sz="1100" kern="1200" dirty="0"/>
            <a:t>SENIOR CITIZEN	</a:t>
          </a:r>
        </a:p>
        <a:p>
          <a:pPr marL="0" lvl="0" indent="0" algn="l" defTabSz="488950">
            <a:lnSpc>
              <a:spcPct val="90000"/>
            </a:lnSpc>
            <a:spcBef>
              <a:spcPct val="0"/>
            </a:spcBef>
            <a:spcAft>
              <a:spcPct val="35000"/>
            </a:spcAft>
            <a:buNone/>
          </a:pPr>
          <a:r>
            <a:rPr lang="en-US" sz="1100" kern="1200" dirty="0"/>
            <a:t>PARTNER</a:t>
          </a:r>
        </a:p>
        <a:p>
          <a:pPr marL="0" lvl="0" indent="0" algn="l" defTabSz="488950">
            <a:lnSpc>
              <a:spcPct val="90000"/>
            </a:lnSpc>
            <a:spcBef>
              <a:spcPct val="0"/>
            </a:spcBef>
            <a:spcAft>
              <a:spcPct val="35000"/>
            </a:spcAft>
            <a:buNone/>
          </a:pPr>
          <a:r>
            <a:rPr lang="en-US" sz="1100" kern="1200" dirty="0"/>
            <a:t>DEPENDENTS</a:t>
          </a:r>
        </a:p>
      </dsp:txBody>
      <dsp:txXfrm>
        <a:off x="6" y="1493006"/>
        <a:ext cx="2342457" cy="2137439"/>
      </dsp:txXfrm>
    </dsp:sp>
    <dsp:sp modelId="{15536E38-36FE-4A51-B620-2715BFAD5475}">
      <dsp:nvSpPr>
        <dsp:cNvPr id="0" name=""/>
        <dsp:cNvSpPr/>
      </dsp:nvSpPr>
      <dsp:spPr>
        <a:xfrm>
          <a:off x="0" y="0"/>
          <a:ext cx="2342457" cy="1124379"/>
        </a:xfrm>
        <a:prstGeom prst="rect">
          <a:avLst/>
        </a:prstGeom>
        <a:no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231383" tIns="165100" rIns="231383" bIns="165100" numCol="1" spcCol="1270" anchor="ctr" anchorCtr="0">
          <a:noAutofit/>
        </a:bodyPr>
        <a:lstStyle/>
        <a:p>
          <a:pPr marL="0" lvl="0" indent="0" algn="l" defTabSz="2578100">
            <a:lnSpc>
              <a:spcPct val="90000"/>
            </a:lnSpc>
            <a:spcBef>
              <a:spcPct val="0"/>
            </a:spcBef>
            <a:spcAft>
              <a:spcPct val="35000"/>
            </a:spcAft>
            <a:buNone/>
          </a:pPr>
          <a:r>
            <a:rPr lang="en-US" sz="5800" kern="1200"/>
            <a:t>01</a:t>
          </a:r>
          <a:endParaRPr lang="en-US" sz="5800" kern="1200" dirty="0"/>
        </a:p>
      </dsp:txBody>
      <dsp:txXfrm>
        <a:off x="0" y="0"/>
        <a:ext cx="2342457" cy="1124379"/>
      </dsp:txXfrm>
    </dsp:sp>
    <dsp:sp modelId="{43A65176-3309-4718-99CA-57C1B37D3814}">
      <dsp:nvSpPr>
        <dsp:cNvPr id="0" name=""/>
        <dsp:cNvSpPr/>
      </dsp:nvSpPr>
      <dsp:spPr>
        <a:xfrm>
          <a:off x="2530047" y="68046"/>
          <a:ext cx="2342457" cy="3562399"/>
        </a:xfrm>
        <a:prstGeom prst="rect">
          <a:avLst/>
        </a:prstGeom>
        <a:gradFill rotWithShape="0">
          <a:gsLst>
            <a:gs pos="0">
              <a:schemeClr val="dk2">
                <a:hueOff val="0"/>
                <a:satOff val="0"/>
                <a:lumOff val="0"/>
                <a:alphaOff val="0"/>
                <a:satMod val="100000"/>
                <a:lumMod val="100000"/>
              </a:schemeClr>
            </a:gs>
            <a:gs pos="50000">
              <a:schemeClr val="dk2">
                <a:hueOff val="0"/>
                <a:satOff val="0"/>
                <a:lumOff val="0"/>
                <a:alphaOff val="0"/>
                <a:shade val="99000"/>
                <a:satMod val="105000"/>
                <a:lumMod val="100000"/>
              </a:schemeClr>
            </a:gs>
            <a:gs pos="100000">
              <a:schemeClr val="dk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1383" tIns="0" rIns="231383" bIns="330200" numCol="1" spcCol="1270" anchor="t" anchorCtr="0">
          <a:noAutofit/>
        </a:bodyPr>
        <a:lstStyle/>
        <a:p>
          <a:pPr marL="0" lvl="0" indent="0" algn="l" defTabSz="488950">
            <a:lnSpc>
              <a:spcPct val="90000"/>
            </a:lnSpc>
            <a:spcBef>
              <a:spcPct val="0"/>
            </a:spcBef>
            <a:spcAft>
              <a:spcPct val="35000"/>
            </a:spcAft>
            <a:buNone/>
          </a:pPr>
          <a:r>
            <a:rPr lang="en-US" sz="1100" kern="1200" dirty="0"/>
            <a:t>PHONE SERVICE</a:t>
          </a:r>
        </a:p>
        <a:p>
          <a:pPr marL="0" lvl="0" indent="0" algn="l" defTabSz="488950">
            <a:lnSpc>
              <a:spcPct val="90000"/>
            </a:lnSpc>
            <a:spcBef>
              <a:spcPct val="0"/>
            </a:spcBef>
            <a:spcAft>
              <a:spcPct val="35000"/>
            </a:spcAft>
            <a:buNone/>
          </a:pPr>
          <a:r>
            <a:rPr lang="en-US" sz="1100" kern="1200" dirty="0"/>
            <a:t>MULTIPLE LINES</a:t>
          </a:r>
        </a:p>
        <a:p>
          <a:pPr marL="0" lvl="0" indent="0" algn="l" defTabSz="488950">
            <a:lnSpc>
              <a:spcPct val="90000"/>
            </a:lnSpc>
            <a:spcBef>
              <a:spcPct val="0"/>
            </a:spcBef>
            <a:spcAft>
              <a:spcPct val="35000"/>
            </a:spcAft>
            <a:buNone/>
          </a:pPr>
          <a:r>
            <a:rPr lang="en-US" sz="1100" kern="1200" dirty="0"/>
            <a:t>INTERNET SERVICE</a:t>
          </a:r>
        </a:p>
        <a:p>
          <a:pPr marL="0" lvl="0" indent="0" algn="l" defTabSz="488950">
            <a:lnSpc>
              <a:spcPct val="90000"/>
            </a:lnSpc>
            <a:spcBef>
              <a:spcPct val="0"/>
            </a:spcBef>
            <a:spcAft>
              <a:spcPct val="35000"/>
            </a:spcAft>
            <a:buNone/>
          </a:pPr>
          <a:r>
            <a:rPr lang="en-US" sz="1100" kern="1200" dirty="0"/>
            <a:t>ONLINE SECURITY</a:t>
          </a:r>
        </a:p>
        <a:p>
          <a:pPr marL="0" lvl="0" indent="0" algn="l" defTabSz="488950">
            <a:lnSpc>
              <a:spcPct val="90000"/>
            </a:lnSpc>
            <a:spcBef>
              <a:spcPct val="0"/>
            </a:spcBef>
            <a:spcAft>
              <a:spcPct val="35000"/>
            </a:spcAft>
            <a:buNone/>
          </a:pPr>
          <a:r>
            <a:rPr lang="en-US" sz="1100" kern="1200" dirty="0"/>
            <a:t>ONLINE BACKUP</a:t>
          </a:r>
        </a:p>
        <a:p>
          <a:pPr marL="0" lvl="0" indent="0" algn="l" defTabSz="488950">
            <a:lnSpc>
              <a:spcPct val="90000"/>
            </a:lnSpc>
            <a:spcBef>
              <a:spcPct val="0"/>
            </a:spcBef>
            <a:spcAft>
              <a:spcPct val="35000"/>
            </a:spcAft>
            <a:buNone/>
          </a:pPr>
          <a:r>
            <a:rPr lang="en-US" sz="1100" kern="1200" dirty="0"/>
            <a:t>DEVICE PROTECTION</a:t>
          </a:r>
        </a:p>
        <a:p>
          <a:pPr marL="0" lvl="0" indent="0" algn="l" defTabSz="488950">
            <a:lnSpc>
              <a:spcPct val="90000"/>
            </a:lnSpc>
            <a:spcBef>
              <a:spcPct val="0"/>
            </a:spcBef>
            <a:spcAft>
              <a:spcPct val="35000"/>
            </a:spcAft>
            <a:buNone/>
          </a:pPr>
          <a:r>
            <a:rPr lang="en-US" sz="1100" kern="1200" dirty="0"/>
            <a:t>TECH SUPPORT	</a:t>
          </a:r>
        </a:p>
        <a:p>
          <a:pPr marL="0" lvl="0" indent="0" algn="l" defTabSz="488950">
            <a:lnSpc>
              <a:spcPct val="90000"/>
            </a:lnSpc>
            <a:spcBef>
              <a:spcPct val="0"/>
            </a:spcBef>
            <a:spcAft>
              <a:spcPct val="35000"/>
            </a:spcAft>
            <a:buNone/>
          </a:pPr>
          <a:r>
            <a:rPr lang="en-US" sz="1100" kern="1200" dirty="0"/>
            <a:t>STREAMING TV</a:t>
          </a:r>
        </a:p>
        <a:p>
          <a:pPr marL="0" lvl="0" indent="0" algn="l" defTabSz="488950">
            <a:lnSpc>
              <a:spcPct val="90000"/>
            </a:lnSpc>
            <a:spcBef>
              <a:spcPct val="0"/>
            </a:spcBef>
            <a:spcAft>
              <a:spcPct val="35000"/>
            </a:spcAft>
            <a:buNone/>
          </a:pPr>
          <a:r>
            <a:rPr lang="en-US" sz="1100" kern="1200" dirty="0"/>
            <a:t>STREAMING MOVIES</a:t>
          </a:r>
          <a:endParaRPr lang="en-IN" sz="1100" kern="1200" dirty="0"/>
        </a:p>
      </dsp:txBody>
      <dsp:txXfrm>
        <a:off x="2530047" y="1493006"/>
        <a:ext cx="2342457" cy="2137439"/>
      </dsp:txXfrm>
    </dsp:sp>
    <dsp:sp modelId="{0BDDA080-DC62-44AA-A2C9-61DA223DFEF2}">
      <dsp:nvSpPr>
        <dsp:cNvPr id="0" name=""/>
        <dsp:cNvSpPr/>
      </dsp:nvSpPr>
      <dsp:spPr>
        <a:xfrm>
          <a:off x="2520982" y="0"/>
          <a:ext cx="2342457" cy="1124379"/>
        </a:xfrm>
        <a:prstGeom prst="rect">
          <a:avLst/>
        </a:prstGeom>
        <a:no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231383" tIns="165100" rIns="231383" bIns="165100" numCol="1" spcCol="1270" anchor="ctr" anchorCtr="0">
          <a:noAutofit/>
        </a:bodyPr>
        <a:lstStyle/>
        <a:p>
          <a:pPr marL="0" lvl="0" indent="0" algn="l" defTabSz="2578100">
            <a:lnSpc>
              <a:spcPct val="90000"/>
            </a:lnSpc>
            <a:spcBef>
              <a:spcPct val="0"/>
            </a:spcBef>
            <a:spcAft>
              <a:spcPct val="35000"/>
            </a:spcAft>
            <a:buNone/>
          </a:pPr>
          <a:r>
            <a:rPr lang="en-IN" sz="5800" kern="1200"/>
            <a:t>02</a:t>
          </a:r>
          <a:endParaRPr lang="en-IN" sz="5800" kern="1200" dirty="0"/>
        </a:p>
      </dsp:txBody>
      <dsp:txXfrm>
        <a:off x="2520982" y="0"/>
        <a:ext cx="2342457" cy="1124379"/>
      </dsp:txXfrm>
    </dsp:sp>
    <dsp:sp modelId="{89A9B4CF-6439-46B1-B6A9-1D6CD5034774}">
      <dsp:nvSpPr>
        <dsp:cNvPr id="0" name=""/>
        <dsp:cNvSpPr/>
      </dsp:nvSpPr>
      <dsp:spPr>
        <a:xfrm>
          <a:off x="5059901" y="92867"/>
          <a:ext cx="2342457" cy="3562399"/>
        </a:xfrm>
        <a:prstGeom prst="rect">
          <a:avLst/>
        </a:prstGeom>
        <a:gradFill rotWithShape="0">
          <a:gsLst>
            <a:gs pos="0">
              <a:schemeClr val="dk2">
                <a:hueOff val="0"/>
                <a:satOff val="0"/>
                <a:lumOff val="0"/>
                <a:alphaOff val="0"/>
                <a:satMod val="100000"/>
                <a:lumMod val="100000"/>
              </a:schemeClr>
            </a:gs>
            <a:gs pos="50000">
              <a:schemeClr val="dk2">
                <a:hueOff val="0"/>
                <a:satOff val="0"/>
                <a:lumOff val="0"/>
                <a:alphaOff val="0"/>
                <a:shade val="99000"/>
                <a:satMod val="105000"/>
                <a:lumMod val="100000"/>
              </a:schemeClr>
            </a:gs>
            <a:gs pos="100000">
              <a:schemeClr val="dk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1383" tIns="0" rIns="231383" bIns="330200" numCol="1" spcCol="1270" anchor="t" anchorCtr="0">
          <a:noAutofit/>
        </a:bodyPr>
        <a:lstStyle/>
        <a:p>
          <a:pPr marL="0" lvl="0" indent="0" algn="l" defTabSz="488950">
            <a:lnSpc>
              <a:spcPct val="90000"/>
            </a:lnSpc>
            <a:spcBef>
              <a:spcPct val="0"/>
            </a:spcBef>
            <a:spcAft>
              <a:spcPct val="35000"/>
            </a:spcAft>
            <a:buNone/>
          </a:pPr>
          <a:r>
            <a:rPr lang="en-US" sz="1100" kern="1200" dirty="0"/>
            <a:t>CONTRACT</a:t>
          </a:r>
        </a:p>
        <a:p>
          <a:pPr marL="0" lvl="0" indent="0" algn="l" defTabSz="488950">
            <a:lnSpc>
              <a:spcPct val="90000"/>
            </a:lnSpc>
            <a:spcBef>
              <a:spcPct val="0"/>
            </a:spcBef>
            <a:spcAft>
              <a:spcPct val="35000"/>
            </a:spcAft>
            <a:buNone/>
          </a:pPr>
          <a:r>
            <a:rPr lang="en-US" sz="1100" kern="1200" dirty="0"/>
            <a:t>PAPERLESS BILLING</a:t>
          </a:r>
        </a:p>
        <a:p>
          <a:pPr marL="0" lvl="0" indent="0" algn="l" defTabSz="488950">
            <a:lnSpc>
              <a:spcPct val="90000"/>
            </a:lnSpc>
            <a:spcBef>
              <a:spcPct val="0"/>
            </a:spcBef>
            <a:spcAft>
              <a:spcPct val="35000"/>
            </a:spcAft>
            <a:buNone/>
          </a:pPr>
          <a:r>
            <a:rPr lang="en-US" sz="1100" kern="1200" dirty="0"/>
            <a:t>PAYMENT METHOD</a:t>
          </a:r>
        </a:p>
        <a:p>
          <a:pPr marL="0" lvl="0" indent="0" algn="l" defTabSz="488950">
            <a:lnSpc>
              <a:spcPct val="90000"/>
            </a:lnSpc>
            <a:spcBef>
              <a:spcPct val="0"/>
            </a:spcBef>
            <a:spcAft>
              <a:spcPct val="35000"/>
            </a:spcAft>
            <a:buNone/>
          </a:pPr>
          <a:r>
            <a:rPr lang="en-US" sz="1100" kern="1200" dirty="0"/>
            <a:t>MONTHLY CHARGES</a:t>
          </a:r>
        </a:p>
        <a:p>
          <a:pPr marL="0" lvl="0" indent="0" algn="l" defTabSz="488950">
            <a:lnSpc>
              <a:spcPct val="90000"/>
            </a:lnSpc>
            <a:spcBef>
              <a:spcPct val="0"/>
            </a:spcBef>
            <a:spcAft>
              <a:spcPct val="35000"/>
            </a:spcAft>
            <a:buNone/>
          </a:pPr>
          <a:r>
            <a:rPr lang="en-US" sz="1100" kern="1200" dirty="0"/>
            <a:t>TOTAL CHARGES</a:t>
          </a:r>
          <a:endParaRPr lang="en-US" sz="1100" kern="1200" baseline="0" dirty="0"/>
        </a:p>
        <a:p>
          <a:pPr marL="0" lvl="0" indent="0" algn="l" defTabSz="488950">
            <a:lnSpc>
              <a:spcPct val="90000"/>
            </a:lnSpc>
            <a:spcBef>
              <a:spcPct val="0"/>
            </a:spcBef>
            <a:spcAft>
              <a:spcPct val="35000"/>
            </a:spcAft>
            <a:buNone/>
          </a:pPr>
          <a:endParaRPr lang="en-US" sz="1100" kern="1200" baseline="0" dirty="0"/>
        </a:p>
        <a:p>
          <a:pPr marL="0" lvl="0" indent="0" algn="l" defTabSz="488950">
            <a:lnSpc>
              <a:spcPct val="90000"/>
            </a:lnSpc>
            <a:spcBef>
              <a:spcPct val="0"/>
            </a:spcBef>
            <a:spcAft>
              <a:spcPct val="35000"/>
            </a:spcAft>
            <a:buNone/>
          </a:pPr>
          <a:endParaRPr lang="en-US" sz="1100" kern="1200" dirty="0"/>
        </a:p>
      </dsp:txBody>
      <dsp:txXfrm>
        <a:off x="5059901" y="1517827"/>
        <a:ext cx="2342457" cy="2137439"/>
      </dsp:txXfrm>
    </dsp:sp>
    <dsp:sp modelId="{379B8CE4-8135-4F2C-A5A0-E55EBE328E9A}">
      <dsp:nvSpPr>
        <dsp:cNvPr id="0" name=""/>
        <dsp:cNvSpPr/>
      </dsp:nvSpPr>
      <dsp:spPr>
        <a:xfrm>
          <a:off x="5029191" y="24024"/>
          <a:ext cx="2342457" cy="1124379"/>
        </a:xfrm>
        <a:prstGeom prst="rect">
          <a:avLst/>
        </a:prstGeom>
        <a:no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231383" tIns="165100" rIns="231383"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endParaRPr lang="en-US" sz="5800" kern="1200" dirty="0"/>
        </a:p>
      </dsp:txBody>
      <dsp:txXfrm>
        <a:off x="5029191" y="24024"/>
        <a:ext cx="2342457" cy="1124379"/>
      </dsp:txXfrm>
    </dsp:sp>
    <dsp:sp modelId="{0802B4A8-7224-4B0A-95B7-D17AEB2B2AFF}">
      <dsp:nvSpPr>
        <dsp:cNvPr id="0" name=""/>
        <dsp:cNvSpPr/>
      </dsp:nvSpPr>
      <dsp:spPr>
        <a:xfrm>
          <a:off x="7589754" y="92867"/>
          <a:ext cx="2342457" cy="3508063"/>
        </a:xfrm>
        <a:prstGeom prst="rect">
          <a:avLst/>
        </a:prstGeom>
        <a:gradFill rotWithShape="0">
          <a:gsLst>
            <a:gs pos="0">
              <a:schemeClr val="dk2">
                <a:hueOff val="0"/>
                <a:satOff val="0"/>
                <a:lumOff val="0"/>
                <a:alphaOff val="0"/>
                <a:satMod val="100000"/>
                <a:lumMod val="100000"/>
              </a:schemeClr>
            </a:gs>
            <a:gs pos="50000">
              <a:schemeClr val="dk2">
                <a:hueOff val="0"/>
                <a:satOff val="0"/>
                <a:lumOff val="0"/>
                <a:alphaOff val="0"/>
                <a:shade val="99000"/>
                <a:satMod val="105000"/>
                <a:lumMod val="100000"/>
              </a:schemeClr>
            </a:gs>
            <a:gs pos="100000">
              <a:schemeClr val="dk2">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31383" tIns="0" rIns="231383" bIns="330200" numCol="1" spcCol="1270" anchor="t" anchorCtr="0">
          <a:noAutofit/>
        </a:bodyPr>
        <a:lstStyle/>
        <a:p>
          <a:pPr marL="0" lvl="0" indent="0" algn="l" defTabSz="488950">
            <a:lnSpc>
              <a:spcPct val="90000"/>
            </a:lnSpc>
            <a:spcBef>
              <a:spcPct val="0"/>
            </a:spcBef>
            <a:spcAft>
              <a:spcPct val="35000"/>
            </a:spcAft>
            <a:buNone/>
          </a:pPr>
          <a:r>
            <a:rPr lang="en-US" sz="1100" kern="1200" dirty="0"/>
            <a:t>CHURN</a:t>
          </a:r>
        </a:p>
      </dsp:txBody>
      <dsp:txXfrm>
        <a:off x="7589754" y="1496092"/>
        <a:ext cx="2342457" cy="2104838"/>
      </dsp:txXfrm>
    </dsp:sp>
    <dsp:sp modelId="{68AC9669-DC11-473A-AA2E-579A44E78C37}">
      <dsp:nvSpPr>
        <dsp:cNvPr id="0" name=""/>
        <dsp:cNvSpPr/>
      </dsp:nvSpPr>
      <dsp:spPr>
        <a:xfrm>
          <a:off x="7589942" y="24966"/>
          <a:ext cx="2342457" cy="1124379"/>
        </a:xfrm>
        <a:prstGeom prst="rect">
          <a:avLst/>
        </a:prstGeom>
        <a:no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231383" tIns="165100" rIns="231383" bIns="165100" numCol="1" spcCol="1270" anchor="ctr" anchorCtr="0">
          <a:noAutofit/>
        </a:bodyPr>
        <a:lstStyle/>
        <a:p>
          <a:pPr marL="0" lvl="0" indent="0" algn="l" defTabSz="2578100">
            <a:lnSpc>
              <a:spcPct val="90000"/>
            </a:lnSpc>
            <a:spcBef>
              <a:spcPct val="0"/>
            </a:spcBef>
            <a:spcAft>
              <a:spcPct val="35000"/>
            </a:spcAft>
            <a:buNone/>
          </a:pPr>
          <a:r>
            <a:rPr lang="en-US" sz="5800" kern="1200"/>
            <a:t>04</a:t>
          </a:r>
          <a:endParaRPr lang="en-US" sz="5800" kern="1200" dirty="0"/>
        </a:p>
      </dsp:txBody>
      <dsp:txXfrm>
        <a:off x="7589942" y="24966"/>
        <a:ext cx="2342457" cy="112437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4/3/2023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4/3/2023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4/3/2023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4/3/2023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4/3/2023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1" y="9063"/>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CAPSTONE</a:t>
            </a:r>
            <a:br>
              <a:rPr lang="en-US" sz="4400" dirty="0">
                <a:solidFill>
                  <a:schemeClr val="tx1"/>
                </a:solidFill>
              </a:rPr>
            </a:br>
            <a:r>
              <a:rPr lang="en-US" sz="4400" dirty="0">
                <a:solidFill>
                  <a:schemeClr val="tx1"/>
                </a:solidFill>
              </a:rPr>
              <a:t>PROJECT </a:t>
            </a:r>
            <a:r>
              <a:rPr lang="en-US" sz="2000" dirty="0">
                <a:solidFill>
                  <a:schemeClr val="tx1"/>
                </a:solidFill>
              </a:rPr>
              <a:t> HACKATHON</a:t>
            </a:r>
            <a:endParaRPr lang="en-US" sz="44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fontScale="92500" lnSpcReduction="20000"/>
          </a:bodyPr>
          <a:lstStyle/>
          <a:p>
            <a:r>
              <a:rPr lang="en-US" dirty="0">
                <a:solidFill>
                  <a:schemeClr val="tx1"/>
                </a:solidFill>
              </a:rPr>
              <a:t>PAVAN KUMAR</a:t>
            </a:r>
          </a:p>
          <a:p>
            <a:r>
              <a:rPr lang="en-US" sz="1300" dirty="0">
                <a:solidFill>
                  <a:schemeClr val="tx1"/>
                </a:solidFill>
              </a:rPr>
              <a:t>          4706 BATCH_116</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06574-1C00-BD85-C23C-7E90B5177A99}"/>
              </a:ext>
            </a:extLst>
          </p:cNvPr>
          <p:cNvSpPr>
            <a:spLocks noGrp="1"/>
          </p:cNvSpPr>
          <p:nvPr>
            <p:ph idx="1"/>
          </p:nvPr>
        </p:nvSpPr>
        <p:spPr>
          <a:xfrm>
            <a:off x="1066800" y="615636"/>
            <a:ext cx="10058400" cy="5337108"/>
          </a:xfrm>
        </p:spPr>
        <p:txBody>
          <a:bodyPr/>
          <a:lstStyle/>
          <a:p>
            <a:pPr marL="0" indent="0" algn="just">
              <a:buNone/>
            </a:pPr>
            <a:r>
              <a:rPr lang="en-US" sz="2000" b="0" i="0" dirty="0">
                <a:effectLst/>
                <a:latin typeface="Times New Roman" panose="02020603050405020304" pitchFamily="18" charset="0"/>
                <a:cs typeface="Times New Roman" panose="02020603050405020304" pitchFamily="18" charset="0"/>
              </a:rPr>
              <a:t>4. Data visualization : Data visualization is the process of representing data in a visual format,        such as graphs, charts, and maps, to facilitate understanding and communication. It involves using graphical elements like bars, lines, and dots to present data in an easy-to-understand manner. The goal of data visualization is to make complex data more accessible, understandable, and actionable</a:t>
            </a:r>
            <a:r>
              <a:rPr lang="en-US" b="0" i="0" dirty="0">
                <a:effectLst/>
                <a:latin typeface="Söhne"/>
              </a:rPr>
              <a:t>.</a:t>
            </a:r>
            <a:endParaRPr lang="en-IN" dirty="0"/>
          </a:p>
        </p:txBody>
      </p:sp>
      <p:pic>
        <p:nvPicPr>
          <p:cNvPr id="9" name="Picture 8">
            <a:extLst>
              <a:ext uri="{FF2B5EF4-FFF2-40B4-BE49-F238E27FC236}">
                <a16:creationId xmlns:a16="http://schemas.microsoft.com/office/drawing/2014/main" id="{D6770D82-5BA6-CA6E-A299-B207F9E337CD}"/>
              </a:ext>
            </a:extLst>
          </p:cNvPr>
          <p:cNvPicPr>
            <a:picLocks noChangeAspect="1"/>
          </p:cNvPicPr>
          <p:nvPr/>
        </p:nvPicPr>
        <p:blipFill>
          <a:blip r:embed="rId2"/>
          <a:stretch>
            <a:fillRect/>
          </a:stretch>
        </p:blipFill>
        <p:spPr>
          <a:xfrm>
            <a:off x="6071367" y="2969537"/>
            <a:ext cx="5154930" cy="3463042"/>
          </a:xfrm>
          <a:prstGeom prst="rect">
            <a:avLst/>
          </a:prstGeom>
        </p:spPr>
      </p:pic>
      <p:pic>
        <p:nvPicPr>
          <p:cNvPr id="11" name="Picture 10">
            <a:extLst>
              <a:ext uri="{FF2B5EF4-FFF2-40B4-BE49-F238E27FC236}">
                <a16:creationId xmlns:a16="http://schemas.microsoft.com/office/drawing/2014/main" id="{95A5409F-C91B-F21A-DE18-0CE7DCED0992}"/>
              </a:ext>
            </a:extLst>
          </p:cNvPr>
          <p:cNvPicPr>
            <a:picLocks noChangeAspect="1"/>
          </p:cNvPicPr>
          <p:nvPr/>
        </p:nvPicPr>
        <p:blipFill>
          <a:blip r:embed="rId3"/>
          <a:stretch>
            <a:fillRect/>
          </a:stretch>
        </p:blipFill>
        <p:spPr>
          <a:xfrm>
            <a:off x="570368" y="2969537"/>
            <a:ext cx="5004567" cy="3463042"/>
          </a:xfrm>
          <a:prstGeom prst="rect">
            <a:avLst/>
          </a:prstGeom>
        </p:spPr>
      </p:pic>
    </p:spTree>
    <p:extLst>
      <p:ext uri="{BB962C8B-B14F-4D97-AF65-F5344CB8AC3E}">
        <p14:creationId xmlns:p14="http://schemas.microsoft.com/office/powerpoint/2010/main" val="377049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8E8892-A5E6-06D0-7285-6C00806B5AAC}"/>
              </a:ext>
            </a:extLst>
          </p:cNvPr>
          <p:cNvPicPr>
            <a:picLocks noChangeAspect="1"/>
          </p:cNvPicPr>
          <p:nvPr/>
        </p:nvPicPr>
        <p:blipFill>
          <a:blip r:embed="rId2"/>
          <a:stretch>
            <a:fillRect/>
          </a:stretch>
        </p:blipFill>
        <p:spPr>
          <a:xfrm>
            <a:off x="506994" y="425512"/>
            <a:ext cx="11199137" cy="5984341"/>
          </a:xfrm>
          <a:prstGeom prst="rect">
            <a:avLst/>
          </a:prstGeom>
        </p:spPr>
      </p:pic>
    </p:spTree>
    <p:extLst>
      <p:ext uri="{BB962C8B-B14F-4D97-AF65-F5344CB8AC3E}">
        <p14:creationId xmlns:p14="http://schemas.microsoft.com/office/powerpoint/2010/main" val="30909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91349-3CF7-1FE7-35A6-7D5AE0CE57B3}"/>
              </a:ext>
            </a:extLst>
          </p:cNvPr>
          <p:cNvSpPr>
            <a:spLocks noGrp="1"/>
          </p:cNvSpPr>
          <p:nvPr>
            <p:ph idx="1"/>
          </p:nvPr>
        </p:nvSpPr>
        <p:spPr>
          <a:xfrm>
            <a:off x="1066800" y="570368"/>
            <a:ext cx="10058400" cy="5676524"/>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5</a:t>
            </a:r>
            <a:r>
              <a:rPr lang="en-US" sz="2000" b="0" i="0" dirty="0">
                <a:effectLst/>
                <a:latin typeface="Times New Roman" panose="02020603050405020304" pitchFamily="18" charset="0"/>
                <a:cs typeface="Times New Roman" panose="02020603050405020304" pitchFamily="18" charset="0"/>
              </a:rPr>
              <a:t>. Data Transformation: This involves transforming the data to make it more suitable for modeling. Common techniques include one-hot encoding, label encoding, and feature scaling.</a:t>
            </a:r>
          </a:p>
          <a:p>
            <a:pPr marL="0" indent="0" algn="just">
              <a:buNone/>
            </a:pPr>
            <a:r>
              <a:rPr lang="en-US" sz="2000" dirty="0">
                <a:latin typeface="Times New Roman" panose="02020603050405020304" pitchFamily="18" charset="0"/>
                <a:cs typeface="Times New Roman" panose="02020603050405020304" pitchFamily="18" charset="0"/>
              </a:rPr>
              <a:t>6</a:t>
            </a:r>
            <a:r>
              <a:rPr lang="en-US" sz="2000" b="0" i="0" dirty="0">
                <a:effectLst/>
                <a:latin typeface="Times New Roman" panose="02020603050405020304" pitchFamily="18" charset="0"/>
                <a:cs typeface="Times New Roman" panose="02020603050405020304" pitchFamily="18" charset="0"/>
              </a:rPr>
              <a:t>. Data Splitting: This involves splitting the dataset into training, validation, and testing sets. The training set is used to train the model, the validation set is used to tune the hyperparameters of the model, and the testing set is used to evaluate the performance of the final model.</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Step 5: Select the algorithm :</a:t>
            </a:r>
          </a:p>
          <a:p>
            <a:pPr marL="0" indent="0" algn="just">
              <a:buNone/>
            </a:pPr>
            <a:r>
              <a:rPr lang="en-US" sz="2000" b="0" i="0" dirty="0">
                <a:effectLst/>
                <a:latin typeface="Times New Roman" panose="02020603050405020304" pitchFamily="18" charset="0"/>
                <a:cs typeface="Times New Roman" panose="02020603050405020304" pitchFamily="18" charset="0"/>
              </a:rPr>
              <a:t>In our Model </a:t>
            </a:r>
            <a:r>
              <a:rPr lang="en-US" sz="2000" dirty="0">
                <a:latin typeface="Times New Roman" panose="02020603050405020304" pitchFamily="18" charset="0"/>
                <a:cs typeface="Times New Roman" panose="02020603050405020304" pitchFamily="18" charset="0"/>
              </a:rPr>
              <a:t>I tried with so many Classification Algorithm and they are as below:</a:t>
            </a:r>
          </a:p>
          <a:p>
            <a:pPr marL="342900" indent="-342900" algn="just">
              <a:buFont typeface="+mj-lt"/>
              <a:buAutoNum type="arabicPeriod"/>
            </a:pPr>
            <a:r>
              <a:rPr lang="en-US" sz="2000" b="0" i="0" dirty="0">
                <a:effectLst/>
                <a:latin typeface="Times New Roman" panose="02020603050405020304" pitchFamily="18" charset="0"/>
                <a:cs typeface="Times New Roman" panose="02020603050405020304" pitchFamily="18" charset="0"/>
              </a:rPr>
              <a:t>Logistic Regression: A popular algorithm for binary classification problems that predicts the probability of an event occurring.</a:t>
            </a:r>
          </a:p>
          <a:p>
            <a:pPr marL="342900" indent="-342900" algn="just">
              <a:buFont typeface="+mj-lt"/>
              <a:buAutoNum type="arabicPeriod"/>
            </a:pPr>
            <a:r>
              <a:rPr lang="en-US" sz="2000" b="0" i="0" dirty="0">
                <a:effectLst/>
                <a:latin typeface="Times New Roman" panose="02020603050405020304" pitchFamily="18" charset="0"/>
                <a:cs typeface="Times New Roman" panose="02020603050405020304" pitchFamily="18" charset="0"/>
              </a:rPr>
              <a:t>Decision Tree: A simple yet effective algorithm that can handle both binary and multi-class classification problems. It works by recursively splitting the data into smaller subsets based on the values of the input features.</a:t>
            </a:r>
          </a:p>
          <a:p>
            <a:pPr marL="342900" indent="-342900" algn="just">
              <a:buFont typeface="+mj-lt"/>
              <a:buAutoNum type="arabicPeriod"/>
            </a:pPr>
            <a:r>
              <a:rPr lang="en-US" sz="2000" b="0" i="0" dirty="0">
                <a:effectLst/>
                <a:latin typeface="Times New Roman" panose="02020603050405020304" pitchFamily="18" charset="0"/>
                <a:cs typeface="Times New Roman" panose="02020603050405020304" pitchFamily="18" charset="0"/>
              </a:rPr>
              <a:t>Naive Bayes: A probabilistic algorithm that is based on the Bayes' theorem. It is fast and efficient, and works well in text classification problems.</a:t>
            </a:r>
          </a:p>
          <a:p>
            <a:pPr marL="0" indent="0" algn="l">
              <a:buNone/>
            </a:pPr>
            <a:endParaRPr lang="en-US"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85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0E26-ABBF-FE2F-023B-453A6E24FEAA}"/>
              </a:ext>
            </a:extLst>
          </p:cNvPr>
          <p:cNvSpPr>
            <a:spLocks noGrp="1"/>
          </p:cNvSpPr>
          <p:nvPr>
            <p:ph idx="1"/>
          </p:nvPr>
        </p:nvSpPr>
        <p:spPr>
          <a:xfrm>
            <a:off x="958158" y="597528"/>
            <a:ext cx="10058400" cy="5481964"/>
          </a:xfrm>
        </p:spPr>
        <p:txBody>
          <a:bodyPr>
            <a:normAutofit/>
          </a:bodyPr>
          <a:lstStyle/>
          <a:p>
            <a:pPr marL="0" indent="0" algn="just">
              <a:buNone/>
            </a:pPr>
            <a:r>
              <a:rPr lang="en-US" sz="2000" b="0" i="0" dirty="0">
                <a:effectLst/>
                <a:latin typeface="Times New Roman" panose="02020603050405020304" pitchFamily="18" charset="0"/>
                <a:cs typeface="Times New Roman" panose="02020603050405020304" pitchFamily="18" charset="0"/>
              </a:rPr>
              <a:t>4. Random Forest: An ensemble learning algorithm that combines multiple decision trees to improve accuracy and reduce overfitting.</a:t>
            </a:r>
          </a:p>
          <a:p>
            <a:pPr marL="0" indent="0" algn="just">
              <a:buNone/>
            </a:pPr>
            <a:r>
              <a:rPr lang="en-US" sz="2000" b="0" i="0" dirty="0">
                <a:effectLst/>
                <a:latin typeface="Times New Roman" panose="02020603050405020304" pitchFamily="18" charset="0"/>
                <a:cs typeface="Times New Roman" panose="02020603050405020304" pitchFamily="18" charset="0"/>
              </a:rPr>
              <a:t>5. Support Vector Machines (SVM): A powerful algorithm that is effective in both linear and non-linear classification problems. It works by finding the best hyperplane that separates the data into different classes.</a:t>
            </a:r>
          </a:p>
          <a:p>
            <a:pPr marL="0" indent="0" algn="just">
              <a:buNone/>
            </a:pPr>
            <a:r>
              <a:rPr lang="en-US" sz="2000" b="0" i="0" dirty="0">
                <a:effectLst/>
                <a:latin typeface="Times New Roman" panose="02020603050405020304" pitchFamily="18" charset="0"/>
                <a:cs typeface="Times New Roman" panose="02020603050405020304" pitchFamily="18" charset="0"/>
              </a:rPr>
              <a:t>6. K-Nearest Neighbors (KNN): An instance-based learning algorithm that classifies new data points based on the classes of their k-nearest neighbors.</a:t>
            </a:r>
          </a:p>
          <a:p>
            <a:pPr marL="0" indent="0" algn="just">
              <a:buNone/>
            </a:pPr>
            <a:r>
              <a:rPr lang="en-US" sz="2000" dirty="0">
                <a:latin typeface="Times New Roman" panose="02020603050405020304" pitchFamily="18" charset="0"/>
                <a:cs typeface="Times New Roman" panose="02020603050405020304" pitchFamily="18" charset="0"/>
              </a:rPr>
              <a:t>7</a:t>
            </a:r>
            <a:r>
              <a:rPr lang="en-US" sz="2000" b="0" i="0" dirty="0">
                <a:effectLst/>
                <a:latin typeface="Times New Roman" panose="02020603050405020304" pitchFamily="18" charset="0"/>
                <a:cs typeface="Times New Roman" panose="02020603050405020304" pitchFamily="18" charset="0"/>
              </a:rPr>
              <a:t>. XG Boost (e</a:t>
            </a:r>
            <a:r>
              <a:rPr lang="en-US" sz="2000" dirty="0">
                <a:latin typeface="Times New Roman" panose="02020603050405020304" pitchFamily="18" charset="0"/>
                <a:cs typeface="Times New Roman" panose="02020603050405020304" pitchFamily="18" charset="0"/>
              </a:rPr>
              <a:t>Xtreme</a:t>
            </a:r>
            <a:r>
              <a:rPr lang="en-US" sz="2000" b="0" i="0" dirty="0">
                <a:effectLst/>
                <a:latin typeface="Times New Roman" panose="02020603050405020304" pitchFamily="18" charset="0"/>
                <a:cs typeface="Times New Roman" panose="02020603050405020304" pitchFamily="18" charset="0"/>
              </a:rPr>
              <a:t> Gradient Boosting) : is a variant of Gradient Boosting that was developed to improve performance and scalability. It includes several optimization techniques such as parallel processing, tree pruning, and cache awareness, which can significantly speed up training and improve predictive accuracy.</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601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FA428-8BA7-1457-02C9-525A4D86D873}"/>
              </a:ext>
            </a:extLst>
          </p:cNvPr>
          <p:cNvSpPr>
            <a:spLocks noGrp="1"/>
          </p:cNvSpPr>
          <p:nvPr>
            <p:ph idx="1"/>
          </p:nvPr>
        </p:nvSpPr>
        <p:spPr>
          <a:xfrm>
            <a:off x="912892" y="563578"/>
            <a:ext cx="10058400" cy="5730844"/>
          </a:xfrm>
        </p:spPr>
        <p:txBody>
          <a:bodyPr>
            <a:normAutofit/>
          </a:bodyPr>
          <a:lstStyle/>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Step 4: Evaluating the Model:</a:t>
            </a:r>
          </a:p>
          <a:p>
            <a:pPr marL="0" indent="0" algn="l">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Evaluate the performance of the trained machine learning model on the validation set. 	Use appropriate metrics to determine how well the model is performing.</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Step 5: Tuning Hyperparameters: </a:t>
            </a:r>
          </a:p>
          <a:p>
            <a:pPr marL="0" indent="0" algn="l">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Adjust the hyperparameters of the machine learning model to improve its performance 	on the validation set.</a:t>
            </a:r>
            <a:r>
              <a:rPr lang="en-US" sz="2800" b="0" i="0" dirty="0">
                <a:solidFill>
                  <a:srgbClr val="D1D5DB"/>
                </a:solidFill>
                <a:effectLst/>
                <a:latin typeface="Söhne"/>
              </a:rPr>
              <a:t> </a:t>
            </a:r>
            <a:r>
              <a:rPr lang="en-US" sz="2000" b="0" i="0" dirty="0">
                <a:effectLst/>
                <a:latin typeface="Times New Roman" panose="02020603050405020304" pitchFamily="18" charset="0"/>
                <a:cs typeface="Times New Roman" panose="02020603050405020304" pitchFamily="18" charset="0"/>
              </a:rPr>
              <a:t>There are several methods for hyperparameter tuning, including 	grid search, random search, and Bayesian optimization.</a:t>
            </a:r>
          </a:p>
          <a:p>
            <a:pPr marL="0" indent="0" algn="l">
              <a:buNone/>
            </a:pPr>
            <a:r>
              <a:rPr lang="en-US" sz="2000" b="0" i="0" dirty="0">
                <a:effectLst/>
                <a:latin typeface="Times New Roman" panose="02020603050405020304" pitchFamily="18" charset="0"/>
                <a:cs typeface="Times New Roman" panose="02020603050405020304" pitchFamily="18" charset="0"/>
              </a:rPr>
              <a:t>1.Grid search involves exhaustively searching a predefined range of values for each hyperparameter. This method can be computationally expensive for a large number of hyperparameters or a wide range of values.</a:t>
            </a:r>
            <a:endParaRPr lang="en-US" sz="1600" b="0" i="0" dirty="0">
              <a:effectLst/>
              <a:latin typeface="Times New Roman" panose="02020603050405020304" pitchFamily="18" charset="0"/>
              <a:cs typeface="Times New Roman" panose="02020603050405020304" pitchFamily="18" charset="0"/>
            </a:endParaRPr>
          </a:p>
          <a:p>
            <a:pPr marL="0" indent="0" algn="l">
              <a:buNone/>
            </a:pPr>
            <a:r>
              <a:rPr lang="en-US" sz="1800" dirty="0">
                <a:latin typeface="Times New Roman" panose="02020603050405020304" pitchFamily="18" charset="0"/>
                <a:cs typeface="Times New Roman" panose="02020603050405020304" pitchFamily="18" charset="0"/>
              </a:rPr>
              <a:t>2.</a:t>
            </a:r>
            <a:r>
              <a:rPr lang="en-US" sz="2400" b="0" i="0" dirty="0">
                <a:solidFill>
                  <a:srgbClr val="D1D5DB"/>
                </a:solidFill>
                <a:effectLst/>
                <a:latin typeface="Söhne"/>
              </a:rPr>
              <a:t> </a:t>
            </a:r>
            <a:r>
              <a:rPr lang="en-US" sz="2000" b="0" i="0" dirty="0">
                <a:effectLst/>
                <a:latin typeface="Times New Roman" panose="02020603050405020304" pitchFamily="18" charset="0"/>
                <a:cs typeface="Times New Roman" panose="02020603050405020304" pitchFamily="18" charset="0"/>
              </a:rPr>
              <a:t>Random search involves randomly sampling values from a predefined range of values for each hyperparameter. This method is less computationally expensive than grid search and can be effective for high-dimensional search spaces</a:t>
            </a:r>
            <a:endParaRPr lang="en-US" sz="1600" dirty="0">
              <a:latin typeface="Times New Roman" panose="02020603050405020304" pitchFamily="18" charset="0"/>
              <a:cs typeface="Times New Roman" panose="02020603050405020304" pitchFamily="18" charset="0"/>
            </a:endParaRPr>
          </a:p>
          <a:p>
            <a:pPr marL="0" indent="0" algn="l">
              <a:buNone/>
            </a:pPr>
            <a:endParaRPr lang="en-US" sz="1800" b="0" i="0" dirty="0">
              <a:effectLst/>
              <a:latin typeface="Times New Roman" panose="02020603050405020304" pitchFamily="18" charset="0"/>
              <a:cs typeface="Times New Roman" panose="02020603050405020304" pitchFamily="18" charset="0"/>
            </a:endParaRPr>
          </a:p>
          <a:p>
            <a:pPr marL="0" indent="0" algn="l">
              <a:buNone/>
            </a:pPr>
            <a:endParaRPr lang="en-US" sz="20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2605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6A814E-2BD7-E35A-F6D4-0FED40A58DAF}"/>
              </a:ext>
            </a:extLst>
          </p:cNvPr>
          <p:cNvPicPr>
            <a:picLocks noChangeAspect="1"/>
          </p:cNvPicPr>
          <p:nvPr/>
        </p:nvPicPr>
        <p:blipFill rotWithShape="1">
          <a:blip r:embed="rId2"/>
          <a:srcRect l="8688" t="13245" r="11115" b="4656"/>
          <a:stretch/>
        </p:blipFill>
        <p:spPr>
          <a:xfrm>
            <a:off x="588475" y="479834"/>
            <a:ext cx="10918479" cy="5939073"/>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339282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318A44-D2B3-DB24-4C86-2AB58CB9C501}"/>
              </a:ext>
            </a:extLst>
          </p:cNvPr>
          <p:cNvPicPr>
            <a:picLocks noChangeAspect="1"/>
          </p:cNvPicPr>
          <p:nvPr/>
        </p:nvPicPr>
        <p:blipFill rotWithShape="1">
          <a:blip r:embed="rId2"/>
          <a:srcRect l="10322" t="12277" r="10520" b="14587"/>
          <a:stretch/>
        </p:blipFill>
        <p:spPr>
          <a:xfrm>
            <a:off x="1004934" y="475307"/>
            <a:ext cx="9650994" cy="4069532"/>
          </a:xfrm>
          <a:prstGeom prst="rect">
            <a:avLst/>
          </a:prstGeom>
          <a:effectLst>
            <a:innerShdw blurRad="63500" dist="50800" dir="10800000">
              <a:prstClr val="black">
                <a:alpha val="50000"/>
              </a:prstClr>
            </a:innerShdw>
          </a:effectLst>
        </p:spPr>
      </p:pic>
      <p:pic>
        <p:nvPicPr>
          <p:cNvPr id="5" name="Picture 4">
            <a:extLst>
              <a:ext uri="{FF2B5EF4-FFF2-40B4-BE49-F238E27FC236}">
                <a16:creationId xmlns:a16="http://schemas.microsoft.com/office/drawing/2014/main" id="{79C2AC8B-24C4-6BFA-0D91-6C1CBAC9B104}"/>
              </a:ext>
            </a:extLst>
          </p:cNvPr>
          <p:cNvPicPr>
            <a:picLocks noChangeAspect="1"/>
          </p:cNvPicPr>
          <p:nvPr/>
        </p:nvPicPr>
        <p:blipFill rotWithShape="1">
          <a:blip r:embed="rId3"/>
          <a:srcRect l="11213" t="51353" r="11708" b="17227"/>
          <a:stretch/>
        </p:blipFill>
        <p:spPr>
          <a:xfrm>
            <a:off x="1004934" y="4562946"/>
            <a:ext cx="9650994" cy="1819747"/>
          </a:xfrm>
          <a:prstGeom prst="rect">
            <a:avLst/>
          </a:prstGeom>
          <a:effectLst>
            <a:innerShdw blurRad="63500" dist="50800" dir="10800000">
              <a:prstClr val="black">
                <a:alpha val="50000"/>
              </a:prstClr>
            </a:innerShdw>
          </a:effectLst>
        </p:spPr>
      </p:pic>
    </p:spTree>
    <p:extLst>
      <p:ext uri="{BB962C8B-B14F-4D97-AF65-F5344CB8AC3E}">
        <p14:creationId xmlns:p14="http://schemas.microsoft.com/office/powerpoint/2010/main" val="31613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0D720-CF80-A1D3-75D3-D258CA984541}"/>
              </a:ext>
            </a:extLst>
          </p:cNvPr>
          <p:cNvSpPr>
            <a:spLocks noGrp="1"/>
          </p:cNvSpPr>
          <p:nvPr>
            <p:ph idx="1"/>
          </p:nvPr>
        </p:nvSpPr>
        <p:spPr>
          <a:xfrm>
            <a:off x="1066800" y="461727"/>
            <a:ext cx="10058400" cy="6255944"/>
          </a:xfrm>
        </p:spPr>
        <p:txBody>
          <a:bodyPr>
            <a:normAutofit lnSpcReduction="10000"/>
          </a:bodyPr>
          <a:lstStyle/>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Step 6: Testing the Model: </a:t>
            </a:r>
          </a:p>
          <a:p>
            <a:pPr marL="0" indent="0" algn="l">
              <a:buNone/>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Once the model has been trained and tuned, test it on the testing set to evaluate its final 	performance. This step is critical to ensure that the model can generalize well to new 	data.</a:t>
            </a:r>
          </a:p>
          <a:p>
            <a:pPr marL="0" indent="0">
              <a:buNone/>
            </a:pPr>
            <a:r>
              <a:rPr lang="en-IN" sz="1800" u="sng" dirty="0"/>
              <a:t>Random Forest classifier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Before SMOTENN</a:t>
            </a:r>
          </a:p>
          <a:p>
            <a:pPr>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Accuracy:84.22</a:t>
            </a:r>
          </a:p>
          <a:p>
            <a:pPr>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After SMOTEEN</a:t>
            </a:r>
          </a:p>
          <a:p>
            <a:pPr>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Accuracy:</a:t>
            </a:r>
            <a:r>
              <a:rPr lang="en-IN" sz="1800" b="0" i="0" dirty="0">
                <a:effectLst/>
                <a:latin typeface="Times New Roman" panose="02020603050405020304" pitchFamily="18" charset="0"/>
                <a:cs typeface="Times New Roman" panose="02020603050405020304" pitchFamily="18" charset="0"/>
              </a:rPr>
              <a:t>94.49</a:t>
            </a:r>
          </a:p>
          <a:p>
            <a:pPr marL="0" indent="0">
              <a:buNone/>
            </a:pPr>
            <a:r>
              <a:rPr lang="en-IN" sz="1800" b="0" u="sng" dirty="0">
                <a:effectLst/>
                <a:latin typeface="Times New Roman" panose="02020603050405020304" pitchFamily="18" charset="0"/>
                <a:cs typeface="Times New Roman" panose="02020603050405020304" pitchFamily="18" charset="0"/>
              </a:rPr>
              <a:t>Decision Tree Classifier :</a:t>
            </a:r>
            <a:endParaRPr lang="en-IN" sz="2800" b="0" u="sng"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Before SMOTENN</a:t>
            </a:r>
          </a:p>
          <a:p>
            <a:pPr>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Accuracy:</a:t>
            </a:r>
            <a:r>
              <a:rPr lang="en-IN" sz="1800" b="0" i="0" dirty="0">
                <a:effectLst/>
                <a:latin typeface="Times New Roman" panose="02020603050405020304" pitchFamily="18" charset="0"/>
                <a:cs typeface="Times New Roman" panose="02020603050405020304" pitchFamily="18" charset="0"/>
              </a:rPr>
              <a:t>78.27</a:t>
            </a:r>
          </a:p>
          <a:p>
            <a:pPr>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After SMOTEEN</a:t>
            </a:r>
          </a:p>
          <a:p>
            <a:pPr>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Accuracy:</a:t>
            </a:r>
            <a:r>
              <a:rPr lang="en-IN" sz="1800" b="0" i="0" dirty="0">
                <a:effectLst/>
                <a:latin typeface="Times New Roman" panose="02020603050405020304" pitchFamily="18" charset="0"/>
                <a:cs typeface="Times New Roman" panose="02020603050405020304" pitchFamily="18" charset="0"/>
              </a:rPr>
              <a:t>93.45</a:t>
            </a:r>
            <a:endParaRPr lang="en-IN"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78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2FFA-6323-4BDB-F19A-6E784BDC2BFB}"/>
              </a:ext>
            </a:extLst>
          </p:cNvPr>
          <p:cNvSpPr>
            <a:spLocks noGrp="1"/>
          </p:cNvSpPr>
          <p:nvPr>
            <p:ph type="title"/>
          </p:nvPr>
        </p:nvSpPr>
        <p:spPr/>
        <p:txBody>
          <a:bodyPr/>
          <a:lstStyle/>
          <a:p>
            <a:r>
              <a:rPr lang="en-US" dirty="0"/>
              <a:t>Results of Other Algorithm</a:t>
            </a:r>
            <a:endParaRPr lang="en-IN" dirty="0"/>
          </a:p>
        </p:txBody>
      </p:sp>
      <p:sp>
        <p:nvSpPr>
          <p:cNvPr id="3" name="Content Placeholder 2">
            <a:extLst>
              <a:ext uri="{FF2B5EF4-FFF2-40B4-BE49-F238E27FC236}">
                <a16:creationId xmlns:a16="http://schemas.microsoft.com/office/drawing/2014/main" id="{4D932DBE-2804-BDD3-2D8F-DEFE1FC028F2}"/>
              </a:ext>
            </a:extLst>
          </p:cNvPr>
          <p:cNvSpPr>
            <a:spLocks noGrp="1"/>
          </p:cNvSpPr>
          <p:nvPr>
            <p:ph idx="1"/>
          </p:nvPr>
        </p:nvSpPr>
        <p:spPr/>
        <p:txBody>
          <a:bodyPr>
            <a:normAutofit/>
          </a:bodyPr>
          <a:lstStyle/>
          <a:p>
            <a:r>
              <a:rPr lang="en-IN" sz="1800" b="0" i="0" dirty="0">
                <a:effectLst/>
                <a:latin typeface="Times New Roman" panose="02020603050405020304" pitchFamily="18" charset="0"/>
                <a:cs typeface="Times New Roman" panose="02020603050405020304" pitchFamily="18" charset="0"/>
              </a:rPr>
              <a:t>LR: 80.2499 (0.012202) </a:t>
            </a:r>
          </a:p>
          <a:p>
            <a:r>
              <a:rPr lang="en-IN" sz="1800" b="0" i="0" dirty="0">
                <a:effectLst/>
                <a:latin typeface="Times New Roman" panose="02020603050405020304" pitchFamily="18" charset="0"/>
                <a:cs typeface="Times New Roman" panose="02020603050405020304" pitchFamily="18" charset="0"/>
              </a:rPr>
              <a:t>KNN: 75.1945 (0.013929) </a:t>
            </a:r>
          </a:p>
          <a:p>
            <a:r>
              <a:rPr lang="en-IN" sz="1800" b="0" i="0" dirty="0">
                <a:effectLst/>
                <a:latin typeface="Times New Roman" panose="02020603050405020304" pitchFamily="18" charset="0"/>
                <a:cs typeface="Times New Roman" panose="02020603050405020304" pitchFamily="18" charset="0"/>
              </a:rPr>
              <a:t>RF: 79.1706 (0.014849)</a:t>
            </a:r>
          </a:p>
          <a:p>
            <a:r>
              <a:rPr lang="en-IN" sz="1800" b="0" i="0" dirty="0">
                <a:effectLst/>
                <a:latin typeface="Times New Roman" panose="02020603050405020304" pitchFamily="18" charset="0"/>
                <a:cs typeface="Times New Roman" panose="02020603050405020304" pitchFamily="18" charset="0"/>
              </a:rPr>
              <a:t> NB: 75.1668 (0.010033) </a:t>
            </a:r>
          </a:p>
          <a:p>
            <a:r>
              <a:rPr lang="en-IN" sz="1800" b="0" i="0" dirty="0">
                <a:effectLst/>
                <a:latin typeface="Times New Roman" panose="02020603050405020304" pitchFamily="18" charset="0"/>
                <a:cs typeface="Times New Roman" panose="02020603050405020304" pitchFamily="18" charset="0"/>
              </a:rPr>
              <a:t>SVM: 79.7956 (0.010049)</a:t>
            </a:r>
          </a:p>
          <a:p>
            <a:r>
              <a:rPr lang="en-IN" sz="1800" b="0" i="0" dirty="0">
                <a:effectLst/>
                <a:latin typeface="Times New Roman" panose="02020603050405020304" pitchFamily="18" charset="0"/>
                <a:cs typeface="Times New Roman" panose="02020603050405020304" pitchFamily="18" charset="0"/>
              </a:rPr>
              <a:t> X G boost: 78.4751 (0.018192)</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577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D82E15-40E1-8066-79D9-47805D03A8F7}"/>
              </a:ext>
            </a:extLst>
          </p:cNvPr>
          <p:cNvSpPr>
            <a:spLocks noGrp="1"/>
          </p:cNvSpPr>
          <p:nvPr>
            <p:ph type="title"/>
          </p:nvPr>
        </p:nvSpPr>
        <p:spPr>
          <a:xfrm>
            <a:off x="1066800" y="642594"/>
            <a:ext cx="10058400" cy="896495"/>
          </a:xfrm>
        </p:spPr>
        <p:txBody>
          <a:bodyPr>
            <a:normAutofit/>
          </a:bodyPr>
          <a:lstStyle/>
          <a:p>
            <a:r>
              <a:rPr lang="en-US" sz="2800" dirty="0">
                <a:cs typeface="Times New Roman" panose="02020603050405020304" pitchFamily="18" charset="0"/>
              </a:rPr>
              <a:t>Confusion matrix classification Reports of</a:t>
            </a:r>
            <a:endParaRPr lang="en-IN" sz="2800" dirty="0">
              <a:cs typeface="Times New Roman" panose="02020603050405020304" pitchFamily="18" charset="0"/>
            </a:endParaRPr>
          </a:p>
        </p:txBody>
      </p:sp>
      <p:sp>
        <p:nvSpPr>
          <p:cNvPr id="13" name="Text Placeholder 12">
            <a:extLst>
              <a:ext uri="{FF2B5EF4-FFF2-40B4-BE49-F238E27FC236}">
                <a16:creationId xmlns:a16="http://schemas.microsoft.com/office/drawing/2014/main" id="{B98BD1CD-DBAC-BCBE-5462-B4BB1B911BE1}"/>
              </a:ext>
            </a:extLst>
          </p:cNvPr>
          <p:cNvSpPr>
            <a:spLocks noGrp="1"/>
          </p:cNvSpPr>
          <p:nvPr>
            <p:ph type="body" idx="1"/>
          </p:nvPr>
        </p:nvSpPr>
        <p:spPr>
          <a:xfrm>
            <a:off x="614127" y="1816950"/>
            <a:ext cx="5391150" cy="640080"/>
          </a:xfrm>
        </p:spPr>
        <p:txBody>
          <a:bodyPr>
            <a:normAutofit fontScale="92500"/>
          </a:bodyPr>
          <a:lstStyle/>
          <a:p>
            <a:r>
              <a:rPr lang="en-US" dirty="0"/>
              <a:t>Random forest classifier(Before SMOTENN)</a:t>
            </a:r>
            <a:endParaRPr lang="en-IN" dirty="0"/>
          </a:p>
          <a:p>
            <a:endParaRPr lang="en-IN" dirty="0"/>
          </a:p>
        </p:txBody>
      </p:sp>
      <p:sp>
        <p:nvSpPr>
          <p:cNvPr id="14" name="Text Placeholder 13">
            <a:extLst>
              <a:ext uri="{FF2B5EF4-FFF2-40B4-BE49-F238E27FC236}">
                <a16:creationId xmlns:a16="http://schemas.microsoft.com/office/drawing/2014/main" id="{A5895B95-F9F4-9199-420F-D9DE5889AADA}"/>
              </a:ext>
            </a:extLst>
          </p:cNvPr>
          <p:cNvSpPr>
            <a:spLocks noGrp="1"/>
          </p:cNvSpPr>
          <p:nvPr>
            <p:ph type="body" sz="quarter" idx="3"/>
          </p:nvPr>
        </p:nvSpPr>
        <p:spPr>
          <a:xfrm>
            <a:off x="6457950" y="1816950"/>
            <a:ext cx="4663440" cy="640080"/>
          </a:xfrm>
        </p:spPr>
        <p:txBody>
          <a:bodyPr>
            <a:normAutofit fontScale="92500"/>
          </a:bodyPr>
          <a:lstStyle/>
          <a:p>
            <a:r>
              <a:rPr lang="en-US" dirty="0"/>
              <a:t>Decision Tree (Before SMOTENN)</a:t>
            </a:r>
            <a:endParaRPr lang="en-IN" dirty="0"/>
          </a:p>
          <a:p>
            <a:endParaRPr lang="en-IN" dirty="0"/>
          </a:p>
        </p:txBody>
      </p:sp>
      <p:graphicFrame>
        <p:nvGraphicFramePr>
          <p:cNvPr id="17" name="Table 17">
            <a:extLst>
              <a:ext uri="{FF2B5EF4-FFF2-40B4-BE49-F238E27FC236}">
                <a16:creationId xmlns:a16="http://schemas.microsoft.com/office/drawing/2014/main" id="{5B2C99B0-AB6D-1E20-6557-4A6E7EB77E6F}"/>
              </a:ext>
            </a:extLst>
          </p:cNvPr>
          <p:cNvGraphicFramePr>
            <a:graphicFrameLocks noGrp="1"/>
          </p:cNvGraphicFramePr>
          <p:nvPr>
            <p:ph sz="half" idx="2"/>
            <p:extLst>
              <p:ext uri="{D42A27DB-BD31-4B8C-83A1-F6EECF244321}">
                <p14:modId xmlns:p14="http://schemas.microsoft.com/office/powerpoint/2010/main" val="2781506141"/>
              </p:ext>
            </p:extLst>
          </p:nvPr>
        </p:nvGraphicFramePr>
        <p:xfrm>
          <a:off x="517369" y="2283233"/>
          <a:ext cx="5641818" cy="3948094"/>
        </p:xfrm>
        <a:graphic>
          <a:graphicData uri="http://schemas.openxmlformats.org/drawingml/2006/table">
            <a:tbl>
              <a:tblPr firstRow="1" bandRow="1">
                <a:tableStyleId>{5C22544A-7EE6-4342-B048-85BDC9FD1C3A}</a:tableStyleId>
              </a:tblPr>
              <a:tblGrid>
                <a:gridCol w="1096978">
                  <a:extLst>
                    <a:ext uri="{9D8B030D-6E8A-4147-A177-3AD203B41FA5}">
                      <a16:colId xmlns:a16="http://schemas.microsoft.com/office/drawing/2014/main" val="1549092768"/>
                    </a:ext>
                  </a:extLst>
                </a:gridCol>
                <a:gridCol w="1267485">
                  <a:extLst>
                    <a:ext uri="{9D8B030D-6E8A-4147-A177-3AD203B41FA5}">
                      <a16:colId xmlns:a16="http://schemas.microsoft.com/office/drawing/2014/main" val="363365797"/>
                    </a:ext>
                  </a:extLst>
                </a:gridCol>
                <a:gridCol w="905347">
                  <a:extLst>
                    <a:ext uri="{9D8B030D-6E8A-4147-A177-3AD203B41FA5}">
                      <a16:colId xmlns:a16="http://schemas.microsoft.com/office/drawing/2014/main" val="3356434293"/>
                    </a:ext>
                  </a:extLst>
                </a:gridCol>
                <a:gridCol w="1185985">
                  <a:extLst>
                    <a:ext uri="{9D8B030D-6E8A-4147-A177-3AD203B41FA5}">
                      <a16:colId xmlns:a16="http://schemas.microsoft.com/office/drawing/2014/main" val="2936663567"/>
                    </a:ext>
                  </a:extLst>
                </a:gridCol>
                <a:gridCol w="1186023">
                  <a:extLst>
                    <a:ext uri="{9D8B030D-6E8A-4147-A177-3AD203B41FA5}">
                      <a16:colId xmlns:a16="http://schemas.microsoft.com/office/drawing/2014/main" val="1570490921"/>
                    </a:ext>
                  </a:extLst>
                </a:gridCol>
              </a:tblGrid>
              <a:tr h="656279">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precision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recall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f1-score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support</a:t>
                      </a:r>
                      <a:endParaRPr lang="en-IN" dirty="0"/>
                    </a:p>
                    <a:p>
                      <a:endParaRPr lang="en-IN" dirty="0"/>
                    </a:p>
                  </a:txBody>
                  <a:tcPr/>
                </a:tc>
                <a:extLst>
                  <a:ext uri="{0D108BD9-81ED-4DB2-BD59-A6C34878D82A}">
                    <a16:rowId xmlns:a16="http://schemas.microsoft.com/office/drawing/2014/main" val="2708930501"/>
                  </a:ext>
                </a:extLst>
              </a:tr>
              <a:tr h="380226">
                <a:tc>
                  <a:txBody>
                    <a:bodyPr/>
                    <a:lstStyle/>
                    <a:p>
                      <a:r>
                        <a:rPr lang="en-US" dirty="0"/>
                        <a:t>0</a:t>
                      </a:r>
                      <a:endParaRPr lang="en-IN" dirty="0"/>
                    </a:p>
                  </a:txBody>
                  <a:tcPr/>
                </a:tc>
                <a:tc>
                  <a:txBody>
                    <a:bodyPr/>
                    <a:lstStyle/>
                    <a:p>
                      <a:r>
                        <a:rPr lang="en-US" dirty="0"/>
                        <a:t>0.85</a:t>
                      </a:r>
                      <a:endParaRPr lang="en-IN" dirty="0"/>
                    </a:p>
                  </a:txBody>
                  <a:tcPr/>
                </a:tc>
                <a:tc>
                  <a:txBody>
                    <a:bodyPr/>
                    <a:lstStyle/>
                    <a:p>
                      <a:r>
                        <a:rPr lang="en-US" dirty="0"/>
                        <a:t>0.83</a:t>
                      </a:r>
                      <a:endParaRPr lang="en-IN" dirty="0"/>
                    </a:p>
                  </a:txBody>
                  <a:tcPr/>
                </a:tc>
                <a:tc>
                  <a:txBody>
                    <a:bodyPr/>
                    <a:lstStyle/>
                    <a:p>
                      <a:r>
                        <a:rPr lang="en-US" dirty="0"/>
                        <a:t>0.84</a:t>
                      </a:r>
                      <a:endParaRPr lang="en-IN" dirty="0"/>
                    </a:p>
                  </a:txBody>
                  <a:tcPr/>
                </a:tc>
                <a:tc>
                  <a:txBody>
                    <a:bodyPr/>
                    <a:lstStyle/>
                    <a:p>
                      <a:r>
                        <a:rPr lang="en-US" dirty="0"/>
                        <a:t>1290</a:t>
                      </a:r>
                      <a:endParaRPr lang="en-IN" dirty="0"/>
                    </a:p>
                  </a:txBody>
                  <a:tcPr/>
                </a:tc>
                <a:extLst>
                  <a:ext uri="{0D108BD9-81ED-4DB2-BD59-A6C34878D82A}">
                    <a16:rowId xmlns:a16="http://schemas.microsoft.com/office/drawing/2014/main" val="1691794816"/>
                  </a:ext>
                </a:extLst>
              </a:tr>
              <a:tr h="380226">
                <a:tc>
                  <a:txBody>
                    <a:bodyPr/>
                    <a:lstStyle/>
                    <a:p>
                      <a:r>
                        <a:rPr lang="en-US" dirty="0"/>
                        <a:t>1</a:t>
                      </a:r>
                      <a:endParaRPr lang="en-IN" dirty="0"/>
                    </a:p>
                  </a:txBody>
                  <a:tcPr/>
                </a:tc>
                <a:tc>
                  <a:txBody>
                    <a:bodyPr/>
                    <a:lstStyle/>
                    <a:p>
                      <a:r>
                        <a:rPr lang="en-US" dirty="0"/>
                        <a:t>0.83</a:t>
                      </a:r>
                      <a:endParaRPr lang="en-IN" dirty="0"/>
                    </a:p>
                  </a:txBody>
                  <a:tcPr/>
                </a:tc>
                <a:tc>
                  <a:txBody>
                    <a:bodyPr/>
                    <a:lstStyle/>
                    <a:p>
                      <a:r>
                        <a:rPr lang="en-US" dirty="0"/>
                        <a:t>0.86</a:t>
                      </a:r>
                      <a:endParaRPr lang="en-IN" dirty="0"/>
                    </a:p>
                  </a:txBody>
                  <a:tcPr/>
                </a:tc>
                <a:tc>
                  <a:txBody>
                    <a:bodyPr/>
                    <a:lstStyle/>
                    <a:p>
                      <a:r>
                        <a:rPr lang="en-US" dirty="0"/>
                        <a:t>0.84</a:t>
                      </a:r>
                      <a:endParaRPr lang="en-IN" dirty="0"/>
                    </a:p>
                  </a:txBody>
                  <a:tcPr/>
                </a:tc>
                <a:tc>
                  <a:txBody>
                    <a:bodyPr/>
                    <a:lstStyle/>
                    <a:p>
                      <a:r>
                        <a:rPr lang="en-US" dirty="0"/>
                        <a:t>1297</a:t>
                      </a:r>
                      <a:endParaRPr lang="en-IN" dirty="0"/>
                    </a:p>
                  </a:txBody>
                  <a:tcPr/>
                </a:tc>
                <a:extLst>
                  <a:ext uri="{0D108BD9-81ED-4DB2-BD59-A6C34878D82A}">
                    <a16:rowId xmlns:a16="http://schemas.microsoft.com/office/drawing/2014/main" val="3053264039"/>
                  </a:ext>
                </a:extLst>
              </a:tr>
              <a:tr h="656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endParaRPr lang="en-IN"/>
                    </a:p>
                  </a:txBody>
                  <a:tcPr/>
                </a:tc>
                <a:tc>
                  <a:txBody>
                    <a:bodyPr/>
                    <a:lstStyle/>
                    <a:p>
                      <a:endParaRPr lang="en-IN" dirty="0"/>
                    </a:p>
                  </a:txBody>
                  <a:tcPr/>
                </a:tc>
                <a:tc>
                  <a:txBody>
                    <a:bodyPr/>
                    <a:lstStyle/>
                    <a:p>
                      <a:r>
                        <a:rPr lang="en-US" dirty="0"/>
                        <a:t>0.84</a:t>
                      </a:r>
                      <a:endParaRPr lang="en-IN" dirty="0"/>
                    </a:p>
                  </a:txBody>
                  <a:tcPr/>
                </a:tc>
                <a:tc>
                  <a:txBody>
                    <a:bodyPr/>
                    <a:lstStyle/>
                    <a:p>
                      <a:r>
                        <a:rPr lang="en-US" dirty="0"/>
                        <a:t>2587</a:t>
                      </a:r>
                      <a:endParaRPr lang="en-IN" dirty="0"/>
                    </a:p>
                  </a:txBody>
                  <a:tcPr/>
                </a:tc>
                <a:extLst>
                  <a:ext uri="{0D108BD9-81ED-4DB2-BD59-A6C34878D82A}">
                    <a16:rowId xmlns:a16="http://schemas.microsoft.com/office/drawing/2014/main" val="1089265845"/>
                  </a:ext>
                </a:extLst>
              </a:tr>
              <a:tr h="937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macro avg</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0.84</a:t>
                      </a:r>
                      <a:endParaRPr lang="en-IN" dirty="0"/>
                    </a:p>
                  </a:txBody>
                  <a:tcPr/>
                </a:tc>
                <a:tc>
                  <a:txBody>
                    <a:bodyPr/>
                    <a:lstStyle/>
                    <a:p>
                      <a:r>
                        <a:rPr lang="en-US" dirty="0"/>
                        <a:t>0.84</a:t>
                      </a:r>
                      <a:endParaRPr lang="en-IN" dirty="0"/>
                    </a:p>
                  </a:txBody>
                  <a:tcPr/>
                </a:tc>
                <a:tc>
                  <a:txBody>
                    <a:bodyPr/>
                    <a:lstStyle/>
                    <a:p>
                      <a:r>
                        <a:rPr lang="en-US" dirty="0"/>
                        <a:t>0.84</a:t>
                      </a:r>
                      <a:endParaRPr lang="en-IN" dirty="0"/>
                    </a:p>
                  </a:txBody>
                  <a:tcPr/>
                </a:tc>
                <a:tc>
                  <a:txBody>
                    <a:bodyPr/>
                    <a:lstStyle/>
                    <a:p>
                      <a:r>
                        <a:rPr lang="en-US" dirty="0"/>
                        <a:t>2587</a:t>
                      </a:r>
                      <a:endParaRPr lang="en-IN" dirty="0"/>
                    </a:p>
                  </a:txBody>
                  <a:tcPr/>
                </a:tc>
                <a:extLst>
                  <a:ext uri="{0D108BD9-81ED-4DB2-BD59-A6C34878D82A}">
                    <a16:rowId xmlns:a16="http://schemas.microsoft.com/office/drawing/2014/main" val="2481443254"/>
                  </a:ext>
                </a:extLst>
              </a:tr>
              <a:tr h="937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weighted avg</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0.84</a:t>
                      </a:r>
                      <a:endParaRPr lang="en-IN" dirty="0"/>
                    </a:p>
                  </a:txBody>
                  <a:tcPr/>
                </a:tc>
                <a:tc>
                  <a:txBody>
                    <a:bodyPr/>
                    <a:lstStyle/>
                    <a:p>
                      <a:r>
                        <a:rPr lang="en-US" dirty="0"/>
                        <a:t>0.84</a:t>
                      </a:r>
                      <a:endParaRPr lang="en-IN" dirty="0"/>
                    </a:p>
                  </a:txBody>
                  <a:tcPr/>
                </a:tc>
                <a:tc>
                  <a:txBody>
                    <a:bodyPr/>
                    <a:lstStyle/>
                    <a:p>
                      <a:r>
                        <a:rPr lang="en-US" dirty="0"/>
                        <a:t>0.84</a:t>
                      </a:r>
                      <a:endParaRPr lang="en-IN" dirty="0"/>
                    </a:p>
                  </a:txBody>
                  <a:tcPr/>
                </a:tc>
                <a:tc>
                  <a:txBody>
                    <a:bodyPr/>
                    <a:lstStyle/>
                    <a:p>
                      <a:r>
                        <a:rPr lang="en-US" dirty="0"/>
                        <a:t>2587</a:t>
                      </a:r>
                      <a:endParaRPr lang="en-IN" dirty="0"/>
                    </a:p>
                  </a:txBody>
                  <a:tcPr/>
                </a:tc>
                <a:extLst>
                  <a:ext uri="{0D108BD9-81ED-4DB2-BD59-A6C34878D82A}">
                    <a16:rowId xmlns:a16="http://schemas.microsoft.com/office/drawing/2014/main" val="2261564145"/>
                  </a:ext>
                </a:extLst>
              </a:tr>
            </a:tbl>
          </a:graphicData>
        </a:graphic>
      </p:graphicFrame>
      <p:graphicFrame>
        <p:nvGraphicFramePr>
          <p:cNvPr id="20" name="Table 20">
            <a:extLst>
              <a:ext uri="{FF2B5EF4-FFF2-40B4-BE49-F238E27FC236}">
                <a16:creationId xmlns:a16="http://schemas.microsoft.com/office/drawing/2014/main" id="{12AFDC21-D425-1297-989D-5BD945033744}"/>
              </a:ext>
            </a:extLst>
          </p:cNvPr>
          <p:cNvGraphicFramePr>
            <a:graphicFrameLocks noGrp="1"/>
          </p:cNvGraphicFramePr>
          <p:nvPr>
            <p:ph sz="quarter" idx="4"/>
            <p:extLst>
              <p:ext uri="{D42A27DB-BD31-4B8C-83A1-F6EECF244321}">
                <p14:modId xmlns:p14="http://schemas.microsoft.com/office/powerpoint/2010/main" val="861651165"/>
              </p:ext>
            </p:extLst>
          </p:nvPr>
        </p:nvGraphicFramePr>
        <p:xfrm>
          <a:off x="6255945" y="2267312"/>
          <a:ext cx="5519784" cy="3948093"/>
        </p:xfrm>
        <a:graphic>
          <a:graphicData uri="http://schemas.openxmlformats.org/drawingml/2006/table">
            <a:tbl>
              <a:tblPr firstRow="1" bandRow="1">
                <a:tableStyleId>{5C22544A-7EE6-4342-B048-85BDC9FD1C3A}</a:tableStyleId>
              </a:tblPr>
              <a:tblGrid>
                <a:gridCol w="1095808">
                  <a:extLst>
                    <a:ext uri="{9D8B030D-6E8A-4147-A177-3AD203B41FA5}">
                      <a16:colId xmlns:a16="http://schemas.microsoft.com/office/drawing/2014/main" val="992393220"/>
                    </a:ext>
                  </a:extLst>
                </a:gridCol>
                <a:gridCol w="1290341">
                  <a:extLst>
                    <a:ext uri="{9D8B030D-6E8A-4147-A177-3AD203B41FA5}">
                      <a16:colId xmlns:a16="http://schemas.microsoft.com/office/drawing/2014/main" val="2307940166"/>
                    </a:ext>
                  </a:extLst>
                </a:gridCol>
                <a:gridCol w="870269">
                  <a:extLst>
                    <a:ext uri="{9D8B030D-6E8A-4147-A177-3AD203B41FA5}">
                      <a16:colId xmlns:a16="http://schemas.microsoft.com/office/drawing/2014/main" val="2989934912"/>
                    </a:ext>
                  </a:extLst>
                </a:gridCol>
                <a:gridCol w="1149790">
                  <a:extLst>
                    <a:ext uri="{9D8B030D-6E8A-4147-A177-3AD203B41FA5}">
                      <a16:colId xmlns:a16="http://schemas.microsoft.com/office/drawing/2014/main" val="1336439567"/>
                    </a:ext>
                  </a:extLst>
                </a:gridCol>
                <a:gridCol w="1113576">
                  <a:extLst>
                    <a:ext uri="{9D8B030D-6E8A-4147-A177-3AD203B41FA5}">
                      <a16:colId xmlns:a16="http://schemas.microsoft.com/office/drawing/2014/main" val="281184119"/>
                    </a:ext>
                  </a:extLst>
                </a:gridCol>
              </a:tblGrid>
              <a:tr h="710406">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precision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recall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f1-score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support</a:t>
                      </a:r>
                      <a:endParaRPr lang="en-IN" dirty="0"/>
                    </a:p>
                    <a:p>
                      <a:endParaRPr lang="en-IN" dirty="0"/>
                    </a:p>
                  </a:txBody>
                  <a:tcPr/>
                </a:tc>
                <a:extLst>
                  <a:ext uri="{0D108BD9-81ED-4DB2-BD59-A6C34878D82A}">
                    <a16:rowId xmlns:a16="http://schemas.microsoft.com/office/drawing/2014/main" val="3560512811"/>
                  </a:ext>
                </a:extLst>
              </a:tr>
              <a:tr h="370021">
                <a:tc>
                  <a:txBody>
                    <a:bodyPr/>
                    <a:lstStyle/>
                    <a:p>
                      <a:r>
                        <a:rPr lang="en-US" dirty="0"/>
                        <a:t>0</a:t>
                      </a:r>
                      <a:endParaRPr lang="en-IN" dirty="0"/>
                    </a:p>
                  </a:txBody>
                  <a:tcPr/>
                </a:tc>
                <a:tc>
                  <a:txBody>
                    <a:bodyPr/>
                    <a:lstStyle/>
                    <a:p>
                      <a:r>
                        <a:rPr lang="en-US" dirty="0"/>
                        <a:t>0.79</a:t>
                      </a:r>
                      <a:endParaRPr lang="en-IN" dirty="0"/>
                    </a:p>
                  </a:txBody>
                  <a:tcPr/>
                </a:tc>
                <a:tc>
                  <a:txBody>
                    <a:bodyPr/>
                    <a:lstStyle/>
                    <a:p>
                      <a:r>
                        <a:rPr lang="en-US" dirty="0"/>
                        <a:t>0.77</a:t>
                      </a:r>
                      <a:endParaRPr lang="en-IN" dirty="0"/>
                    </a:p>
                  </a:txBody>
                  <a:tcPr/>
                </a:tc>
                <a:tc>
                  <a:txBody>
                    <a:bodyPr/>
                    <a:lstStyle/>
                    <a:p>
                      <a:r>
                        <a:rPr lang="en-US" dirty="0"/>
                        <a:t>0.78</a:t>
                      </a:r>
                      <a:endParaRPr lang="en-IN" dirty="0"/>
                    </a:p>
                  </a:txBody>
                  <a:tcPr/>
                </a:tc>
                <a:tc>
                  <a:txBody>
                    <a:bodyPr/>
                    <a:lstStyle/>
                    <a:p>
                      <a:r>
                        <a:rPr lang="en-US" dirty="0"/>
                        <a:t>1290</a:t>
                      </a:r>
                      <a:endParaRPr lang="en-IN" dirty="0"/>
                    </a:p>
                  </a:txBody>
                  <a:tcPr/>
                </a:tc>
                <a:extLst>
                  <a:ext uri="{0D108BD9-81ED-4DB2-BD59-A6C34878D82A}">
                    <a16:rowId xmlns:a16="http://schemas.microsoft.com/office/drawing/2014/main" val="2542327545"/>
                  </a:ext>
                </a:extLst>
              </a:tr>
              <a:tr h="370021">
                <a:tc>
                  <a:txBody>
                    <a:bodyPr/>
                    <a:lstStyle/>
                    <a:p>
                      <a:r>
                        <a:rPr lang="en-US" dirty="0"/>
                        <a:t>1</a:t>
                      </a:r>
                      <a:endParaRPr lang="en-IN" dirty="0"/>
                    </a:p>
                  </a:txBody>
                  <a:tcPr/>
                </a:tc>
                <a:tc>
                  <a:txBody>
                    <a:bodyPr/>
                    <a:lstStyle/>
                    <a:p>
                      <a:r>
                        <a:rPr lang="en-US" dirty="0"/>
                        <a:t>0.78</a:t>
                      </a:r>
                      <a:endParaRPr lang="en-IN" dirty="0"/>
                    </a:p>
                  </a:txBody>
                  <a:tcPr/>
                </a:tc>
                <a:tc>
                  <a:txBody>
                    <a:bodyPr/>
                    <a:lstStyle/>
                    <a:p>
                      <a:r>
                        <a:rPr lang="en-US" dirty="0"/>
                        <a:t>0.79</a:t>
                      </a:r>
                      <a:endParaRPr lang="en-IN" dirty="0"/>
                    </a:p>
                  </a:txBody>
                  <a:tcPr/>
                </a:tc>
                <a:tc>
                  <a:txBody>
                    <a:bodyPr/>
                    <a:lstStyle/>
                    <a:p>
                      <a:r>
                        <a:rPr lang="en-US" dirty="0"/>
                        <a:t>0.79</a:t>
                      </a:r>
                      <a:endParaRPr lang="en-IN" dirty="0"/>
                    </a:p>
                  </a:txBody>
                  <a:tcPr/>
                </a:tc>
                <a:tc>
                  <a:txBody>
                    <a:bodyPr/>
                    <a:lstStyle/>
                    <a:p>
                      <a:r>
                        <a:rPr lang="en-US" dirty="0"/>
                        <a:t>1297</a:t>
                      </a:r>
                      <a:endParaRPr lang="en-IN" dirty="0"/>
                    </a:p>
                  </a:txBody>
                  <a:tcPr/>
                </a:tc>
                <a:extLst>
                  <a:ext uri="{0D108BD9-81ED-4DB2-BD59-A6C34878D82A}">
                    <a16:rowId xmlns:a16="http://schemas.microsoft.com/office/drawing/2014/main" val="325181549"/>
                  </a:ext>
                </a:extLst>
              </a:tr>
              <a:tr h="647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endParaRPr lang="en-IN"/>
                    </a:p>
                  </a:txBody>
                  <a:tcPr/>
                </a:tc>
                <a:tc>
                  <a:txBody>
                    <a:bodyPr/>
                    <a:lstStyle/>
                    <a:p>
                      <a:endParaRPr lang="en-IN"/>
                    </a:p>
                  </a:txBody>
                  <a:tcPr/>
                </a:tc>
                <a:tc>
                  <a:txBody>
                    <a:bodyPr/>
                    <a:lstStyle/>
                    <a:p>
                      <a:r>
                        <a:rPr lang="en-US" dirty="0"/>
                        <a:t>0.78</a:t>
                      </a:r>
                      <a:endParaRPr lang="en-IN" dirty="0"/>
                    </a:p>
                  </a:txBody>
                  <a:tcPr/>
                </a:tc>
                <a:tc>
                  <a:txBody>
                    <a:bodyPr/>
                    <a:lstStyle/>
                    <a:p>
                      <a:r>
                        <a:rPr lang="en-US" dirty="0"/>
                        <a:t>2587</a:t>
                      </a:r>
                      <a:endParaRPr lang="en-IN" dirty="0"/>
                    </a:p>
                  </a:txBody>
                  <a:tcPr/>
                </a:tc>
                <a:extLst>
                  <a:ext uri="{0D108BD9-81ED-4DB2-BD59-A6C34878D82A}">
                    <a16:rowId xmlns:a16="http://schemas.microsoft.com/office/drawing/2014/main" val="1483286409"/>
                  </a:ext>
                </a:extLst>
              </a:tr>
              <a:tr h="925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macro avg</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0.78</a:t>
                      </a:r>
                      <a:endParaRPr lang="en-IN" dirty="0"/>
                    </a:p>
                  </a:txBody>
                  <a:tcPr/>
                </a:tc>
                <a:tc>
                  <a:txBody>
                    <a:bodyPr/>
                    <a:lstStyle/>
                    <a:p>
                      <a:r>
                        <a:rPr lang="en-US" dirty="0"/>
                        <a:t>0.78</a:t>
                      </a:r>
                      <a:endParaRPr lang="en-IN" dirty="0"/>
                    </a:p>
                  </a:txBody>
                  <a:tcPr/>
                </a:tc>
                <a:tc>
                  <a:txBody>
                    <a:bodyPr/>
                    <a:lstStyle/>
                    <a:p>
                      <a:r>
                        <a:rPr lang="en-US" dirty="0"/>
                        <a:t>0.78</a:t>
                      </a:r>
                      <a:endParaRPr lang="en-IN" dirty="0"/>
                    </a:p>
                  </a:txBody>
                  <a:tcPr/>
                </a:tc>
                <a:tc>
                  <a:txBody>
                    <a:bodyPr/>
                    <a:lstStyle/>
                    <a:p>
                      <a:r>
                        <a:rPr lang="en-US" dirty="0"/>
                        <a:t>2587</a:t>
                      </a:r>
                      <a:endParaRPr lang="en-IN" dirty="0"/>
                    </a:p>
                  </a:txBody>
                  <a:tcPr/>
                </a:tc>
                <a:extLst>
                  <a:ext uri="{0D108BD9-81ED-4DB2-BD59-A6C34878D82A}">
                    <a16:rowId xmlns:a16="http://schemas.microsoft.com/office/drawing/2014/main" val="77578549"/>
                  </a:ext>
                </a:extLst>
              </a:tr>
              <a:tr h="925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weighted avg</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0.78</a:t>
                      </a:r>
                      <a:endParaRPr lang="en-IN" dirty="0"/>
                    </a:p>
                  </a:txBody>
                  <a:tcPr/>
                </a:tc>
                <a:tc>
                  <a:txBody>
                    <a:bodyPr/>
                    <a:lstStyle/>
                    <a:p>
                      <a:r>
                        <a:rPr lang="en-US" dirty="0"/>
                        <a:t>0.78</a:t>
                      </a:r>
                      <a:endParaRPr lang="en-IN" dirty="0"/>
                    </a:p>
                  </a:txBody>
                  <a:tcPr/>
                </a:tc>
                <a:tc>
                  <a:txBody>
                    <a:bodyPr/>
                    <a:lstStyle/>
                    <a:p>
                      <a:r>
                        <a:rPr lang="en-US" dirty="0"/>
                        <a:t>0.78</a:t>
                      </a:r>
                      <a:endParaRPr lang="en-IN" dirty="0"/>
                    </a:p>
                  </a:txBody>
                  <a:tcPr/>
                </a:tc>
                <a:tc>
                  <a:txBody>
                    <a:bodyPr/>
                    <a:lstStyle/>
                    <a:p>
                      <a:r>
                        <a:rPr lang="en-US" dirty="0"/>
                        <a:t>2587</a:t>
                      </a:r>
                      <a:endParaRPr lang="en-IN" dirty="0"/>
                    </a:p>
                  </a:txBody>
                  <a:tcPr/>
                </a:tc>
                <a:extLst>
                  <a:ext uri="{0D108BD9-81ED-4DB2-BD59-A6C34878D82A}">
                    <a16:rowId xmlns:a16="http://schemas.microsoft.com/office/drawing/2014/main" val="3321691948"/>
                  </a:ext>
                </a:extLst>
              </a:tr>
            </a:tbl>
          </a:graphicData>
        </a:graphic>
      </p:graphicFrame>
    </p:spTree>
    <p:extLst>
      <p:ext uri="{BB962C8B-B14F-4D97-AF65-F5344CB8AC3E}">
        <p14:creationId xmlns:p14="http://schemas.microsoft.com/office/powerpoint/2010/main" val="356400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b="1" dirty="0"/>
              <a:t>CONTENTS</a:t>
            </a:r>
            <a:r>
              <a:rPr lang="en-US" dirty="0"/>
              <a:t> </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229944578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F6E4B0-332B-88D1-5B15-0CBFC79FF2E5}"/>
              </a:ext>
            </a:extLst>
          </p:cNvPr>
          <p:cNvSpPr>
            <a:spLocks noGrp="1"/>
          </p:cNvSpPr>
          <p:nvPr>
            <p:ph type="title"/>
          </p:nvPr>
        </p:nvSpPr>
        <p:spPr>
          <a:xfrm>
            <a:off x="1066800" y="642594"/>
            <a:ext cx="10058400" cy="914602"/>
          </a:xfrm>
        </p:spPr>
        <p:txBody>
          <a:bodyPr>
            <a:noAutofit/>
          </a:bodyPr>
          <a:lstStyle/>
          <a:p>
            <a:r>
              <a:rPr lang="en-US" sz="2800" dirty="0">
                <a:cs typeface="Times New Roman" panose="02020603050405020304" pitchFamily="18" charset="0"/>
              </a:rPr>
              <a:t>Confusion matrix classification Reports of</a:t>
            </a:r>
            <a:endParaRPr lang="en-IN" sz="2800" dirty="0">
              <a:cs typeface="Times New Roman" panose="02020603050405020304" pitchFamily="18" charset="0"/>
            </a:endParaRPr>
          </a:p>
        </p:txBody>
      </p:sp>
      <p:sp>
        <p:nvSpPr>
          <p:cNvPr id="7" name="Text Placeholder 6">
            <a:extLst>
              <a:ext uri="{FF2B5EF4-FFF2-40B4-BE49-F238E27FC236}">
                <a16:creationId xmlns:a16="http://schemas.microsoft.com/office/drawing/2014/main" id="{4219DC92-3ACB-A964-5B0F-9F6049822E68}"/>
              </a:ext>
            </a:extLst>
          </p:cNvPr>
          <p:cNvSpPr>
            <a:spLocks noGrp="1"/>
          </p:cNvSpPr>
          <p:nvPr>
            <p:ph type="body" idx="1"/>
          </p:nvPr>
        </p:nvSpPr>
        <p:spPr>
          <a:xfrm>
            <a:off x="642796" y="1754294"/>
            <a:ext cx="5088050" cy="640080"/>
          </a:xfrm>
        </p:spPr>
        <p:txBody>
          <a:bodyPr>
            <a:normAutofit fontScale="92500"/>
          </a:bodyPr>
          <a:lstStyle/>
          <a:p>
            <a:r>
              <a:rPr lang="en-US" dirty="0"/>
              <a:t>Random forest classifier(After SMOTENN)</a:t>
            </a:r>
            <a:endParaRPr lang="en-IN" dirty="0"/>
          </a:p>
        </p:txBody>
      </p:sp>
      <p:graphicFrame>
        <p:nvGraphicFramePr>
          <p:cNvPr id="4" name="Table 4">
            <a:extLst>
              <a:ext uri="{FF2B5EF4-FFF2-40B4-BE49-F238E27FC236}">
                <a16:creationId xmlns:a16="http://schemas.microsoft.com/office/drawing/2014/main" id="{0B75AAD5-DCAE-B1D8-3341-223414FDF718}"/>
              </a:ext>
            </a:extLst>
          </p:cNvPr>
          <p:cNvGraphicFramePr>
            <a:graphicFrameLocks noGrp="1"/>
          </p:cNvGraphicFramePr>
          <p:nvPr>
            <p:ph sz="half" idx="2"/>
            <p:extLst>
              <p:ext uri="{D42A27DB-BD31-4B8C-83A1-F6EECF244321}">
                <p14:modId xmlns:p14="http://schemas.microsoft.com/office/powerpoint/2010/main" val="3553053966"/>
              </p:ext>
            </p:extLst>
          </p:nvPr>
        </p:nvGraphicFramePr>
        <p:xfrm>
          <a:off x="493415" y="2334234"/>
          <a:ext cx="5386812" cy="3566160"/>
        </p:xfrm>
        <a:graphic>
          <a:graphicData uri="http://schemas.openxmlformats.org/drawingml/2006/table">
            <a:tbl>
              <a:tblPr firstRow="1" bandRow="1">
                <a:tableStyleId>{5C22544A-7EE6-4342-B048-85BDC9FD1C3A}</a:tableStyleId>
              </a:tblPr>
              <a:tblGrid>
                <a:gridCol w="1079316">
                  <a:extLst>
                    <a:ext uri="{9D8B030D-6E8A-4147-A177-3AD203B41FA5}">
                      <a16:colId xmlns:a16="http://schemas.microsoft.com/office/drawing/2014/main" val="1186362627"/>
                    </a:ext>
                  </a:extLst>
                </a:gridCol>
                <a:gridCol w="1247425">
                  <a:extLst>
                    <a:ext uri="{9D8B030D-6E8A-4147-A177-3AD203B41FA5}">
                      <a16:colId xmlns:a16="http://schemas.microsoft.com/office/drawing/2014/main" val="147545038"/>
                    </a:ext>
                  </a:extLst>
                </a:gridCol>
                <a:gridCol w="906323">
                  <a:extLst>
                    <a:ext uri="{9D8B030D-6E8A-4147-A177-3AD203B41FA5}">
                      <a16:colId xmlns:a16="http://schemas.microsoft.com/office/drawing/2014/main" val="353841663"/>
                    </a:ext>
                  </a:extLst>
                </a:gridCol>
                <a:gridCol w="1076874">
                  <a:extLst>
                    <a:ext uri="{9D8B030D-6E8A-4147-A177-3AD203B41FA5}">
                      <a16:colId xmlns:a16="http://schemas.microsoft.com/office/drawing/2014/main" val="810658799"/>
                    </a:ext>
                  </a:extLst>
                </a:gridCol>
                <a:gridCol w="1076874">
                  <a:extLst>
                    <a:ext uri="{9D8B030D-6E8A-4147-A177-3AD203B41FA5}">
                      <a16:colId xmlns:a16="http://schemas.microsoft.com/office/drawing/2014/main" val="2607978968"/>
                    </a:ext>
                  </a:extLst>
                </a:gridCol>
              </a:tblGrid>
              <a:tr h="745420">
                <a:tc>
                  <a:txBody>
                    <a:bodyPr/>
                    <a:lstStyle/>
                    <a:p>
                      <a:endParaRPr lang="en-IN" dirty="0"/>
                    </a:p>
                  </a:txBody>
                  <a:tcPr/>
                </a:tc>
                <a:tc>
                  <a:txBody>
                    <a:bodyPr/>
                    <a:lstStyle/>
                    <a:p>
                      <a:r>
                        <a:rPr lang="en-IN" sz="1800" b="0" i="0" kern="1200" dirty="0">
                          <a:solidFill>
                            <a:schemeClr val="lt1"/>
                          </a:solidFill>
                          <a:effectLst/>
                          <a:latin typeface="+mn-lt"/>
                          <a:ea typeface="+mn-ea"/>
                          <a:cs typeface="+mn-cs"/>
                        </a:rPr>
                        <a:t>precision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recall</a:t>
                      </a:r>
                      <a:endParaRPr lang="en-IN" dirty="0"/>
                    </a:p>
                    <a:p>
                      <a:endParaRPr lang="en-IN" dirty="0"/>
                    </a:p>
                  </a:txBody>
                  <a:tcPr/>
                </a:tc>
                <a:tc>
                  <a:txBody>
                    <a:bodyPr/>
                    <a:lstStyle/>
                    <a:p>
                      <a:r>
                        <a:rPr lang="en-IN" sz="1800" b="0" i="0" kern="1200" dirty="0">
                          <a:solidFill>
                            <a:schemeClr val="lt1"/>
                          </a:solidFill>
                          <a:effectLst/>
                          <a:latin typeface="+mn-lt"/>
                          <a:ea typeface="+mn-ea"/>
                          <a:cs typeface="+mn-cs"/>
                        </a:rPr>
                        <a:t>f1-score</a:t>
                      </a:r>
                      <a:endParaRPr lang="en-IN" dirty="0"/>
                    </a:p>
                  </a:txBody>
                  <a:tcPr/>
                </a:tc>
                <a:tc>
                  <a:txBody>
                    <a:bodyPr/>
                    <a:lstStyle/>
                    <a:p>
                      <a:r>
                        <a:rPr lang="en-IN" sz="1800" b="0" i="0" kern="1200" dirty="0">
                          <a:solidFill>
                            <a:schemeClr val="lt1"/>
                          </a:solidFill>
                          <a:effectLst/>
                          <a:latin typeface="+mn-lt"/>
                          <a:ea typeface="+mn-ea"/>
                          <a:cs typeface="+mn-cs"/>
                        </a:rPr>
                        <a:t>support</a:t>
                      </a:r>
                      <a:endParaRPr lang="en-IN" dirty="0"/>
                    </a:p>
                  </a:txBody>
                  <a:tcPr/>
                </a:tc>
                <a:extLst>
                  <a:ext uri="{0D108BD9-81ED-4DB2-BD59-A6C34878D82A}">
                    <a16:rowId xmlns:a16="http://schemas.microsoft.com/office/drawing/2014/main" val="2891268299"/>
                  </a:ext>
                </a:extLst>
              </a:tr>
              <a:tr h="443300">
                <a:tc>
                  <a:txBody>
                    <a:bodyPr/>
                    <a:lstStyle/>
                    <a:p>
                      <a:r>
                        <a:rPr lang="en-US" dirty="0">
                          <a:latin typeface="Times New Roman" panose="02020603050405020304" pitchFamily="18" charset="0"/>
                          <a:cs typeface="Times New Roman" panose="02020603050405020304" pitchFamily="18" charset="0"/>
                        </a:rPr>
                        <a:t>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562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7183180"/>
                  </a:ext>
                </a:extLst>
              </a:tr>
              <a:tr h="443300">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691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6603017"/>
                  </a:ext>
                </a:extLst>
              </a:tr>
              <a:tr h="443300">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1253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3236872"/>
                  </a:ext>
                </a:extLst>
              </a:tr>
              <a:tr h="745420">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macro avg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1253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9079512"/>
                  </a:ext>
                </a:extLst>
              </a:tr>
              <a:tr h="745420">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weighted avg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1253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5259866"/>
                  </a:ext>
                </a:extLst>
              </a:tr>
            </a:tbl>
          </a:graphicData>
        </a:graphic>
      </p:graphicFrame>
      <p:sp>
        <p:nvSpPr>
          <p:cNvPr id="8" name="Text Placeholder 7">
            <a:extLst>
              <a:ext uri="{FF2B5EF4-FFF2-40B4-BE49-F238E27FC236}">
                <a16:creationId xmlns:a16="http://schemas.microsoft.com/office/drawing/2014/main" id="{707E470C-CB50-2493-4248-BFADC6DC2FF2}"/>
              </a:ext>
            </a:extLst>
          </p:cNvPr>
          <p:cNvSpPr>
            <a:spLocks noGrp="1"/>
          </p:cNvSpPr>
          <p:nvPr>
            <p:ph type="body" sz="quarter" idx="3"/>
          </p:nvPr>
        </p:nvSpPr>
        <p:spPr>
          <a:xfrm>
            <a:off x="6457950" y="1694154"/>
            <a:ext cx="4663440" cy="640080"/>
          </a:xfrm>
        </p:spPr>
        <p:txBody>
          <a:bodyPr>
            <a:normAutofit fontScale="92500"/>
          </a:bodyPr>
          <a:lstStyle/>
          <a:p>
            <a:r>
              <a:rPr lang="en-US" dirty="0"/>
              <a:t>Decision Tree (After SMOTENN)</a:t>
            </a:r>
            <a:endParaRPr lang="en-IN" dirty="0"/>
          </a:p>
        </p:txBody>
      </p:sp>
      <p:graphicFrame>
        <p:nvGraphicFramePr>
          <p:cNvPr id="10" name="Table 10">
            <a:extLst>
              <a:ext uri="{FF2B5EF4-FFF2-40B4-BE49-F238E27FC236}">
                <a16:creationId xmlns:a16="http://schemas.microsoft.com/office/drawing/2014/main" id="{4B970C35-CB96-8D6A-4616-0BBFA70291A7}"/>
              </a:ext>
            </a:extLst>
          </p:cNvPr>
          <p:cNvGraphicFramePr>
            <a:graphicFrameLocks noGrp="1"/>
          </p:cNvGraphicFramePr>
          <p:nvPr>
            <p:ph sz="quarter" idx="4"/>
            <p:extLst>
              <p:ext uri="{D42A27DB-BD31-4B8C-83A1-F6EECF244321}">
                <p14:modId xmlns:p14="http://schemas.microsoft.com/office/powerpoint/2010/main" val="2593010644"/>
              </p:ext>
            </p:extLst>
          </p:nvPr>
        </p:nvGraphicFramePr>
        <p:xfrm>
          <a:off x="5983718" y="2334234"/>
          <a:ext cx="5731466" cy="3566160"/>
        </p:xfrm>
        <a:graphic>
          <a:graphicData uri="http://schemas.openxmlformats.org/drawingml/2006/table">
            <a:tbl>
              <a:tblPr firstRow="1" bandRow="1">
                <a:tableStyleId>{5C22544A-7EE6-4342-B048-85BDC9FD1C3A}</a:tableStyleId>
              </a:tblPr>
              <a:tblGrid>
                <a:gridCol w="1175706">
                  <a:extLst>
                    <a:ext uri="{9D8B030D-6E8A-4147-A177-3AD203B41FA5}">
                      <a16:colId xmlns:a16="http://schemas.microsoft.com/office/drawing/2014/main" val="1921865663"/>
                    </a:ext>
                  </a:extLst>
                </a:gridCol>
                <a:gridCol w="1303699">
                  <a:extLst>
                    <a:ext uri="{9D8B030D-6E8A-4147-A177-3AD203B41FA5}">
                      <a16:colId xmlns:a16="http://schemas.microsoft.com/office/drawing/2014/main" val="2311219436"/>
                    </a:ext>
                  </a:extLst>
                </a:gridCol>
                <a:gridCol w="1050202">
                  <a:extLst>
                    <a:ext uri="{9D8B030D-6E8A-4147-A177-3AD203B41FA5}">
                      <a16:colId xmlns:a16="http://schemas.microsoft.com/office/drawing/2014/main" val="568728050"/>
                    </a:ext>
                  </a:extLst>
                </a:gridCol>
                <a:gridCol w="1095470">
                  <a:extLst>
                    <a:ext uri="{9D8B030D-6E8A-4147-A177-3AD203B41FA5}">
                      <a16:colId xmlns:a16="http://schemas.microsoft.com/office/drawing/2014/main" val="4166653943"/>
                    </a:ext>
                  </a:extLst>
                </a:gridCol>
                <a:gridCol w="1106389">
                  <a:extLst>
                    <a:ext uri="{9D8B030D-6E8A-4147-A177-3AD203B41FA5}">
                      <a16:colId xmlns:a16="http://schemas.microsoft.com/office/drawing/2014/main" val="4111642639"/>
                    </a:ext>
                  </a:extLst>
                </a:gridCol>
              </a:tblGrid>
              <a:tr h="582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precision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recall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f1-score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lt1"/>
                          </a:solidFill>
                          <a:effectLst/>
                          <a:latin typeface="+mn-lt"/>
                          <a:ea typeface="+mn-ea"/>
                          <a:cs typeface="+mn-cs"/>
                        </a:rPr>
                        <a:t>support</a:t>
                      </a:r>
                      <a:endParaRPr lang="en-IN" dirty="0"/>
                    </a:p>
                    <a:p>
                      <a:endParaRPr lang="en-IN" dirty="0"/>
                    </a:p>
                  </a:txBody>
                  <a:tcPr/>
                </a:tc>
                <a:extLst>
                  <a:ext uri="{0D108BD9-81ED-4DB2-BD59-A6C34878D82A}">
                    <a16:rowId xmlns:a16="http://schemas.microsoft.com/office/drawing/2014/main" val="1747624224"/>
                  </a:ext>
                </a:extLst>
              </a:tr>
              <a:tr h="332585">
                <a:tc>
                  <a:txBody>
                    <a:bodyPr/>
                    <a:lstStyle/>
                    <a:p>
                      <a:r>
                        <a:rPr lang="en-US" dirty="0"/>
                        <a:t>0</a:t>
                      </a:r>
                      <a:endParaRPr lang="en-IN" dirty="0"/>
                    </a:p>
                  </a:txBody>
                  <a:tcPr/>
                </a:tc>
                <a:tc>
                  <a:txBody>
                    <a:bodyPr/>
                    <a:lstStyle/>
                    <a:p>
                      <a:r>
                        <a:rPr lang="en-US" dirty="0"/>
                        <a:t>0.92</a:t>
                      </a:r>
                      <a:endParaRPr lang="en-IN" dirty="0"/>
                    </a:p>
                  </a:txBody>
                  <a:tcPr/>
                </a:tc>
                <a:tc>
                  <a:txBody>
                    <a:bodyPr/>
                    <a:lstStyle/>
                    <a:p>
                      <a:r>
                        <a:rPr lang="en-US" dirty="0"/>
                        <a:t>0.93</a:t>
                      </a:r>
                      <a:endParaRPr lang="en-IN" dirty="0"/>
                    </a:p>
                  </a:txBody>
                  <a:tcPr/>
                </a:tc>
                <a:tc>
                  <a:txBody>
                    <a:bodyPr/>
                    <a:lstStyle/>
                    <a:p>
                      <a:r>
                        <a:rPr lang="en-US" dirty="0"/>
                        <a:t>0.92</a:t>
                      </a:r>
                      <a:endParaRPr lang="en-IN" dirty="0"/>
                    </a:p>
                  </a:txBody>
                  <a:tcPr/>
                </a:tc>
                <a:tc>
                  <a:txBody>
                    <a:bodyPr/>
                    <a:lstStyle/>
                    <a:p>
                      <a:r>
                        <a:rPr lang="en-US" dirty="0"/>
                        <a:t>535</a:t>
                      </a:r>
                      <a:endParaRPr lang="en-IN" dirty="0"/>
                    </a:p>
                  </a:txBody>
                  <a:tcPr/>
                </a:tc>
                <a:extLst>
                  <a:ext uri="{0D108BD9-81ED-4DB2-BD59-A6C34878D82A}">
                    <a16:rowId xmlns:a16="http://schemas.microsoft.com/office/drawing/2014/main" val="4127168133"/>
                  </a:ext>
                </a:extLst>
              </a:tr>
              <a:tr h="332585">
                <a:tc>
                  <a:txBody>
                    <a:bodyPr/>
                    <a:lstStyle/>
                    <a:p>
                      <a:r>
                        <a:rPr lang="en-US" dirty="0"/>
                        <a:t>1</a:t>
                      </a:r>
                      <a:endParaRPr lang="en-IN" dirty="0"/>
                    </a:p>
                  </a:txBody>
                  <a:tcPr/>
                </a:tc>
                <a:tc>
                  <a:txBody>
                    <a:bodyPr/>
                    <a:lstStyle/>
                    <a:p>
                      <a:r>
                        <a:rPr lang="en-US" dirty="0"/>
                        <a:t>0.94</a:t>
                      </a:r>
                      <a:endParaRPr lang="en-IN" dirty="0"/>
                    </a:p>
                  </a:txBody>
                  <a:tcPr/>
                </a:tc>
                <a:tc>
                  <a:txBody>
                    <a:bodyPr/>
                    <a:lstStyle/>
                    <a:p>
                      <a:r>
                        <a:rPr lang="en-US" dirty="0"/>
                        <a:t>0.94</a:t>
                      </a:r>
                      <a:endParaRPr lang="en-IN" dirty="0"/>
                    </a:p>
                  </a:txBody>
                  <a:tcPr/>
                </a:tc>
                <a:tc>
                  <a:txBody>
                    <a:bodyPr/>
                    <a:lstStyle/>
                    <a:p>
                      <a:r>
                        <a:rPr lang="en-US" dirty="0"/>
                        <a:t>0.94</a:t>
                      </a:r>
                      <a:endParaRPr lang="en-IN" dirty="0"/>
                    </a:p>
                  </a:txBody>
                  <a:tcPr/>
                </a:tc>
                <a:tc>
                  <a:txBody>
                    <a:bodyPr/>
                    <a:lstStyle/>
                    <a:p>
                      <a:r>
                        <a:rPr lang="en-US" dirty="0"/>
                        <a:t>718</a:t>
                      </a:r>
                      <a:endParaRPr lang="en-IN" dirty="0"/>
                    </a:p>
                  </a:txBody>
                  <a:tcPr/>
                </a:tc>
                <a:extLst>
                  <a:ext uri="{0D108BD9-81ED-4DB2-BD59-A6C34878D82A}">
                    <a16:rowId xmlns:a16="http://schemas.microsoft.com/office/drawing/2014/main" val="1496071307"/>
                  </a:ext>
                </a:extLst>
              </a:tr>
              <a:tr h="582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endParaRPr lang="en-IN" dirty="0"/>
                    </a:p>
                  </a:txBody>
                  <a:tcPr/>
                </a:tc>
                <a:tc>
                  <a:txBody>
                    <a:bodyPr/>
                    <a:lstStyle/>
                    <a:p>
                      <a:endParaRPr lang="en-IN"/>
                    </a:p>
                  </a:txBody>
                  <a:tcPr/>
                </a:tc>
                <a:tc>
                  <a:txBody>
                    <a:bodyPr/>
                    <a:lstStyle/>
                    <a:p>
                      <a:r>
                        <a:rPr lang="en-US" dirty="0"/>
                        <a:t>0.93</a:t>
                      </a:r>
                      <a:endParaRPr lang="en-IN" dirty="0"/>
                    </a:p>
                  </a:txBody>
                  <a:tcPr/>
                </a:tc>
                <a:tc>
                  <a:txBody>
                    <a:bodyPr/>
                    <a:lstStyle/>
                    <a:p>
                      <a:r>
                        <a:rPr lang="en-US" dirty="0"/>
                        <a:t>1253</a:t>
                      </a:r>
                      <a:endParaRPr lang="en-IN" dirty="0"/>
                    </a:p>
                  </a:txBody>
                  <a:tcPr/>
                </a:tc>
                <a:extLst>
                  <a:ext uri="{0D108BD9-81ED-4DB2-BD59-A6C34878D82A}">
                    <a16:rowId xmlns:a16="http://schemas.microsoft.com/office/drawing/2014/main" val="3211649463"/>
                  </a:ext>
                </a:extLst>
              </a:tr>
              <a:tr h="582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macro avg</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0.93</a:t>
                      </a:r>
                      <a:endParaRPr lang="en-IN" dirty="0"/>
                    </a:p>
                  </a:txBody>
                  <a:tcPr/>
                </a:tc>
                <a:tc>
                  <a:txBody>
                    <a:bodyPr/>
                    <a:lstStyle/>
                    <a:p>
                      <a:r>
                        <a:rPr lang="en-US" dirty="0"/>
                        <a:t>0.93</a:t>
                      </a:r>
                      <a:endParaRPr lang="en-IN" dirty="0"/>
                    </a:p>
                  </a:txBody>
                  <a:tcPr/>
                </a:tc>
                <a:tc>
                  <a:txBody>
                    <a:bodyPr/>
                    <a:lstStyle/>
                    <a:p>
                      <a:r>
                        <a:rPr lang="en-US" dirty="0"/>
                        <a:t>0.93</a:t>
                      </a:r>
                      <a:endParaRPr lang="en-IN" dirty="0"/>
                    </a:p>
                  </a:txBody>
                  <a:tcPr/>
                </a:tc>
                <a:tc>
                  <a:txBody>
                    <a:bodyPr/>
                    <a:lstStyle/>
                    <a:p>
                      <a:r>
                        <a:rPr lang="en-US" dirty="0"/>
                        <a:t>1253</a:t>
                      </a:r>
                      <a:endParaRPr lang="en-IN" dirty="0"/>
                    </a:p>
                  </a:txBody>
                  <a:tcPr/>
                </a:tc>
                <a:extLst>
                  <a:ext uri="{0D108BD9-81ED-4DB2-BD59-A6C34878D82A}">
                    <a16:rowId xmlns:a16="http://schemas.microsoft.com/office/drawing/2014/main" val="2757510653"/>
                  </a:ext>
                </a:extLst>
              </a:tr>
              <a:tr h="8314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weighted avg</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t>0.93</a:t>
                      </a:r>
                      <a:endParaRPr lang="en-IN" dirty="0"/>
                    </a:p>
                  </a:txBody>
                  <a:tcPr/>
                </a:tc>
                <a:tc>
                  <a:txBody>
                    <a:bodyPr/>
                    <a:lstStyle/>
                    <a:p>
                      <a:r>
                        <a:rPr lang="en-US" dirty="0"/>
                        <a:t>0.93</a:t>
                      </a:r>
                      <a:endParaRPr lang="en-IN" dirty="0"/>
                    </a:p>
                  </a:txBody>
                  <a:tcPr/>
                </a:tc>
                <a:tc>
                  <a:txBody>
                    <a:bodyPr/>
                    <a:lstStyle/>
                    <a:p>
                      <a:r>
                        <a:rPr lang="en-US" dirty="0"/>
                        <a:t>0.93</a:t>
                      </a:r>
                      <a:endParaRPr lang="en-IN" dirty="0"/>
                    </a:p>
                  </a:txBody>
                  <a:tcPr/>
                </a:tc>
                <a:tc>
                  <a:txBody>
                    <a:bodyPr/>
                    <a:lstStyle/>
                    <a:p>
                      <a:r>
                        <a:rPr lang="en-US" dirty="0"/>
                        <a:t>1253</a:t>
                      </a:r>
                      <a:endParaRPr lang="en-IN" dirty="0"/>
                    </a:p>
                  </a:txBody>
                  <a:tcPr/>
                </a:tc>
                <a:extLst>
                  <a:ext uri="{0D108BD9-81ED-4DB2-BD59-A6C34878D82A}">
                    <a16:rowId xmlns:a16="http://schemas.microsoft.com/office/drawing/2014/main" val="4242865332"/>
                  </a:ext>
                </a:extLst>
              </a:tr>
            </a:tbl>
          </a:graphicData>
        </a:graphic>
      </p:graphicFrame>
    </p:spTree>
    <p:extLst>
      <p:ext uri="{BB962C8B-B14F-4D97-AF65-F5344CB8AC3E}">
        <p14:creationId xmlns:p14="http://schemas.microsoft.com/office/powerpoint/2010/main" val="422276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E9C3-F8EF-A40E-226D-5205A1B9D568}"/>
              </a:ext>
            </a:extLst>
          </p:cNvPr>
          <p:cNvSpPr>
            <a:spLocks noGrp="1"/>
          </p:cNvSpPr>
          <p:nvPr>
            <p:ph type="title"/>
          </p:nvPr>
        </p:nvSpPr>
        <p:spPr/>
        <p:txBody>
          <a:bodyPr/>
          <a:lstStyle/>
          <a:p>
            <a:r>
              <a:rPr lang="en-IN" dirty="0"/>
              <a:t>MODEL DEPLOYMENT</a:t>
            </a:r>
          </a:p>
        </p:txBody>
      </p:sp>
      <p:sp>
        <p:nvSpPr>
          <p:cNvPr id="3" name="Content Placeholder 2">
            <a:extLst>
              <a:ext uri="{FF2B5EF4-FFF2-40B4-BE49-F238E27FC236}">
                <a16:creationId xmlns:a16="http://schemas.microsoft.com/office/drawing/2014/main" id="{253BF838-A00F-7280-A8FD-B1A8D7281361}"/>
              </a:ext>
            </a:extLst>
          </p:cNvPr>
          <p:cNvSpPr>
            <a:spLocks noGrp="1"/>
          </p:cNvSpPr>
          <p:nvPr>
            <p:ph idx="1"/>
          </p:nvPr>
        </p:nvSpPr>
        <p:spPr/>
        <p:txBody>
          <a:bodyPr>
            <a:normAutofit lnSpcReduction="10000"/>
          </a:bodyPr>
          <a:lstStyle/>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Deploying a model is crucial as it allows the model to be used in real-world applications. Without deployment, the model remains limited to the development environment and cannot be integrated into production systems or used to make predictions on new data.</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Deployment of a model refers to the process of making a trained machine learning model available for use in a production environment. It involves taking the model from the development phase and integrating it into a larger software application, where it can be accessed and used by end-users.</a:t>
            </a:r>
          </a:p>
          <a:p>
            <a:pPr>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deployment process typically involves tasks such as packaging the model, selecting an appropriate deployment environment, integrating the model into the larger application, and monitoring its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09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571B-15DC-FBDD-786D-0CDA9AA72AD6}"/>
              </a:ext>
            </a:extLst>
          </p:cNvPr>
          <p:cNvSpPr>
            <a:spLocks noGrp="1"/>
          </p:cNvSpPr>
          <p:nvPr>
            <p:ph type="title"/>
          </p:nvPr>
        </p:nvSpPr>
        <p:spPr/>
        <p:txBody>
          <a:bodyPr/>
          <a:lstStyle/>
          <a:p>
            <a:r>
              <a:rPr lang="en-IN" dirty="0"/>
              <a:t>REQUIREMENTS FOR DEPLOYMENT</a:t>
            </a:r>
          </a:p>
        </p:txBody>
      </p:sp>
      <p:pic>
        <p:nvPicPr>
          <p:cNvPr id="5" name="Content Placeholder 4">
            <a:extLst>
              <a:ext uri="{FF2B5EF4-FFF2-40B4-BE49-F238E27FC236}">
                <a16:creationId xmlns:a16="http://schemas.microsoft.com/office/drawing/2014/main" id="{DC1080DB-0A58-CF24-1613-6E5B610DA239}"/>
              </a:ext>
            </a:extLst>
          </p:cNvPr>
          <p:cNvPicPr>
            <a:picLocks noGrp="1" noChangeAspect="1"/>
          </p:cNvPicPr>
          <p:nvPr>
            <p:ph idx="1"/>
          </p:nvPr>
        </p:nvPicPr>
        <p:blipFill rotWithShape="1">
          <a:blip r:embed="rId2"/>
          <a:srcRect l="8816" t="40136" r="30466" b="24235"/>
          <a:stretch/>
        </p:blipFill>
        <p:spPr>
          <a:xfrm>
            <a:off x="1066800" y="1760697"/>
            <a:ext cx="10603117" cy="4201212"/>
          </a:xfrm>
        </p:spPr>
      </p:pic>
    </p:spTree>
    <p:extLst>
      <p:ext uri="{BB962C8B-B14F-4D97-AF65-F5344CB8AC3E}">
        <p14:creationId xmlns:p14="http://schemas.microsoft.com/office/powerpoint/2010/main" val="1062854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0934-A554-B7F2-41A0-2226343A5D9A}"/>
              </a:ext>
            </a:extLst>
          </p:cNvPr>
          <p:cNvSpPr>
            <a:spLocks noGrp="1"/>
          </p:cNvSpPr>
          <p:nvPr>
            <p:ph type="title"/>
          </p:nvPr>
        </p:nvSpPr>
        <p:spPr>
          <a:xfrm>
            <a:off x="885730" y="430356"/>
            <a:ext cx="10058400" cy="773755"/>
          </a:xfrm>
        </p:spPr>
        <p:txBody>
          <a:bodyPr>
            <a:normAutofit/>
          </a:bodyPr>
          <a:lstStyle/>
          <a:p>
            <a:r>
              <a:rPr lang="en-US" sz="3200" dirty="0"/>
              <a:t>Home screen of Deployed App using Stream Lit</a:t>
            </a:r>
            <a:endParaRPr lang="en-IN" sz="3200" dirty="0"/>
          </a:p>
        </p:txBody>
      </p:sp>
      <p:pic>
        <p:nvPicPr>
          <p:cNvPr id="5" name="Content Placeholder 4">
            <a:extLst>
              <a:ext uri="{FF2B5EF4-FFF2-40B4-BE49-F238E27FC236}">
                <a16:creationId xmlns:a16="http://schemas.microsoft.com/office/drawing/2014/main" id="{68208FB9-6504-0305-4DD7-74E551AFD1BE}"/>
              </a:ext>
            </a:extLst>
          </p:cNvPr>
          <p:cNvPicPr>
            <a:picLocks noGrp="1" noChangeAspect="1"/>
          </p:cNvPicPr>
          <p:nvPr>
            <p:ph idx="4294967295"/>
          </p:nvPr>
        </p:nvPicPr>
        <p:blipFill rotWithShape="1">
          <a:blip r:embed="rId2"/>
          <a:srcRect t="13108" b="11257"/>
          <a:stretch/>
        </p:blipFill>
        <p:spPr>
          <a:xfrm>
            <a:off x="519112" y="1312719"/>
            <a:ext cx="11153775" cy="5114925"/>
          </a:xfrm>
        </p:spPr>
      </p:pic>
    </p:spTree>
    <p:extLst>
      <p:ext uri="{BB962C8B-B14F-4D97-AF65-F5344CB8AC3E}">
        <p14:creationId xmlns:p14="http://schemas.microsoft.com/office/powerpoint/2010/main" val="117178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4ED4323-B3B2-FADD-496B-4B2C4BDB824B}"/>
              </a:ext>
            </a:extLst>
          </p:cNvPr>
          <p:cNvSpPr>
            <a:spLocks noGrp="1"/>
          </p:cNvSpPr>
          <p:nvPr>
            <p:ph type="title"/>
          </p:nvPr>
        </p:nvSpPr>
        <p:spPr/>
        <p:txBody>
          <a:bodyPr/>
          <a:lstStyle/>
          <a:p>
            <a:r>
              <a:rPr lang="en-IN" dirty="0"/>
              <a:t>CONCLUSION</a:t>
            </a:r>
          </a:p>
        </p:txBody>
      </p:sp>
      <p:sp>
        <p:nvSpPr>
          <p:cNvPr id="14" name="Content Placeholder 13">
            <a:extLst>
              <a:ext uri="{FF2B5EF4-FFF2-40B4-BE49-F238E27FC236}">
                <a16:creationId xmlns:a16="http://schemas.microsoft.com/office/drawing/2014/main" id="{B5EA2F1E-439D-00EB-70EF-3930E321EE6F}"/>
              </a:ext>
            </a:extLst>
          </p:cNvPr>
          <p:cNvSpPr>
            <a:spLocks noGrp="1"/>
          </p:cNvSpPr>
          <p:nvPr>
            <p:ph idx="1"/>
          </p:nvPr>
        </p:nvSpPr>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The churn of a customer can be reduced by </a:t>
            </a:r>
            <a:r>
              <a:rPr lang="en-US" sz="2000" dirty="0">
                <a:latin typeface="Times New Roman" panose="02020603050405020304" pitchFamily="18" charset="0"/>
                <a:cs typeface="Times New Roman" panose="02020603050405020304" pitchFamily="18" charset="0"/>
              </a:rPr>
              <a:t>making a new yearly contract, be proactive with customers</a:t>
            </a:r>
            <a:r>
              <a:rPr lang="en-US" sz="2000" b="0" i="0" dirty="0">
                <a:effectLst/>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The company can use this model to identify at-risk customers and implement targeted retention strategies. Additionally, the company can use feature importance metrics to identify which factors are most strongly associated with customer churn and make changes to their business practices accordingly. I got good results for </a:t>
            </a:r>
            <a:r>
              <a:rPr lang="en-US" sz="2000" b="0" i="0" dirty="0">
                <a:effectLst/>
                <a:latin typeface="Times New Roman" panose="02020603050405020304" pitchFamily="18" charset="0"/>
                <a:cs typeface="Times New Roman" panose="02020603050405020304" pitchFamily="18" charset="0"/>
              </a:rPr>
              <a:t>Random Forest algorithm, Random Forest is a powerful and popular machine learning algorithm that belongs to the family of ensemble methods.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8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C8B60-ABDE-39CC-61FC-30C06F053706}"/>
              </a:ext>
            </a:extLst>
          </p:cNvPr>
          <p:cNvSpPr>
            <a:spLocks noGrp="1"/>
          </p:cNvSpPr>
          <p:nvPr>
            <p:ph type="title"/>
          </p:nvPr>
        </p:nvSpPr>
        <p:spPr/>
        <p:txBody>
          <a:bodyPr/>
          <a:lstStyle/>
          <a:p>
            <a:r>
              <a:rPr lang="en-IN" dirty="0"/>
              <a:t>THANK YOU</a:t>
            </a:r>
          </a:p>
        </p:txBody>
      </p:sp>
      <p:sp>
        <p:nvSpPr>
          <p:cNvPr id="5" name="Text Placeholder 4">
            <a:extLst>
              <a:ext uri="{FF2B5EF4-FFF2-40B4-BE49-F238E27FC236}">
                <a16:creationId xmlns:a16="http://schemas.microsoft.com/office/drawing/2014/main" id="{7FE2B8DC-AFAA-F407-0D56-5E16226E7CE8}"/>
              </a:ext>
            </a:extLst>
          </p:cNvPr>
          <p:cNvSpPr>
            <a:spLocks noGrp="1"/>
          </p:cNvSpPr>
          <p:nvPr>
            <p:ph type="body" idx="1"/>
          </p:nvPr>
        </p:nvSpPr>
        <p:spPr/>
        <p:txBody>
          <a:bodyPr/>
          <a:lstStyle/>
          <a:p>
            <a:r>
              <a:rPr lang="en-IN" dirty="0"/>
              <a:t>PAVAN KUMAR  </a:t>
            </a:r>
          </a:p>
        </p:txBody>
      </p:sp>
    </p:spTree>
    <p:extLst>
      <p:ext uri="{BB962C8B-B14F-4D97-AF65-F5344CB8AC3E}">
        <p14:creationId xmlns:p14="http://schemas.microsoft.com/office/powerpoint/2010/main" val="341250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5924-BF5A-9BDC-00F4-4F5D3E09D251}"/>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14A43747-FB72-1C9F-33D5-40746813CC94}"/>
              </a:ext>
            </a:extLst>
          </p:cNvPr>
          <p:cNvSpPr>
            <a:spLocks noGrp="1"/>
          </p:cNvSpPr>
          <p:nvPr>
            <p:ph idx="1"/>
          </p:nvPr>
        </p:nvSpPr>
        <p:spPr/>
        <p:txBody>
          <a:bodyPr/>
          <a:lstStyle/>
          <a:p>
            <a:r>
              <a:rPr lang="en-US" sz="2400" i="0" dirty="0">
                <a:effectLst/>
                <a:latin typeface="Times New Roman" panose="02020603050405020304" pitchFamily="18" charset="0"/>
                <a:cs typeface="Times New Roman" panose="02020603050405020304" pitchFamily="18" charset="0"/>
              </a:rPr>
              <a:t>The Main objective of solving </a:t>
            </a:r>
            <a:r>
              <a:rPr lang="en-US" sz="2400" dirty="0">
                <a:latin typeface="Times New Roman" panose="02020603050405020304" pitchFamily="18" charset="0"/>
                <a:cs typeface="Times New Roman" panose="02020603050405020304" pitchFamily="18" charset="0"/>
              </a:rPr>
              <a:t>this </a:t>
            </a:r>
            <a:r>
              <a:rPr lang="en-US" sz="2400" i="0" dirty="0">
                <a:effectLst/>
                <a:latin typeface="Times New Roman" panose="02020603050405020304" pitchFamily="18" charset="0"/>
                <a:cs typeface="Times New Roman" panose="02020603050405020304" pitchFamily="18" charset="0"/>
              </a:rPr>
              <a:t>Machine Learning (ML) problem is to Develop a </a:t>
            </a:r>
            <a:r>
              <a:rPr lang="en-US" altLang="zh-CN" sz="2400" dirty="0">
                <a:latin typeface="Times New Roman" panose="02020603050405020304" pitchFamily="18" charset="0"/>
                <a:ea typeface="Microsoft YaHei" pitchFamily="34" charset="-122"/>
                <a:cs typeface="Times New Roman" panose="02020603050405020304" pitchFamily="18" charset="0"/>
              </a:rPr>
              <a:t>predictive Model which customers are likely to churn so that they can take proactive measures to retain them.</a:t>
            </a:r>
          </a:p>
          <a:p>
            <a:r>
              <a:rPr lang="en-IN" sz="2400" dirty="0">
                <a:latin typeface="Times New Roman" panose="02020603050405020304" pitchFamily="18" charset="0"/>
                <a:cs typeface="Times New Roman" panose="02020603050405020304" pitchFamily="18" charset="0"/>
              </a:rPr>
              <a:t>Deploying a Model where </a:t>
            </a:r>
            <a:r>
              <a:rPr lang="en-US" sz="2400" i="0" dirty="0">
                <a:effectLst/>
                <a:latin typeface="Times New Roman" panose="02020603050405020304" pitchFamily="18" charset="0"/>
                <a:cs typeface="Times New Roman" panose="02020603050405020304" pitchFamily="18" charset="0"/>
              </a:rPr>
              <a:t>it allows the model to be used in real-world applications</a:t>
            </a:r>
            <a:r>
              <a:rPr lang="en-US" i="0" dirty="0">
                <a:effectLst/>
                <a:latin typeface="Söhne"/>
              </a:rPr>
              <a:t>.</a:t>
            </a:r>
            <a:endParaRPr lang="en-IN" dirty="0"/>
          </a:p>
        </p:txBody>
      </p:sp>
    </p:spTree>
    <p:extLst>
      <p:ext uri="{BB962C8B-B14F-4D97-AF65-F5344CB8AC3E}">
        <p14:creationId xmlns:p14="http://schemas.microsoft.com/office/powerpoint/2010/main" val="294105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5A27-B8DB-FF82-66F7-D88FC20BE278}"/>
              </a:ext>
            </a:extLst>
          </p:cNvPr>
          <p:cNvSpPr>
            <a:spLocks noGrp="1"/>
          </p:cNvSpPr>
          <p:nvPr>
            <p:ph type="title"/>
          </p:nvPr>
        </p:nvSpPr>
        <p:spPr>
          <a:xfrm>
            <a:off x="1066799" y="287900"/>
            <a:ext cx="10058400" cy="1371600"/>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17198D7-629E-5986-6669-CDDF66FFB578}"/>
              </a:ext>
            </a:extLst>
          </p:cNvPr>
          <p:cNvSpPr>
            <a:spLocks noGrp="1"/>
          </p:cNvSpPr>
          <p:nvPr>
            <p:ph idx="1"/>
          </p:nvPr>
        </p:nvSpPr>
        <p:spPr>
          <a:xfrm>
            <a:off x="1066799" y="1659500"/>
            <a:ext cx="10594063" cy="4732247"/>
          </a:xfrm>
        </p:spPr>
        <p:txBody>
          <a:bodyPr>
            <a:normAutofit fontScale="70000" lnSpcReduction="20000"/>
          </a:bodyPr>
          <a:lstStyle/>
          <a:p>
            <a:pPr marL="0" indent="0" algn="just">
              <a:lnSpc>
                <a:spcPct val="150000"/>
              </a:lnSpc>
              <a:buNone/>
            </a:pPr>
            <a:r>
              <a:rPr lang="en-US" altLang="zh-CN" sz="1400" b="1" dirty="0">
                <a:latin typeface="Times New Roman Bold" panose="02020603050405020304" charset="0"/>
                <a:ea typeface="Microsoft YaHei" pitchFamily="34" charset="-122"/>
                <a:cs typeface="Times New Roman Bold" panose="02020603050405020304" charset="0"/>
              </a:rPr>
              <a:t> </a:t>
            </a:r>
            <a:r>
              <a:rPr lang="en-US" altLang="zh-CN" sz="3100" b="1" dirty="0">
                <a:latin typeface="Times New Roman Bold" panose="02020603050405020304" charset="0"/>
                <a:ea typeface="Microsoft YaHei" pitchFamily="34" charset="-122"/>
                <a:cs typeface="Times New Roman Bold" panose="02020603050405020304" charset="0"/>
              </a:rPr>
              <a:t>Predicting Customer Churn in a Telecom Company:</a:t>
            </a:r>
            <a:endParaRPr lang="en-US" altLang="zh-CN" sz="2000" b="1" dirty="0">
              <a:latin typeface="Times New Roman Bold" panose="02020603050405020304" charset="0"/>
              <a:ea typeface="Microsoft YaHei" pitchFamily="34" charset="-122"/>
              <a:cs typeface="Times New Roman Bold" panose="02020603050405020304" charset="0"/>
            </a:endParaRPr>
          </a:p>
          <a:p>
            <a:pPr marL="0" indent="0" algn="just">
              <a:lnSpc>
                <a:spcPct val="150000"/>
              </a:lnSpc>
              <a:buNone/>
            </a:pPr>
            <a:r>
              <a:rPr lang="en-US" altLang="zh-CN" sz="2600" dirty="0">
                <a:latin typeface="Times New Roman" panose="02020603050405020304" pitchFamily="18" charset="0"/>
                <a:ea typeface="Microsoft YaHei" pitchFamily="34" charset="-122"/>
                <a:cs typeface="Times New Roman" panose="02020603050405020304" pitchFamily="18" charset="0"/>
              </a:rPr>
              <a:t>A telecom company is facing a high customer churn rate and wants to reduce it. Customer churn refers to the process where a customer stops doing business with a company. In the telecom industry, customer churn is a major problem as acquiring new customers is more expensive than retaining existing customers. The company wants to use machine learning to predict which customers are likely to churn so that they can take proactive measures to retain them. </a:t>
            </a:r>
            <a:endParaRPr lang="en-US" altLang="zh-CN" sz="3100" dirty="0">
              <a:latin typeface="Times New Roman" panose="02020603050405020304" pitchFamily="18" charset="0"/>
              <a:ea typeface="Microsoft YaHei" pitchFamily="34" charset="-122"/>
              <a:cs typeface="Times New Roman" panose="02020603050405020304" pitchFamily="18" charset="0"/>
            </a:endParaRPr>
          </a:p>
          <a:p>
            <a:pPr marL="0" indent="0" algn="just">
              <a:lnSpc>
                <a:spcPct val="150000"/>
              </a:lnSpc>
              <a:buNone/>
            </a:pPr>
            <a:r>
              <a:rPr lang="en-US" sz="2600" dirty="0">
                <a:latin typeface="Times New Roman" panose="02020603050405020304" pitchFamily="18" charset="0"/>
                <a:cs typeface="Times New Roman" panose="02020603050405020304" pitchFamily="18" charset="0"/>
              </a:rPr>
              <a:t>The data set includes information about:</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1. </a:t>
            </a:r>
            <a:r>
              <a:rPr lang="en-US" sz="2800" dirty="0">
                <a:latin typeface="Times New Roman" panose="02020603050405020304" pitchFamily="18" charset="0"/>
                <a:cs typeface="Times New Roman" panose="02020603050405020304" pitchFamily="18" charset="0"/>
              </a:rPr>
              <a:t>Demographic info about customers – gender, age range, and if they have partners and dependents </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2. Services that each customer has signed up for – phone, multiple lines, internet, online security, online backup, device protection, tech support, and streaming TV and movies</a:t>
            </a:r>
          </a:p>
          <a:p>
            <a:pPr marL="0" indent="0" algn="just">
              <a:lnSpc>
                <a:spcPct val="150000"/>
              </a:lnSpc>
              <a:buNone/>
            </a:pPr>
            <a:r>
              <a:rPr lang="en-US" sz="2600" dirty="0">
                <a:latin typeface="Times New Roman" panose="02020603050405020304" pitchFamily="18" charset="0"/>
                <a:cs typeface="Times New Roman" panose="02020603050405020304" pitchFamily="18" charset="0"/>
              </a:rPr>
              <a:t> </a:t>
            </a:r>
            <a:endParaRPr lang="en-US" altLang="zh-CN" sz="1800" dirty="0">
              <a:latin typeface="Times New Roman" panose="02020603050405020304" pitchFamily="18" charset="0"/>
              <a:ea typeface="Microsoft YaHei" pitchFamily="34" charset="-122"/>
              <a:cs typeface="Times New Roman" panose="02020603050405020304" pitchFamily="18" charset="0"/>
            </a:endParaRPr>
          </a:p>
        </p:txBody>
      </p:sp>
    </p:spTree>
    <p:extLst>
      <p:ext uri="{BB962C8B-B14F-4D97-AF65-F5344CB8AC3E}">
        <p14:creationId xmlns:p14="http://schemas.microsoft.com/office/powerpoint/2010/main" val="374298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F03F8-72A1-BF0D-E7BC-1D5427BB0D79}"/>
              </a:ext>
            </a:extLst>
          </p:cNvPr>
          <p:cNvSpPr>
            <a:spLocks noGrp="1"/>
          </p:cNvSpPr>
          <p:nvPr>
            <p:ph idx="1"/>
          </p:nvPr>
        </p:nvSpPr>
        <p:spPr>
          <a:xfrm>
            <a:off x="1013988" y="688064"/>
            <a:ext cx="10111212" cy="5739896"/>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Customer account information – how long they’ve been a customer, contract, payment method, paperless billing, monthly charges, and total charges </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Customers who left within the last month – the column is called Churn</a:t>
            </a:r>
            <a:endParaRPr lang="en-US" altLang="zh-CN" dirty="0">
              <a:latin typeface="Times New Roman" panose="02020603050405020304" pitchFamily="18" charset="0"/>
              <a:ea typeface="Microsoft YaHei" pitchFamily="34" charset="-122"/>
              <a:cs typeface="Times New Roman" panose="02020603050405020304" pitchFamily="18" charset="0"/>
            </a:endParaRPr>
          </a:p>
        </p:txBody>
      </p:sp>
      <p:graphicFrame>
        <p:nvGraphicFramePr>
          <p:cNvPr id="4" name="Content Placeholder 2" descr="SmartArt Process Diagram">
            <a:extLst>
              <a:ext uri="{FF2B5EF4-FFF2-40B4-BE49-F238E27FC236}">
                <a16:creationId xmlns:a16="http://schemas.microsoft.com/office/drawing/2014/main" id="{1888D440-D492-2BD7-E702-02E3289E1907}"/>
              </a:ext>
            </a:extLst>
          </p:cNvPr>
          <p:cNvGraphicFramePr>
            <a:graphicFrameLocks/>
          </p:cNvGraphicFramePr>
          <p:nvPr>
            <p:extLst>
              <p:ext uri="{D42A27DB-BD31-4B8C-83A1-F6EECF244321}">
                <p14:modId xmlns:p14="http://schemas.microsoft.com/office/powerpoint/2010/main" val="2691265875"/>
              </p:ext>
            </p:extLst>
          </p:nvPr>
        </p:nvGraphicFramePr>
        <p:xfrm>
          <a:off x="1066800" y="2616452"/>
          <a:ext cx="9932406" cy="3748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14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2105-C125-C430-9872-C1B6BA9D5F61}"/>
              </a:ext>
            </a:extLst>
          </p:cNvPr>
          <p:cNvSpPr>
            <a:spLocks noGrp="1"/>
          </p:cNvSpPr>
          <p:nvPr>
            <p:ph type="title"/>
          </p:nvPr>
        </p:nvSpPr>
        <p:spPr/>
        <p:txBody>
          <a:bodyPr/>
          <a:lstStyle/>
          <a:p>
            <a:r>
              <a:rPr lang="en-IN" dirty="0"/>
              <a:t>SOLUTION REQUIREMENT </a:t>
            </a:r>
          </a:p>
        </p:txBody>
      </p:sp>
      <p:sp>
        <p:nvSpPr>
          <p:cNvPr id="3" name="Content Placeholder 2">
            <a:extLst>
              <a:ext uri="{FF2B5EF4-FFF2-40B4-BE49-F238E27FC236}">
                <a16:creationId xmlns:a16="http://schemas.microsoft.com/office/drawing/2014/main" id="{54BCF270-6D85-322A-6351-5C7BF3E23895}"/>
              </a:ext>
            </a:extLst>
          </p:cNvPr>
          <p:cNvSpPr>
            <a:spLocks noGrp="1"/>
          </p:cNvSpPr>
          <p:nvPr>
            <p:ph idx="1"/>
          </p:nvPr>
        </p:nvSpPr>
        <p:spPr>
          <a:xfrm>
            <a:off x="1066800" y="2103119"/>
            <a:ext cx="10058400" cy="4243359"/>
          </a:xfrm>
        </p:spPr>
        <p:txBody>
          <a:bodyPr/>
          <a:lstStyle/>
          <a:p>
            <a:pPr marL="285750" marR="0" indent="-285750" algn="just">
              <a:lnSpc>
                <a:spcPct val="150000"/>
              </a:lnSpc>
              <a:spcBef>
                <a:spcPts val="0"/>
              </a:spcBef>
              <a:spcAft>
                <a:spcPts val="0"/>
              </a:spcAft>
              <a:buFont typeface="Arial" panose="020B0604020202020204" pitchFamily="34" charset="0"/>
              <a:buChar char="•"/>
            </a:pPr>
            <a:r>
              <a:rPr lang="en-IN" sz="2000" dirty="0">
                <a:latin typeface="Times New Roman Regular" panose="02020603050405020304" charset="0"/>
                <a:cs typeface="Times New Roman Regular" panose="02020603050405020304" charset="0"/>
                <a:sym typeface="+mn-ea"/>
              </a:rPr>
              <a:t>ML problem statement</a:t>
            </a:r>
            <a:r>
              <a:rPr lang="en-US" altLang="en-IN" sz="2000" dirty="0">
                <a:latin typeface="Times New Roman Regular" panose="02020603050405020304" charset="0"/>
                <a:cs typeface="Times New Roman Regular" panose="02020603050405020304" charset="0"/>
                <a:sym typeface="+mn-ea"/>
              </a:rPr>
              <a:t> - </a:t>
            </a:r>
            <a:r>
              <a:rPr lang="en-IN" sz="2000" dirty="0">
                <a:latin typeface="Times New Roman Regular" panose="02020603050405020304" charset="0"/>
                <a:cs typeface="Times New Roman Regular" panose="02020603050405020304" charset="0"/>
                <a:sym typeface="+mn-ea"/>
              </a:rPr>
              <a:t>Business Case</a:t>
            </a:r>
            <a:endParaRPr lang="en-IN" sz="20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2000" dirty="0">
                <a:latin typeface="Times New Roman Regular" panose="02020603050405020304" charset="0"/>
                <a:cs typeface="Times New Roman Regular" panose="02020603050405020304" charset="0"/>
                <a:sym typeface="+mn-ea"/>
              </a:rPr>
              <a:t>Data Preprocessing</a:t>
            </a:r>
            <a:endParaRPr lang="en-IN" sz="20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2000" dirty="0">
                <a:latin typeface="Times New Roman Regular" panose="02020603050405020304" charset="0"/>
                <a:cs typeface="Times New Roman Regular" panose="02020603050405020304" charset="0"/>
                <a:sym typeface="+mn-ea"/>
              </a:rPr>
              <a:t>Data Exploration</a:t>
            </a:r>
            <a:endParaRPr lang="en-IN" sz="20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2000" dirty="0">
                <a:latin typeface="Times New Roman Regular" panose="02020603050405020304" charset="0"/>
                <a:cs typeface="Times New Roman Regular" panose="02020603050405020304" charset="0"/>
                <a:sym typeface="+mn-ea"/>
              </a:rPr>
              <a:t>Visualization</a:t>
            </a:r>
            <a:endParaRPr lang="en-IN" sz="20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2000" dirty="0">
                <a:latin typeface="Times New Roman Regular" panose="02020603050405020304" charset="0"/>
                <a:cs typeface="Times New Roman Regular" panose="02020603050405020304" charset="0"/>
                <a:sym typeface="+mn-ea"/>
              </a:rPr>
              <a:t>Models</a:t>
            </a:r>
            <a:endParaRPr lang="en-IN" sz="20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IN" sz="2000" dirty="0">
                <a:latin typeface="Times New Roman Regular" panose="02020603050405020304" charset="0"/>
                <a:cs typeface="Times New Roman Regular" panose="02020603050405020304" charset="0"/>
                <a:sym typeface="+mn-ea"/>
              </a:rPr>
              <a:t>Validation and Parameter Tuning</a:t>
            </a:r>
            <a:endParaRPr lang="en-IN" sz="2000" dirty="0">
              <a:latin typeface="Times New Roman Regular" panose="02020603050405020304" charset="0"/>
              <a:cs typeface="Times New Roman Regular" panose="02020603050405020304" charset="0"/>
            </a:endParaRPr>
          </a:p>
          <a:p>
            <a:pPr marL="285750" marR="0" indent="-285750" algn="just">
              <a:lnSpc>
                <a:spcPct val="150000"/>
              </a:lnSpc>
              <a:spcBef>
                <a:spcPts val="0"/>
              </a:spcBef>
              <a:spcAft>
                <a:spcPts val="0"/>
              </a:spcAft>
              <a:buFont typeface="Arial" panose="020B0604020202020204" pitchFamily="34" charset="0"/>
              <a:buChar char="•"/>
            </a:pPr>
            <a:r>
              <a:rPr lang="en-US" altLang="en-IN" sz="2000" dirty="0">
                <a:latin typeface="Times New Roman Regular" panose="02020603050405020304" charset="0"/>
                <a:cs typeface="Times New Roman Regular" panose="02020603050405020304" charset="0"/>
                <a:sym typeface="+mn-ea"/>
              </a:rPr>
              <a:t>Model Deployment </a:t>
            </a:r>
            <a:endParaRPr lang="en-US" altLang="zh-CN" sz="2000" b="1" dirty="0">
              <a:latin typeface="Times New Roman Regular" panose="02020603050405020304" charset="0"/>
              <a:ea typeface="Microsoft YaHei" pitchFamily="34" charset="-122"/>
              <a:cs typeface="Times New Roman Regular" panose="02020603050405020304" charset="0"/>
            </a:endParaRPr>
          </a:p>
          <a:p>
            <a:endParaRPr lang="en-IN" dirty="0"/>
          </a:p>
        </p:txBody>
      </p:sp>
    </p:spTree>
    <p:extLst>
      <p:ext uri="{BB962C8B-B14F-4D97-AF65-F5344CB8AC3E}">
        <p14:creationId xmlns:p14="http://schemas.microsoft.com/office/powerpoint/2010/main" val="1596754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AB26-FA2D-DCFB-3135-B90467894DE6}"/>
              </a:ext>
            </a:extLst>
          </p:cNvPr>
          <p:cNvSpPr>
            <a:spLocks noGrp="1"/>
          </p:cNvSpPr>
          <p:nvPr>
            <p:ph type="title"/>
          </p:nvPr>
        </p:nvSpPr>
        <p:spPr/>
        <p:txBody>
          <a:bodyPr/>
          <a:lstStyle/>
          <a:p>
            <a:r>
              <a:rPr lang="en-US" dirty="0"/>
              <a:t>MODEL</a:t>
            </a:r>
            <a:r>
              <a:rPr lang="en-US" baseline="0" dirty="0"/>
              <a:t> DEVELOPMENT</a:t>
            </a:r>
            <a:endParaRPr lang="en-IN" dirty="0"/>
          </a:p>
        </p:txBody>
      </p:sp>
      <p:pic>
        <p:nvPicPr>
          <p:cNvPr id="11" name="Content Placeholder 10">
            <a:extLst>
              <a:ext uri="{FF2B5EF4-FFF2-40B4-BE49-F238E27FC236}">
                <a16:creationId xmlns:a16="http://schemas.microsoft.com/office/drawing/2014/main" id="{2C5F0184-6669-A180-A5F6-49D0E0206729}"/>
              </a:ext>
            </a:extLst>
          </p:cNvPr>
          <p:cNvPicPr>
            <a:picLocks noGrp="1" noChangeAspect="1"/>
          </p:cNvPicPr>
          <p:nvPr>
            <p:ph idx="1"/>
          </p:nvPr>
        </p:nvPicPr>
        <p:blipFill>
          <a:blip r:embed="rId2"/>
          <a:stretch>
            <a:fillRect/>
          </a:stretch>
        </p:blipFill>
        <p:spPr>
          <a:xfrm>
            <a:off x="959668" y="1846907"/>
            <a:ext cx="9779770" cy="42641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664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ADA54A5-63F3-0894-7E9A-60D414E909BC}"/>
              </a:ext>
            </a:extLst>
          </p:cNvPr>
          <p:cNvSpPr txBox="1">
            <a:spLocks/>
          </p:cNvSpPr>
          <p:nvPr/>
        </p:nvSpPr>
        <p:spPr>
          <a:xfrm>
            <a:off x="858570" y="615636"/>
            <a:ext cx="10058400" cy="5758003"/>
          </a:xfrm>
          <a:prstGeom prst="rect">
            <a:avLst/>
          </a:prstGeom>
        </p:spPr>
        <p:txBody>
          <a:bodyPr>
            <a:normAutofit fontScale="92500"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000" dirty="0">
                <a:latin typeface="Times New Roman" panose="02020603050405020304" pitchFamily="18" charset="0"/>
                <a:cs typeface="Times New Roman" panose="02020603050405020304" pitchFamily="18" charset="0"/>
              </a:rPr>
              <a:t>Solving a machine learning problem involves a series of steps that must be followed to ensure success. Below is a step-by-step guide on how to solve a machine learning problem:</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Step 1: Define the problem</a:t>
            </a:r>
          </a:p>
          <a:p>
            <a:pPr marL="0" indent="0">
              <a:buFont typeface="Garamond" pitchFamily="18" charset="0"/>
              <a:buNone/>
            </a:pPr>
            <a:r>
              <a:rPr lang="en-US" sz="2000" dirty="0">
                <a:latin typeface="Times New Roman" panose="02020603050405020304" pitchFamily="18" charset="0"/>
                <a:cs typeface="Times New Roman" panose="02020603050405020304" pitchFamily="18" charset="0"/>
              </a:rPr>
              <a:t>	Define the problem we are trying to solve. What is the objective of  machine learning 	model?    What are the inputs and outputs? Is it a classification or regression problem – 	Here our Machine Learning Problem is a Classification Problem.</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Step 2: Collect the data</a:t>
            </a:r>
          </a:p>
          <a:p>
            <a:pPr marL="0" indent="0">
              <a:buFont typeface="Garamond" pitchFamily="18" charset="0"/>
              <a:buNone/>
            </a:pPr>
            <a:r>
              <a:rPr lang="en-US" sz="2000" dirty="0">
                <a:latin typeface="Times New Roman" panose="02020603050405020304" pitchFamily="18" charset="0"/>
                <a:cs typeface="Times New Roman" panose="02020603050405020304" pitchFamily="18" charset="0"/>
              </a:rPr>
              <a:t>	Collecting the data for our problem. The data should be relevant and sufficient to address 	the problem. The data should be collected in a way that ensures it is unbiased and 	represents the real-world scenario.</a:t>
            </a:r>
          </a:p>
          <a:p>
            <a:pPr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Step </a:t>
            </a:r>
            <a:r>
              <a:rPr lang="en-US" sz="2200" dirty="0">
                <a:latin typeface="Times New Roman" panose="02020603050405020304" pitchFamily="18" charset="0"/>
                <a:cs typeface="Times New Roman" panose="02020603050405020304" pitchFamily="18" charset="0"/>
              </a:rPr>
              <a:t>3</a:t>
            </a:r>
            <a:r>
              <a:rPr lang="en-US" sz="2200" b="0" i="0" dirty="0">
                <a:effectLst/>
                <a:latin typeface="Times New Roman" panose="02020603050405020304" pitchFamily="18" charset="0"/>
                <a:cs typeface="Times New Roman" panose="02020603050405020304" pitchFamily="18" charset="0"/>
              </a:rPr>
              <a:t>: Data Preprocessing</a:t>
            </a:r>
          </a:p>
          <a:p>
            <a:pPr marL="548640" lvl="2" indent="0" algn="just">
              <a:buNone/>
            </a:pPr>
            <a:r>
              <a:rPr lang="en-US" sz="3000" b="0" i="0" dirty="0">
                <a:effectLst/>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It refers to the set of techniques and procedures applied to raw data to transform it into a         	format that is suitable for further analysis or modeling. It involves a series of steps that 	are applied to data to clean, transform, and enrich it in order to extract meaningful 	insights and knowledge. The following are some of the steps involved in data 	preprocessing:</a:t>
            </a:r>
          </a:p>
          <a:p>
            <a:pPr>
              <a:buFont typeface="Arial" panose="020B0604020202020204" pitchFamily="34" charset="0"/>
              <a:buChar char="•"/>
            </a:pPr>
            <a:endParaRPr lang="en-US" sz="2000" dirty="0">
              <a:latin typeface="Söhne"/>
            </a:endParaRPr>
          </a:p>
          <a:p>
            <a:pPr marL="0" indent="0">
              <a:buFont typeface="Garamond" pitchFamily="18" charset="0"/>
              <a:buNone/>
            </a:pPr>
            <a:endParaRPr lang="en-US" dirty="0">
              <a:latin typeface="Söhne"/>
            </a:endParaRPr>
          </a:p>
        </p:txBody>
      </p:sp>
    </p:spTree>
    <p:extLst>
      <p:ext uri="{BB962C8B-B14F-4D97-AF65-F5344CB8AC3E}">
        <p14:creationId xmlns:p14="http://schemas.microsoft.com/office/powerpoint/2010/main" val="144783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330E9-CC7C-357D-0580-34B7D2E56441}"/>
              </a:ext>
            </a:extLst>
          </p:cNvPr>
          <p:cNvSpPr>
            <a:spLocks noGrp="1"/>
          </p:cNvSpPr>
          <p:nvPr>
            <p:ph idx="1"/>
          </p:nvPr>
        </p:nvSpPr>
        <p:spPr>
          <a:xfrm>
            <a:off x="586965" y="371191"/>
            <a:ext cx="10331513" cy="5939074"/>
          </a:xfrm>
        </p:spPr>
        <p:txBody>
          <a:bodyPr>
            <a:normAutofit fontScale="92500" lnSpcReduction="20000"/>
          </a:bodyPr>
          <a:lstStyle/>
          <a:p>
            <a:pPr marL="548640" lvl="2" indent="0" algn="just">
              <a:buNone/>
            </a:pPr>
            <a:r>
              <a:rPr lang="en-US" sz="2000" b="0" i="0" dirty="0">
                <a:effectLst/>
                <a:latin typeface="Times New Roman" panose="02020603050405020304" pitchFamily="18" charset="0"/>
                <a:cs typeface="Times New Roman" panose="02020603050405020304" pitchFamily="18" charset="0"/>
              </a:rPr>
              <a:t>	 </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Data Cleaning: This involves handling missing or erroneous data, outliers, and duplicates. Techniques such as imputation, removing outliers, and removing duplicates may be used.</a:t>
            </a:r>
          </a:p>
          <a:p>
            <a:pPr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Feature Selection: This involves identifying the most important features in the dataset and removing irrelevant or redundant features. Feature selection techniques may include statistical methods such as correlation analysis, or machine learning algorithms such as decision trees or random forests.</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Feature Scaling: This involves scaling or normalizing the features to ensure that they are on the same scale. Scaling can improve the performance of some machine learning algorithms such as SVMs.</a:t>
            </a:r>
          </a:p>
          <a:p>
            <a:pPr marL="0" indent="0">
              <a:buNone/>
            </a:pPr>
            <a:endParaRPr lang="en-IN" dirty="0"/>
          </a:p>
        </p:txBody>
      </p:sp>
      <p:pic>
        <p:nvPicPr>
          <p:cNvPr id="4" name="Picture 3">
            <a:extLst>
              <a:ext uri="{FF2B5EF4-FFF2-40B4-BE49-F238E27FC236}">
                <a16:creationId xmlns:a16="http://schemas.microsoft.com/office/drawing/2014/main" id="{8CC09757-38D7-6ADC-C8D7-66B571A5CCFA}"/>
              </a:ext>
            </a:extLst>
          </p:cNvPr>
          <p:cNvPicPr>
            <a:picLocks noChangeAspect="1"/>
          </p:cNvPicPr>
          <p:nvPr/>
        </p:nvPicPr>
        <p:blipFill>
          <a:blip r:embed="rId2"/>
          <a:stretch>
            <a:fillRect/>
          </a:stretch>
        </p:blipFill>
        <p:spPr>
          <a:xfrm>
            <a:off x="3298194" y="1473309"/>
            <a:ext cx="3310836" cy="3093267"/>
          </a:xfrm>
          <a:prstGeom prst="ellipse">
            <a:avLst/>
          </a:prstGeom>
          <a:ln>
            <a:noFill/>
          </a:ln>
          <a:effectLst>
            <a:softEdge rad="112500"/>
          </a:effectLst>
        </p:spPr>
      </p:pic>
    </p:spTree>
    <p:extLst>
      <p:ext uri="{BB962C8B-B14F-4D97-AF65-F5344CB8AC3E}">
        <p14:creationId xmlns:p14="http://schemas.microsoft.com/office/powerpoint/2010/main" val="1511645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{80EBF4F3-AF1B-49C8-8A35-98D5F1BBEE5C}tf78829772_win32</Template>
  <TotalTime>1011</TotalTime>
  <Words>1720</Words>
  <Application>Microsoft Office PowerPoint</Application>
  <PresentationFormat>Widescreen</PresentationFormat>
  <Paragraphs>240</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Garamond</vt:lpstr>
      <vt:lpstr>Sagona Book</vt:lpstr>
      <vt:lpstr>Sagona ExtraLight</vt:lpstr>
      <vt:lpstr>Söhne</vt:lpstr>
      <vt:lpstr>Times New Roman</vt:lpstr>
      <vt:lpstr>Times New Roman Bold</vt:lpstr>
      <vt:lpstr>Times New Roman Regular</vt:lpstr>
      <vt:lpstr>SavonVTI</vt:lpstr>
      <vt:lpstr>CAPSTONE PROJECT  HACKATHON</vt:lpstr>
      <vt:lpstr>CONTENTS </vt:lpstr>
      <vt:lpstr>OBJECTIVE</vt:lpstr>
      <vt:lpstr>PROBLEM STATEMENT</vt:lpstr>
      <vt:lpstr>PowerPoint Presentation</vt:lpstr>
      <vt:lpstr>SOLUTION REQUIREMENT </vt:lpstr>
      <vt:lpstr>MODEL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Other Algorithm</vt:lpstr>
      <vt:lpstr>Confusion matrix classification Reports of</vt:lpstr>
      <vt:lpstr>Confusion matrix classification Reports of</vt:lpstr>
      <vt:lpstr>MODEL DEPLOYMENT</vt:lpstr>
      <vt:lpstr>REQUIREMENTS FOR DEPLOYMENT</vt:lpstr>
      <vt:lpstr>Home screen of Deployed App using Stream Lit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HACKATHON</dc:title>
  <dc:creator>pavan kumar</dc:creator>
  <cp:lastModifiedBy>pavan kumar</cp:lastModifiedBy>
  <cp:revision>55</cp:revision>
  <dcterms:created xsi:type="dcterms:W3CDTF">2023-04-01T13:39:43Z</dcterms:created>
  <dcterms:modified xsi:type="dcterms:W3CDTF">2023-04-03T10:52:52Z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