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65" r:id="rId4"/>
    <p:sldId id="257" r:id="rId5"/>
    <p:sldId id="264" r:id="rId6"/>
    <p:sldId id="259" r:id="rId7"/>
    <p:sldId id="260" r:id="rId8"/>
    <p:sldId id="262" r:id="rId9"/>
    <p:sldId id="267" r:id="rId10"/>
    <p:sldId id="263" r:id="rId11"/>
    <p:sldId id="266"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ECCF12B-2BA7-4A1B-887F-A6DEAD954B4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F4A15-D235-4069-A866-9A051BB9C0E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ECCF12B-2BA7-4A1B-887F-A6DEAD954B4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F4A15-D235-4069-A866-9A051BB9C0E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ECCF12B-2BA7-4A1B-887F-A6DEAD954B4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F4A15-D235-4069-A866-9A051BB9C0E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ECCF12B-2BA7-4A1B-887F-A6DEAD954B4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F4A15-D235-4069-A866-9A051BB9C0E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ECCF12B-2BA7-4A1B-887F-A6DEAD954B4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F4A15-D235-4069-A866-9A051BB9C0E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ECCF12B-2BA7-4A1B-887F-A6DEAD954B4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F4A15-D235-4069-A866-9A051BB9C0E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ECCF12B-2BA7-4A1B-887F-A6DEAD954B4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AF4A15-D235-4069-A866-9A051BB9C0E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ECCF12B-2BA7-4A1B-887F-A6DEAD954B4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AF4A15-D235-4069-A866-9A051BB9C0E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CCF12B-2BA7-4A1B-887F-A6DEAD954B4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AF4A15-D235-4069-A866-9A051BB9C0E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ECCF12B-2BA7-4A1B-887F-A6DEAD954B4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F4A15-D235-4069-A866-9A051BB9C0E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ECCF12B-2BA7-4A1B-887F-A6DEAD954B4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F4A15-D235-4069-A866-9A051BB9C0E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CF12B-2BA7-4A1B-887F-A6DEAD954B43}"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F4A15-D235-4069-A866-9A051BB9C0E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IN" dirty="0"/>
          </a:p>
        </p:txBody>
      </p:sp>
      <p:sp>
        <p:nvSpPr>
          <p:cNvPr id="3" name="Content Placeholder 2"/>
          <p:cNvSpPr>
            <a:spLocks noGrp="1"/>
          </p:cNvSpPr>
          <p:nvPr>
            <p:ph idx="1"/>
          </p:nvPr>
        </p:nvSpPr>
        <p:spPr>
          <a:xfrm>
            <a:off x="838200" y="1918932"/>
            <a:ext cx="10515600" cy="4351338"/>
          </a:xfrm>
        </p:spPr>
        <p:txBody>
          <a:bodyPr>
            <a:normAutofit/>
          </a:bodyPr>
          <a:lstStyle/>
          <a:p>
            <a:pPr marL="0" indent="0">
              <a:buNone/>
            </a:pPr>
            <a:r>
              <a:rPr lang="en-IN" dirty="0"/>
              <a:t> </a:t>
            </a:r>
            <a:r>
              <a:rPr lang="en-US" altLang="en-IN" dirty="0"/>
              <a:t>                    </a:t>
            </a:r>
            <a:r>
              <a:rPr lang="en-IN" b="1" dirty="0"/>
              <a:t>DEPARTMENT OF </a:t>
            </a:r>
            <a:r>
              <a:rPr lang="en-US" altLang="en-IN" b="1" dirty="0"/>
              <a:t>INFORMATION TECHNOLOGY</a:t>
            </a:r>
            <a:endParaRPr lang="en-IN" dirty="0"/>
          </a:p>
          <a:p>
            <a:pPr marL="0" indent="0">
              <a:buNone/>
            </a:pPr>
            <a:r>
              <a:rPr lang="en-IN" dirty="0"/>
              <a:t>              </a:t>
            </a:r>
            <a:r>
              <a:rPr lang="en-US" altLang="en-IN" dirty="0"/>
              <a:t>  </a:t>
            </a:r>
            <a:r>
              <a:rPr lang="en-IN" dirty="0"/>
              <a:t>     </a:t>
            </a:r>
            <a:r>
              <a:rPr lang="en-IN" sz="3200" dirty="0">
                <a:latin typeface="Adobe Caslon Pro" panose="0205050205050A020403" charset="0"/>
                <a:cs typeface="Adobe Caslon Pro" panose="0205050205050A020403" charset="0"/>
              </a:rPr>
              <a:t>NOISE POLLUTION MONITORING</a:t>
            </a:r>
            <a:r>
              <a:rPr lang="en-IN" dirty="0"/>
              <a:t>  </a:t>
            </a:r>
            <a:endParaRPr lang="en-IN" dirty="0"/>
          </a:p>
          <a:p>
            <a:pPr marL="0" indent="0">
              <a:buNone/>
            </a:pPr>
            <a:r>
              <a:rPr lang="en-IN" sz="4000" dirty="0">
                <a:latin typeface="Algerian" panose="04020705040A02060702" pitchFamily="82" charset="0"/>
              </a:rPr>
              <a:t>                              </a:t>
            </a:r>
            <a:endParaRPr lang="en-IN" sz="4000" dirty="0">
              <a:latin typeface="Algerian" panose="04020705040A02060702" pitchFamily="82" charset="0"/>
            </a:endParaRPr>
          </a:p>
          <a:p>
            <a:pPr marL="0" indent="0" algn="just">
              <a:buNone/>
            </a:pPr>
            <a:r>
              <a:rPr lang="en-IN" sz="2000" b="1" dirty="0">
                <a:latin typeface="Bell MT" panose="02020503060305020303" charset="0"/>
                <a:sym typeface="+mn-ea"/>
              </a:rPr>
              <a:t>Team name : </a:t>
            </a:r>
            <a:r>
              <a:rPr lang="en-IN" sz="2000" dirty="0">
                <a:latin typeface="Adobe Caslon Pro" panose="0205050205050A020403" charset="0"/>
                <a:cs typeface="Adobe Caslon Pro" panose="0205050205050A020403" charset="0"/>
                <a:sym typeface="+mn-ea"/>
              </a:rPr>
              <a:t>Proj_22478</a:t>
            </a:r>
            <a:r>
              <a:rPr lang="en-US" altLang="en-IN" sz="2000" dirty="0">
                <a:latin typeface="Adobe Caslon Pro" panose="0205050205050A020403" charset="0"/>
                <a:cs typeface="Adobe Caslon Pro" panose="0205050205050A020403" charset="0"/>
                <a:sym typeface="+mn-ea"/>
              </a:rPr>
              <a:t>8_Team_5</a:t>
            </a:r>
            <a:endParaRPr lang="en-IN" sz="2000" dirty="0">
              <a:latin typeface="Bell MT" panose="02020503060305020303" charset="0"/>
            </a:endParaRPr>
          </a:p>
          <a:p>
            <a:pPr marL="0" indent="0" algn="just">
              <a:buNone/>
            </a:pPr>
            <a:r>
              <a:rPr lang="en-IN" sz="2000" b="1" dirty="0">
                <a:latin typeface="Bell MT" panose="02020503060305020303" charset="0"/>
                <a:sym typeface="+mn-ea"/>
              </a:rPr>
              <a:t>Team members :</a:t>
            </a:r>
            <a:endParaRPr lang="en-IN" sz="2000" b="1" dirty="0">
              <a:latin typeface="Bell MT" panose="02020503060305020303" charset="0"/>
            </a:endParaRPr>
          </a:p>
          <a:p>
            <a:pPr marL="0" indent="0" algn="just">
              <a:buNone/>
            </a:pPr>
            <a:r>
              <a:rPr lang="en-IN" sz="2000" dirty="0">
                <a:latin typeface="Bell MT" panose="02020503060305020303" charset="0"/>
                <a:sym typeface="+mn-ea"/>
              </a:rPr>
              <a:t>	</a:t>
            </a:r>
            <a:r>
              <a:rPr lang="en-US" altLang="en-IN" sz="2000" dirty="0">
                <a:latin typeface="Adobe Caslon Pro" panose="0205050205050A020403" charset="0"/>
                <a:cs typeface="Adobe Caslon Pro" panose="0205050205050A020403" charset="0"/>
                <a:sym typeface="+mn-ea"/>
              </a:rPr>
              <a:t>Sai Aswin B.G</a:t>
            </a:r>
            <a:r>
              <a:rPr lang="en-IN" sz="2000" dirty="0">
                <a:latin typeface="Adobe Caslon Pro" panose="0205050205050A020403" charset="0"/>
                <a:cs typeface="Adobe Caslon Pro" panose="0205050205050A020403" charset="0"/>
                <a:sym typeface="+mn-ea"/>
              </a:rPr>
              <a:t>(</a:t>
            </a:r>
            <a:r>
              <a:rPr lang="en-US" altLang="en-IN" sz="2000" dirty="0">
                <a:latin typeface="Adobe Caslon Pro" panose="0205050205050A020403" charset="0"/>
                <a:cs typeface="Adobe Caslon Pro" panose="0205050205050A020403" charset="0"/>
                <a:sym typeface="+mn-ea"/>
              </a:rPr>
              <a:t>113321205043</a:t>
            </a:r>
            <a:r>
              <a:rPr lang="en-IN" sz="2000" dirty="0">
                <a:latin typeface="Adobe Caslon Pro" panose="0205050205050A020403" charset="0"/>
                <a:cs typeface="Adobe Caslon Pro" panose="0205050205050A020403" charset="0"/>
                <a:sym typeface="+mn-ea"/>
              </a:rPr>
              <a:t>)</a:t>
            </a:r>
            <a:endParaRPr lang="en-IN" sz="2000" dirty="0">
              <a:latin typeface="Adobe Caslon Pro" panose="0205050205050A020403" charset="0"/>
              <a:cs typeface="Adobe Caslon Pro" panose="0205050205050A020403" charset="0"/>
            </a:endParaRPr>
          </a:p>
          <a:p>
            <a:pPr marL="0" indent="0" algn="just">
              <a:buNone/>
            </a:pPr>
            <a:r>
              <a:rPr lang="en-IN" sz="2000" dirty="0">
                <a:latin typeface="Adobe Caslon Pro" panose="0205050205050A020403" charset="0"/>
                <a:cs typeface="Adobe Caslon Pro" panose="0205050205050A020403" charset="0"/>
                <a:sym typeface="+mn-ea"/>
              </a:rPr>
              <a:t>	</a:t>
            </a:r>
            <a:r>
              <a:rPr lang="en-US" altLang="en-IN" sz="2000" dirty="0">
                <a:latin typeface="Adobe Caslon Pro" panose="0205050205050A020403" charset="0"/>
                <a:cs typeface="Adobe Caslon Pro" panose="0205050205050A020403" charset="0"/>
                <a:sym typeface="+mn-ea"/>
              </a:rPr>
              <a:t>Mohamed Al Faisal A.M</a:t>
            </a:r>
            <a:r>
              <a:rPr lang="en-IN" sz="2000" dirty="0">
                <a:latin typeface="Adobe Caslon Pro" panose="0205050205050A020403" charset="0"/>
                <a:cs typeface="Adobe Caslon Pro" panose="0205050205050A020403" charset="0"/>
                <a:sym typeface="+mn-ea"/>
              </a:rPr>
              <a:t>(1133212</a:t>
            </a:r>
            <a:r>
              <a:rPr lang="en-US" altLang="en-IN" sz="2000" dirty="0">
                <a:latin typeface="Adobe Caslon Pro" panose="0205050205050A020403" charset="0"/>
                <a:cs typeface="Adobe Caslon Pro" panose="0205050205050A020403" charset="0"/>
                <a:sym typeface="+mn-ea"/>
              </a:rPr>
              <a:t>05029</a:t>
            </a:r>
            <a:r>
              <a:rPr lang="en-IN" sz="2000" dirty="0">
                <a:latin typeface="Adobe Caslon Pro" panose="0205050205050A020403" charset="0"/>
                <a:cs typeface="Adobe Caslon Pro" panose="0205050205050A020403" charset="0"/>
                <a:sym typeface="+mn-ea"/>
              </a:rPr>
              <a:t>)</a:t>
            </a:r>
            <a:endParaRPr lang="en-IN" sz="2000" dirty="0">
              <a:latin typeface="Adobe Caslon Pro" panose="0205050205050A020403" charset="0"/>
              <a:cs typeface="Adobe Caslon Pro" panose="0205050205050A020403" charset="0"/>
            </a:endParaRPr>
          </a:p>
          <a:p>
            <a:pPr marL="0" indent="0" algn="just">
              <a:buNone/>
            </a:pPr>
            <a:r>
              <a:rPr lang="en-IN" sz="2000" dirty="0">
                <a:latin typeface="Adobe Caslon Pro" panose="0205050205050A020403" charset="0"/>
                <a:cs typeface="Adobe Caslon Pro" panose="0205050205050A020403" charset="0"/>
                <a:sym typeface="+mn-ea"/>
              </a:rPr>
              <a:t>	</a:t>
            </a:r>
            <a:r>
              <a:rPr lang="en-US" altLang="en-IN" sz="2000" dirty="0">
                <a:latin typeface="Adobe Caslon Pro" panose="0205050205050A020403" charset="0"/>
                <a:cs typeface="Adobe Caslon Pro" panose="0205050205050A020403" charset="0"/>
                <a:sym typeface="+mn-ea"/>
              </a:rPr>
              <a:t>Vishnubala S</a:t>
            </a:r>
            <a:r>
              <a:rPr lang="en-IN" sz="2000" dirty="0">
                <a:latin typeface="Adobe Caslon Pro" panose="0205050205050A020403" charset="0"/>
                <a:cs typeface="Adobe Caslon Pro" panose="0205050205050A020403" charset="0"/>
                <a:sym typeface="+mn-ea"/>
              </a:rPr>
              <a:t>(113321</a:t>
            </a:r>
            <a:r>
              <a:rPr lang="en-US" altLang="en-IN" sz="2000" dirty="0">
                <a:latin typeface="Adobe Caslon Pro" panose="0205050205050A020403" charset="0"/>
                <a:cs typeface="Adobe Caslon Pro" panose="0205050205050A020403" charset="0"/>
                <a:sym typeface="+mn-ea"/>
              </a:rPr>
              <a:t>205057</a:t>
            </a:r>
            <a:r>
              <a:rPr lang="en-IN" sz="2000" dirty="0">
                <a:latin typeface="Adobe Caslon Pro" panose="0205050205050A020403" charset="0"/>
                <a:cs typeface="Adobe Caslon Pro" panose="0205050205050A020403" charset="0"/>
                <a:sym typeface="+mn-ea"/>
              </a:rPr>
              <a:t>)</a:t>
            </a:r>
            <a:endParaRPr lang="en-IN" sz="2000" dirty="0">
              <a:latin typeface="Adobe Caslon Pro" panose="0205050205050A020403" charset="0"/>
              <a:cs typeface="Adobe Caslon Pro" panose="0205050205050A020403" charset="0"/>
            </a:endParaRPr>
          </a:p>
          <a:p>
            <a:pPr marL="0" indent="0" algn="just">
              <a:buNone/>
            </a:pPr>
            <a:r>
              <a:rPr lang="en-IN" sz="2000" dirty="0">
                <a:latin typeface="Adobe Caslon Pro" panose="0205050205050A020403" charset="0"/>
                <a:cs typeface="Adobe Caslon Pro" panose="0205050205050A020403" charset="0"/>
                <a:sym typeface="+mn-ea"/>
              </a:rPr>
              <a:t>	</a:t>
            </a:r>
            <a:r>
              <a:rPr lang="en-US" altLang="en-IN" sz="2000" dirty="0">
                <a:latin typeface="Adobe Caslon Pro" panose="0205050205050A020403" charset="0"/>
                <a:cs typeface="Adobe Caslon Pro" panose="0205050205050A020403" charset="0"/>
                <a:sym typeface="+mn-ea"/>
              </a:rPr>
              <a:t>Pavan B</a:t>
            </a:r>
            <a:r>
              <a:rPr lang="en-IN" sz="2000" dirty="0">
                <a:latin typeface="Adobe Caslon Pro" panose="0205050205050A020403" charset="0"/>
                <a:cs typeface="Adobe Caslon Pro" panose="0205050205050A020403" charset="0"/>
                <a:sym typeface="+mn-ea"/>
              </a:rPr>
              <a:t>(1133212</a:t>
            </a:r>
            <a:r>
              <a:rPr lang="en-US" altLang="en-IN" sz="2000" dirty="0">
                <a:latin typeface="Adobe Caslon Pro" panose="0205050205050A020403" charset="0"/>
                <a:cs typeface="Adobe Caslon Pro" panose="0205050205050A020403" charset="0"/>
                <a:sym typeface="+mn-ea"/>
              </a:rPr>
              <a:t>05034</a:t>
            </a:r>
            <a:r>
              <a:rPr lang="en-IN" sz="2000" dirty="0">
                <a:latin typeface="Adobe Caslon Pro" panose="0205050205050A020403" charset="0"/>
                <a:cs typeface="Adobe Caslon Pro" panose="0205050205050A020403" charset="0"/>
                <a:sym typeface="+mn-ea"/>
              </a:rPr>
              <a:t>)</a:t>
            </a:r>
            <a:endParaRPr lang="en-IN" sz="2000" dirty="0">
              <a:latin typeface="Adobe Caslon Pro" panose="0205050205050A020403" charset="0"/>
              <a:cs typeface="Adobe Caslon Pro" panose="0205050205050A020403" charset="0"/>
            </a:endParaRPr>
          </a:p>
          <a:p>
            <a:pPr marL="0" indent="0" algn="just">
              <a:buNone/>
            </a:pPr>
            <a:endParaRPr lang="en-US" altLang="en-IN" sz="2000" dirty="0">
              <a:latin typeface="Arial" panose="020B0604020202020204" pitchFamily="34" charset="0"/>
              <a:cs typeface="Arial" panose="020B0604020202020204" pitchFamily="34" charset="0"/>
            </a:endParaRPr>
          </a:p>
        </p:txBody>
      </p:sp>
      <p:pic>
        <p:nvPicPr>
          <p:cNvPr id="4" name="Picture 3" descr="Velammal Institute of Technolog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60254" y="365125"/>
            <a:ext cx="7615917" cy="11168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INTEGRATION BENEFITS</a:t>
            </a:r>
            <a:endParaRPr lang="en-IN" b="1" dirty="0"/>
          </a:p>
        </p:txBody>
      </p:sp>
      <p:sp>
        <p:nvSpPr>
          <p:cNvPr id="3" name="Content Placeholder 2"/>
          <p:cNvSpPr>
            <a:spLocks noGrp="1"/>
          </p:cNvSpPr>
          <p:nvPr>
            <p:ph idx="1"/>
          </p:nvPr>
        </p:nvSpPr>
        <p:spPr/>
        <p:txBody>
          <a:bodyPr>
            <a:normAutofit fontScale="92500"/>
          </a:bodyPr>
          <a:lstStyle/>
          <a:p>
            <a:r>
              <a:rPr lang="en-US" b="1" dirty="0"/>
              <a:t>Data-Driven Decision Making:</a:t>
            </a:r>
            <a:r>
              <a:rPr lang="en-US" dirty="0"/>
              <a:t> Access to real-time and historical noise data enables informed decision-making by local authorities, city planners, and policymakers. They can use this data to enact noise control measures and policies effectively.</a:t>
            </a:r>
            <a:endParaRPr lang="en-US" dirty="0"/>
          </a:p>
          <a:p>
            <a:r>
              <a:rPr lang="en-US" b="1" dirty="0"/>
              <a:t>Improved Quality of Life:</a:t>
            </a:r>
            <a:r>
              <a:rPr lang="en-US" dirty="0"/>
              <a:t> Noise pollution monitoring allows for the identification of noise hotspots and sources, leading to targeted interventions. This, in turn, can enhance the overall quality of life for residents by reducing noise-related stress and sleep disturbances.</a:t>
            </a:r>
            <a:endParaRPr lang="en-US" dirty="0"/>
          </a:p>
          <a:p>
            <a:r>
              <a:rPr lang="en-US" b="1" dirty="0"/>
              <a:t>Compliance with Regulations:</a:t>
            </a:r>
            <a:r>
              <a:rPr lang="en-US" dirty="0"/>
              <a:t> Organizations and industries can use noise monitoring to ensure compliance with noise regulations and standards. This helps in avoiding legal issues and potential fines for noise violations.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endParaRPr lang="en-IN" dirty="0"/>
          </a:p>
        </p:txBody>
      </p:sp>
      <p:sp>
        <p:nvSpPr>
          <p:cNvPr id="3" name="Content Placeholder 2"/>
          <p:cNvSpPr>
            <a:spLocks noGrp="1"/>
          </p:cNvSpPr>
          <p:nvPr>
            <p:ph idx="1"/>
          </p:nvPr>
        </p:nvSpPr>
        <p:spPr/>
        <p:txBody>
          <a:bodyPr/>
          <a:lstStyle/>
          <a:p>
            <a:pPr marL="0" indent="0">
              <a:buNone/>
            </a:pPr>
            <a:r>
              <a:rPr lang="en-IN" dirty="0"/>
              <a:t>                    </a:t>
            </a:r>
            <a:endParaRPr lang="en-IN" dirty="0"/>
          </a:p>
          <a:p>
            <a:pPr marL="0" indent="0">
              <a:buNone/>
            </a:pPr>
            <a:endParaRPr lang="en-IN" dirty="0"/>
          </a:p>
          <a:p>
            <a:pPr marL="0" indent="0">
              <a:buNone/>
            </a:pPr>
            <a:r>
              <a:rPr lang="en-IN" dirty="0"/>
              <a:t>                                     </a:t>
            </a:r>
            <a:r>
              <a:rPr lang="en-IN" sz="4800" dirty="0">
                <a:latin typeface="Bahnschrift SemiBold" panose="020B0502040204020203" pitchFamily="34" charset="0"/>
              </a:rPr>
              <a:t>THANKING YOU</a:t>
            </a:r>
            <a:endParaRPr lang="en-IN" sz="4800" dirty="0">
              <a:latin typeface="Bahnschrift SemiBold"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DEFINITION</a:t>
            </a:r>
            <a:endParaRPr lang="en-IN" b="1" dirty="0"/>
          </a:p>
        </p:txBody>
      </p:sp>
      <p:sp>
        <p:nvSpPr>
          <p:cNvPr id="3" name="Content Placeholder 2"/>
          <p:cNvSpPr>
            <a:spLocks noGrp="1"/>
          </p:cNvSpPr>
          <p:nvPr>
            <p:ph idx="1"/>
          </p:nvPr>
        </p:nvSpPr>
        <p:spPr/>
        <p:txBody>
          <a:bodyPr/>
          <a:lstStyle/>
          <a:p>
            <a:r>
              <a:rPr lang="en-US" dirty="0"/>
              <a:t>Noise pollution is a growing concern in urban areas, affecting the quality of life and public health. </a:t>
            </a:r>
            <a:endParaRPr lang="en-US" dirty="0"/>
          </a:p>
          <a:p>
            <a:r>
              <a:rPr lang="en-US" dirty="0"/>
              <a:t>To address this issue effectively, there is a need for a Noise Pollution Monitoring System (NPMS). </a:t>
            </a:r>
            <a:endParaRPr lang="en-US" dirty="0"/>
          </a:p>
          <a:p>
            <a:r>
              <a:rPr lang="en-US" dirty="0"/>
              <a:t>This system aims to monitor, analyze, and manage noise pollution levels in specific areas, providing valuable data for decision-makers and citizens alike.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ABSTRACT</a:t>
            </a:r>
            <a:endParaRPr lang="en-IN" b="1" dirty="0"/>
          </a:p>
        </p:txBody>
      </p:sp>
      <p:sp>
        <p:nvSpPr>
          <p:cNvPr id="3" name="Content Placeholder 2"/>
          <p:cNvSpPr>
            <a:spLocks noGrp="1"/>
          </p:cNvSpPr>
          <p:nvPr>
            <p:ph idx="1"/>
          </p:nvPr>
        </p:nvSpPr>
        <p:spPr/>
        <p:txBody>
          <a:bodyPr>
            <a:normAutofit lnSpcReduction="10000"/>
          </a:bodyPr>
          <a:lstStyle/>
          <a:p>
            <a:r>
              <a:rPr lang="en-IN" dirty="0">
                <a:cs typeface="+mn-lt"/>
              </a:rPr>
              <a:t>Noise pollution is an unwanted </a:t>
            </a:r>
            <a:r>
              <a:rPr lang="en-IN" dirty="0" err="1">
                <a:cs typeface="+mn-lt"/>
              </a:rPr>
              <a:t>sound,it</a:t>
            </a:r>
            <a:r>
              <a:rPr lang="en-IN" dirty="0">
                <a:cs typeface="+mn-lt"/>
              </a:rPr>
              <a:t> needs to be controlled to make the workplace comfortable</a:t>
            </a:r>
            <a:endParaRPr lang="en-IN" dirty="0">
              <a:cs typeface="+mn-lt"/>
            </a:endParaRPr>
          </a:p>
          <a:p>
            <a:r>
              <a:rPr lang="en-US" b="0" i="0" dirty="0">
                <a:solidFill>
                  <a:srgbClr val="242424"/>
                </a:solidFill>
                <a:effectLst/>
                <a:cs typeface="+mn-lt"/>
              </a:rPr>
              <a:t>As we know “Noise Pollution” is one of the most major social issue of our country now a days not only in </a:t>
            </a:r>
            <a:r>
              <a:rPr lang="en-US" b="0" i="0" dirty="0" err="1">
                <a:solidFill>
                  <a:srgbClr val="242424"/>
                </a:solidFill>
                <a:effectLst/>
                <a:cs typeface="+mn-lt"/>
              </a:rPr>
              <a:t>Pakistan,it</a:t>
            </a:r>
            <a:r>
              <a:rPr lang="en-US" b="0" i="0" dirty="0">
                <a:solidFill>
                  <a:srgbClr val="242424"/>
                </a:solidFill>
                <a:effectLst/>
                <a:cs typeface="+mn-lt"/>
              </a:rPr>
              <a:t> the now in all over the world.</a:t>
            </a:r>
            <a:endParaRPr lang="en-IN" b="0" i="0" dirty="0">
              <a:solidFill>
                <a:srgbClr val="242424"/>
              </a:solidFill>
              <a:effectLst/>
              <a:cs typeface="+mn-lt"/>
            </a:endParaRPr>
          </a:p>
          <a:p>
            <a:r>
              <a:rPr lang="en-US" b="0" i="0" dirty="0">
                <a:solidFill>
                  <a:srgbClr val="242424"/>
                </a:solidFill>
                <a:effectLst/>
                <a:cs typeface="+mn-lt"/>
              </a:rPr>
              <a:t>In residential areas noise cause because of loud </a:t>
            </a:r>
            <a:r>
              <a:rPr lang="en-US" b="0" i="0" dirty="0" err="1">
                <a:solidFill>
                  <a:srgbClr val="242424"/>
                </a:solidFill>
                <a:effectLst/>
                <a:cs typeface="+mn-lt"/>
              </a:rPr>
              <a:t>music,transportation,construction,electric</a:t>
            </a:r>
            <a:r>
              <a:rPr lang="en-US" b="0" i="0" dirty="0">
                <a:solidFill>
                  <a:srgbClr val="242424"/>
                </a:solidFill>
                <a:effectLst/>
                <a:cs typeface="+mn-lt"/>
              </a:rPr>
              <a:t> </a:t>
            </a:r>
            <a:r>
              <a:rPr lang="en-US" b="0" i="0" dirty="0" err="1">
                <a:solidFill>
                  <a:srgbClr val="242424"/>
                </a:solidFill>
                <a:effectLst/>
                <a:cs typeface="+mn-lt"/>
              </a:rPr>
              <a:t>generators,explosions</a:t>
            </a:r>
            <a:r>
              <a:rPr lang="en-US" b="0" i="0" dirty="0">
                <a:solidFill>
                  <a:srgbClr val="242424"/>
                </a:solidFill>
                <a:effectLst/>
                <a:cs typeface="+mn-lt"/>
              </a:rPr>
              <a:t> etc.</a:t>
            </a:r>
            <a:endParaRPr lang="en-US" b="0" i="0" dirty="0">
              <a:solidFill>
                <a:srgbClr val="242424"/>
              </a:solidFill>
              <a:effectLst/>
              <a:cs typeface="+mn-lt"/>
            </a:endParaRPr>
          </a:p>
          <a:p>
            <a:r>
              <a:rPr lang="en-US" dirty="0">
                <a:cs typeface="+mn-lt"/>
              </a:rPr>
              <a:t>The NPMS comprises a network of strategically placed noise sensors equipped with high-precision microphones. These sensors continuously measure ambient noise levels, collecting data that is transmitted wirelessly to a central server. </a:t>
            </a:r>
            <a:endParaRPr lang="en-IN" dirty="0">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OBJECTIVES</a:t>
            </a:r>
            <a:endParaRPr lang="en-IN" b="1" dirty="0"/>
          </a:p>
        </p:txBody>
      </p:sp>
      <p:sp>
        <p:nvSpPr>
          <p:cNvPr id="5" name="Content Placeholder 4"/>
          <p:cNvSpPr>
            <a:spLocks noGrp="1"/>
          </p:cNvSpPr>
          <p:nvPr>
            <p:ph idx="1"/>
          </p:nvPr>
        </p:nvSpPr>
        <p:spPr/>
        <p:txBody>
          <a:bodyPr>
            <a:normAutofit fontScale="92500" lnSpcReduction="10000"/>
          </a:bodyPr>
          <a:lstStyle/>
          <a:p>
            <a:r>
              <a:rPr lang="en-US" b="1" dirty="0"/>
              <a:t>Real-Time Monitoring</a:t>
            </a:r>
            <a:r>
              <a:rPr lang="en-US" dirty="0"/>
              <a:t>: Implement a system capable of continuously monitoring noise levels in various locations within a designated area, providing up-to-the-minute data.</a:t>
            </a:r>
            <a:endParaRPr lang="en-US" dirty="0"/>
          </a:p>
          <a:p>
            <a:r>
              <a:rPr lang="en-US" b="1" dirty="0"/>
              <a:t>Data Collection and Storage</a:t>
            </a:r>
            <a:r>
              <a:rPr lang="en-US" dirty="0"/>
              <a:t>: Develop a robust data collection and storage mechanism to capture noise data, including decibel levels, timestamps, and location information, and store it securely for future analysis.</a:t>
            </a:r>
            <a:endParaRPr lang="en-US" dirty="0"/>
          </a:p>
          <a:p>
            <a:r>
              <a:rPr lang="en-US" b="1" dirty="0"/>
              <a:t>Data Analysis</a:t>
            </a:r>
            <a:r>
              <a:rPr lang="en-US" dirty="0"/>
              <a:t>: Utilize advanced data analytics to process and interpret noise data, identifying trends, patterns, and noise pollution hotspots.</a:t>
            </a:r>
            <a:endParaRPr lang="en-US" dirty="0"/>
          </a:p>
          <a:p>
            <a:r>
              <a:rPr lang="en-US" b="1" dirty="0"/>
              <a:t>Alerts and Notifications</a:t>
            </a:r>
            <a:r>
              <a:rPr lang="en-US" dirty="0"/>
              <a:t>: Implement a real-time alerting system that issues notifications to relevant authorities and the public when noise levels exceed permissible limits, enabling prompt action.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EXISTING SYSTEM</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The existing systems for noise pollution monitoring vary in complexity and coverage, but they generally fall into several categories:</a:t>
            </a:r>
            <a:endParaRPr lang="en-US" dirty="0"/>
          </a:p>
          <a:p>
            <a:r>
              <a:rPr lang="en-US" b="1" dirty="0"/>
              <a:t>Manual Measurement Stations</a:t>
            </a:r>
            <a:r>
              <a:rPr lang="en-US" dirty="0"/>
              <a:t>: In many regions, noise levels are monitored through manual measurement stations.</a:t>
            </a:r>
            <a:endParaRPr lang="en-US" dirty="0"/>
          </a:p>
          <a:p>
            <a:r>
              <a:rPr lang="en-US" b="1" dirty="0"/>
              <a:t>Permanent Noise Monitoring Stations</a:t>
            </a:r>
            <a:r>
              <a:rPr lang="en-US" dirty="0"/>
              <a:t>: Some urban areas have permanent noise monitoring stations equipped with automated noise sensors. These stations provide continuous noise data and can be linked to central databases for real-time monitoring. </a:t>
            </a:r>
            <a:endParaRPr lang="en-US" dirty="0"/>
          </a:p>
          <a:p>
            <a:r>
              <a:rPr lang="en-US" b="1" dirty="0"/>
              <a:t>Mobile Noise Monitoring</a:t>
            </a:r>
            <a:r>
              <a:rPr lang="en-US" dirty="0"/>
              <a:t>: Mobile noise monitoring involves using vehicles equipped with noise sensors to collect data while driving through different parts of a city. </a:t>
            </a:r>
            <a:endParaRPr lang="en-US" dirty="0"/>
          </a:p>
          <a:p>
            <a:r>
              <a:rPr lang="en-US" b="1" dirty="0"/>
              <a:t>Research Initiatives</a:t>
            </a:r>
            <a:r>
              <a:rPr lang="en-US" dirty="0"/>
              <a:t>: Researchers and academic institutions may deploy temporary noise monitoring systems for specific studies or projects.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SYSTEM</a:t>
            </a:r>
            <a:endParaRPr lang="en-IN" b="1" dirty="0"/>
          </a:p>
        </p:txBody>
      </p:sp>
      <p:sp>
        <p:nvSpPr>
          <p:cNvPr id="3" name="Content Placeholder 2"/>
          <p:cNvSpPr>
            <a:spLocks noGrp="1"/>
          </p:cNvSpPr>
          <p:nvPr>
            <p:ph idx="1"/>
          </p:nvPr>
        </p:nvSpPr>
        <p:spPr/>
        <p:txBody>
          <a:bodyPr>
            <a:normAutofit fontScale="77500" lnSpcReduction="20000"/>
          </a:bodyPr>
          <a:lstStyle/>
          <a:p>
            <a:r>
              <a:rPr lang="en-US" dirty="0"/>
              <a:t>A proposed system for noise pollution monitoring would leverage advanced technology to provide accurate, real-time data collection and analysis. Here's an outline of a proposed system:</a:t>
            </a:r>
            <a:endParaRPr lang="en-US" dirty="0"/>
          </a:p>
          <a:p>
            <a:r>
              <a:rPr lang="en-US" dirty="0"/>
              <a:t>1. IoT-Based Sensor </a:t>
            </a:r>
            <a:r>
              <a:rPr lang="en-US" dirty="0" err="1"/>
              <a:t>Network:Deploy</a:t>
            </a:r>
            <a:r>
              <a:rPr lang="en-US" dirty="0"/>
              <a:t> a network of IoT-based noise sensors throughout the urban </a:t>
            </a:r>
            <a:r>
              <a:rPr lang="en-US" dirty="0" err="1"/>
              <a:t>area.These</a:t>
            </a:r>
            <a:r>
              <a:rPr lang="en-US" dirty="0"/>
              <a:t> sensors should be strategically located in noise pollution hotspots, near transportation hubs, industrial zones, and residential areas.</a:t>
            </a:r>
            <a:endParaRPr lang="en-US" dirty="0"/>
          </a:p>
          <a:p>
            <a:r>
              <a:rPr lang="en-US" dirty="0"/>
              <a:t>2. Data </a:t>
            </a:r>
            <a:r>
              <a:rPr lang="en-US" dirty="0" err="1"/>
              <a:t>Transmission:Implement</a:t>
            </a:r>
            <a:r>
              <a:rPr lang="en-US" dirty="0"/>
              <a:t> a robust data transmission system to relay noise data from sensors to a central server.</a:t>
            </a:r>
            <a:endParaRPr lang="en-US" dirty="0"/>
          </a:p>
          <a:p>
            <a:r>
              <a:rPr lang="en-US" dirty="0"/>
              <a:t>3. Centralized Data </a:t>
            </a:r>
            <a:r>
              <a:rPr lang="en-US" dirty="0" err="1"/>
              <a:t>Processing:The</a:t>
            </a:r>
            <a:r>
              <a:rPr lang="en-US" dirty="0"/>
              <a:t> central server should receive, process, and store the incoming noise </a:t>
            </a:r>
            <a:r>
              <a:rPr lang="en-US" dirty="0" err="1"/>
              <a:t>data.Employ</a:t>
            </a:r>
            <a:r>
              <a:rPr lang="en-US" dirty="0"/>
              <a:t> data analytics algorithms to perform real-time noise level analysis.</a:t>
            </a:r>
            <a:endParaRPr lang="en-US" dirty="0"/>
          </a:p>
          <a:p>
            <a:r>
              <a:rPr lang="en-US" dirty="0"/>
              <a:t>4. Real-Time </a:t>
            </a:r>
            <a:r>
              <a:rPr lang="en-US" dirty="0" err="1"/>
              <a:t>Monitoring:Develop</a:t>
            </a:r>
            <a:r>
              <a:rPr lang="en-US" dirty="0"/>
              <a:t> a user-friendly web-based or mobile application for real-time </a:t>
            </a:r>
            <a:r>
              <a:rPr lang="en-US" dirty="0" err="1"/>
              <a:t>monitoring.Provide</a:t>
            </a:r>
            <a:r>
              <a:rPr lang="en-US" dirty="0"/>
              <a:t> access to noise level data for authorities, urban planners, and the public.</a:t>
            </a:r>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515600" cy="1325563"/>
          </a:xfrm>
        </p:spPr>
        <p:txBody>
          <a:bodyPr/>
          <a:lstStyle/>
          <a:p>
            <a:r>
              <a:rPr lang="en-IN" b="1" dirty="0"/>
              <a:t>IOT SENSOR DESIGN</a:t>
            </a:r>
            <a:endParaRPr lang="en-IN" b="1" dirty="0"/>
          </a:p>
        </p:txBody>
      </p:sp>
      <p:sp>
        <p:nvSpPr>
          <p:cNvPr id="3" name="Content Placeholder 2"/>
          <p:cNvSpPr>
            <a:spLocks noGrp="1"/>
          </p:cNvSpPr>
          <p:nvPr>
            <p:ph idx="1"/>
          </p:nvPr>
        </p:nvSpPr>
        <p:spPr/>
        <p:txBody>
          <a:bodyPr>
            <a:normAutofit fontScale="77500" lnSpcReduction="20000"/>
          </a:bodyPr>
          <a:lstStyle/>
          <a:p>
            <a:pPr algn="l">
              <a:buFont typeface="+mj-lt"/>
              <a:buAutoNum type="arabicPeriod"/>
            </a:pPr>
            <a:r>
              <a:rPr lang="en-US" b="1" i="0" dirty="0">
                <a:solidFill>
                  <a:srgbClr val="374151"/>
                </a:solidFill>
                <a:effectLst/>
                <a:cs typeface="+mn-lt"/>
              </a:rPr>
              <a:t>Microphone Sensor</a:t>
            </a:r>
            <a:r>
              <a:rPr lang="en-US" b="0" i="0" dirty="0">
                <a:solidFill>
                  <a:srgbClr val="374151"/>
                </a:solidFill>
                <a:effectLst/>
                <a:cs typeface="+mn-lt"/>
              </a:rPr>
              <a:t>: Use a high-quality microphone to capture ambient noise levels.</a:t>
            </a:r>
            <a:endParaRPr lang="en-US" b="0" i="0" dirty="0">
              <a:solidFill>
                <a:srgbClr val="374151"/>
              </a:solidFill>
              <a:effectLst/>
              <a:cs typeface="+mn-lt"/>
            </a:endParaRPr>
          </a:p>
          <a:p>
            <a:pPr algn="l">
              <a:buFont typeface="+mj-lt"/>
              <a:buAutoNum type="arabicPeriod"/>
            </a:pPr>
            <a:r>
              <a:rPr lang="en-US" b="1" i="0" dirty="0">
                <a:solidFill>
                  <a:srgbClr val="374151"/>
                </a:solidFill>
                <a:effectLst/>
                <a:cs typeface="+mn-lt"/>
              </a:rPr>
              <a:t>Microcontroller</a:t>
            </a:r>
            <a:r>
              <a:rPr lang="en-US" b="0" i="0" dirty="0">
                <a:solidFill>
                  <a:srgbClr val="374151"/>
                </a:solidFill>
                <a:effectLst/>
                <a:cs typeface="+mn-lt"/>
              </a:rPr>
              <a:t>: Choose a microcontroller (e.g., Arduino, Raspberry Pi) to process the sensor data and control the device.</a:t>
            </a:r>
            <a:endParaRPr lang="en-US" b="0" i="0" dirty="0">
              <a:solidFill>
                <a:srgbClr val="374151"/>
              </a:solidFill>
              <a:effectLst/>
              <a:cs typeface="+mn-lt"/>
            </a:endParaRPr>
          </a:p>
          <a:p>
            <a:pPr algn="l">
              <a:buFont typeface="+mj-lt"/>
              <a:buAutoNum type="arabicPeriod"/>
            </a:pPr>
            <a:r>
              <a:rPr lang="en-US" b="1" i="0" dirty="0">
                <a:solidFill>
                  <a:srgbClr val="374151"/>
                </a:solidFill>
                <a:effectLst/>
                <a:cs typeface="+mn-lt"/>
              </a:rPr>
              <a:t>Connectivity</a:t>
            </a:r>
            <a:r>
              <a:rPr lang="en-US" b="0" i="0" dirty="0">
                <a:solidFill>
                  <a:srgbClr val="374151"/>
                </a:solidFill>
                <a:effectLst/>
                <a:cs typeface="+mn-lt"/>
              </a:rPr>
              <a:t>: Incorporate Wi-Fi, Bluetooth, or cellular connectivity to transmit data to a central server or database.</a:t>
            </a:r>
            <a:endParaRPr lang="en-US" b="0" i="0" dirty="0">
              <a:solidFill>
                <a:srgbClr val="374151"/>
              </a:solidFill>
              <a:effectLst/>
              <a:cs typeface="+mn-lt"/>
            </a:endParaRPr>
          </a:p>
          <a:p>
            <a:pPr algn="l">
              <a:buFont typeface="+mj-lt"/>
              <a:buAutoNum type="arabicPeriod"/>
            </a:pPr>
            <a:r>
              <a:rPr lang="en-US" b="1" i="0" dirty="0">
                <a:solidFill>
                  <a:srgbClr val="374151"/>
                </a:solidFill>
                <a:effectLst/>
                <a:cs typeface="+mn-lt"/>
              </a:rPr>
              <a:t>Power Source</a:t>
            </a:r>
            <a:r>
              <a:rPr lang="en-US" b="0" i="0" dirty="0">
                <a:solidFill>
                  <a:srgbClr val="374151"/>
                </a:solidFill>
                <a:effectLst/>
                <a:cs typeface="+mn-lt"/>
              </a:rPr>
              <a:t>: Consider a power source, such as a rechargeable battery or solar panel, to ensure continuous operation.</a:t>
            </a:r>
            <a:endParaRPr lang="en-US" b="0" i="0" dirty="0">
              <a:solidFill>
                <a:srgbClr val="374151"/>
              </a:solidFill>
              <a:effectLst/>
              <a:cs typeface="+mn-lt"/>
            </a:endParaRPr>
          </a:p>
          <a:p>
            <a:pPr algn="l">
              <a:buFont typeface="+mj-lt"/>
              <a:buAutoNum type="arabicPeriod"/>
            </a:pPr>
            <a:r>
              <a:rPr lang="en-US" b="1" i="0" dirty="0">
                <a:solidFill>
                  <a:srgbClr val="374151"/>
                </a:solidFill>
                <a:effectLst/>
                <a:cs typeface="+mn-lt"/>
              </a:rPr>
              <a:t>Enclosure</a:t>
            </a:r>
            <a:r>
              <a:rPr lang="en-US" b="0" i="0" dirty="0">
                <a:solidFill>
                  <a:srgbClr val="374151"/>
                </a:solidFill>
                <a:effectLst/>
                <a:cs typeface="+mn-lt"/>
              </a:rPr>
              <a:t>: House the components in a weatherproof enclosure to protect them from environmental factors.</a:t>
            </a:r>
            <a:endParaRPr lang="en-US" b="0" i="0" dirty="0">
              <a:solidFill>
                <a:srgbClr val="374151"/>
              </a:solidFill>
              <a:effectLst/>
              <a:cs typeface="+mn-lt"/>
            </a:endParaRPr>
          </a:p>
          <a:p>
            <a:pPr algn="l">
              <a:buFont typeface="+mj-lt"/>
              <a:buAutoNum type="arabicPeriod"/>
            </a:pPr>
            <a:r>
              <a:rPr lang="en-US" b="1" i="0" dirty="0">
                <a:solidFill>
                  <a:srgbClr val="374151"/>
                </a:solidFill>
                <a:effectLst/>
                <a:cs typeface="+mn-lt"/>
              </a:rPr>
              <a:t>Data Processing</a:t>
            </a:r>
            <a:r>
              <a:rPr lang="en-US" b="0" i="0" dirty="0">
                <a:solidFill>
                  <a:srgbClr val="374151"/>
                </a:solidFill>
                <a:effectLst/>
                <a:cs typeface="+mn-lt"/>
              </a:rPr>
              <a:t>: Implement algorithms to process and analyze the noise data, including noise level calculations and pattern recognition.</a:t>
            </a:r>
            <a:endParaRPr lang="en-US" b="0" i="0" dirty="0">
              <a:solidFill>
                <a:srgbClr val="374151"/>
              </a:solidFill>
              <a:effectLst/>
              <a:cs typeface="+mn-lt"/>
            </a:endParaRPr>
          </a:p>
          <a:p>
            <a:pPr algn="l">
              <a:buFont typeface="+mj-lt"/>
              <a:buAutoNum type="arabicPeriod"/>
            </a:pPr>
            <a:r>
              <a:rPr lang="en-US" b="1" i="0" dirty="0">
                <a:solidFill>
                  <a:srgbClr val="374151"/>
                </a:solidFill>
                <a:effectLst/>
                <a:cs typeface="+mn-lt"/>
              </a:rPr>
              <a:t>Data Storage</a:t>
            </a:r>
            <a:r>
              <a:rPr lang="en-US" b="0" i="0" dirty="0">
                <a:solidFill>
                  <a:srgbClr val="374151"/>
                </a:solidFill>
                <a:effectLst/>
                <a:cs typeface="+mn-lt"/>
              </a:rPr>
              <a:t>: Store the collected data securely, either locally or in the cloud.</a:t>
            </a:r>
            <a:endParaRPr lang="en-US" b="0" i="0" dirty="0">
              <a:solidFill>
                <a:srgbClr val="374151"/>
              </a:solidFill>
              <a:effectLst/>
              <a:cs typeface="+mn-lt"/>
            </a:endParaRPr>
          </a:p>
          <a:p>
            <a:pPr algn="l">
              <a:buFont typeface="+mj-lt"/>
              <a:buAutoNum type="arabicPeriod"/>
            </a:pPr>
            <a:r>
              <a:rPr lang="en-US" b="1" i="0" dirty="0">
                <a:solidFill>
                  <a:srgbClr val="374151"/>
                </a:solidFill>
                <a:effectLst/>
                <a:cs typeface="+mn-lt"/>
              </a:rPr>
              <a:t>User Interface</a:t>
            </a:r>
            <a:r>
              <a:rPr lang="en-US" b="0" i="0" dirty="0">
                <a:solidFill>
                  <a:srgbClr val="374151"/>
                </a:solidFill>
                <a:effectLst/>
                <a:cs typeface="+mn-lt"/>
              </a:rPr>
              <a:t>: Develop a user-friendly interface, such as a mobile app or web dashboard, for users to access noise pollution data.</a:t>
            </a:r>
            <a:endParaRPr lang="en-US" b="0" i="0" dirty="0">
              <a:solidFill>
                <a:srgbClr val="374151"/>
              </a:solidFill>
              <a:effectLst/>
              <a:cs typeface="+mn-lt"/>
            </a:endParaRPr>
          </a:p>
          <a:p>
            <a:endParaRPr lang="en-IN" dirty="0">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IOT SENSOR DESIGN DIAGRAM</a:t>
            </a:r>
            <a:endParaRPr lang="en-IN" b="1" dirty="0"/>
          </a:p>
        </p:txBody>
      </p:sp>
      <p:pic>
        <p:nvPicPr>
          <p:cNvPr id="1026" name="Picture 2" descr="Raspberry Pi Air and Noise Pollution Monitoring System Over IOT"/>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453952" y="1690689"/>
            <a:ext cx="6848668" cy="47306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REAL TIME TRANSIT INFORMATION PLATFORM</a:t>
            </a:r>
            <a:endParaRPr lang="en-IN" b="1" dirty="0"/>
          </a:p>
        </p:txBody>
      </p:sp>
      <p:sp>
        <p:nvSpPr>
          <p:cNvPr id="3" name="Content Placeholder 2"/>
          <p:cNvSpPr>
            <a:spLocks noGrp="1"/>
          </p:cNvSpPr>
          <p:nvPr>
            <p:ph idx="1"/>
          </p:nvPr>
        </p:nvSpPr>
        <p:spPr>
          <a:xfrm>
            <a:off x="763555" y="1844189"/>
            <a:ext cx="10515600" cy="4351338"/>
          </a:xfrm>
        </p:spPr>
        <p:txBody>
          <a:bodyPr>
            <a:normAutofit fontScale="85000" lnSpcReduction="20000"/>
          </a:bodyPr>
          <a:lstStyle/>
          <a:p>
            <a:r>
              <a:rPr lang="en-IN" b="1" dirty="0"/>
              <a:t>Platform </a:t>
            </a:r>
            <a:r>
              <a:rPr lang="en-IN" b="1" dirty="0" err="1"/>
              <a:t>Integration</a:t>
            </a:r>
            <a:r>
              <a:rPr lang="en-IN" dirty="0" err="1"/>
              <a:t>:Integrate</a:t>
            </a:r>
            <a:r>
              <a:rPr lang="en-IN" dirty="0"/>
              <a:t> the real-time transit information platform with the existing noise pollution monitoring system to access noise data in real-time.</a:t>
            </a:r>
            <a:endParaRPr lang="en-IN" dirty="0"/>
          </a:p>
          <a:p>
            <a:r>
              <a:rPr lang="en-IN" b="1" dirty="0"/>
              <a:t>Data </a:t>
            </a:r>
            <a:r>
              <a:rPr lang="en-IN" b="1" dirty="0" err="1"/>
              <a:t>Sources</a:t>
            </a:r>
            <a:r>
              <a:rPr lang="en-IN" dirty="0" err="1"/>
              <a:t>:Combine</a:t>
            </a:r>
            <a:r>
              <a:rPr lang="en-IN" dirty="0"/>
              <a:t> noise pollution data from monitoring sensors with transit data sources, including GPS tracking of vehicles and transit schedules.</a:t>
            </a:r>
            <a:endParaRPr lang="en-IN" dirty="0"/>
          </a:p>
          <a:p>
            <a:r>
              <a:rPr lang="en-IN" b="1" dirty="0"/>
              <a:t>User-Friendly </a:t>
            </a:r>
            <a:r>
              <a:rPr lang="en-IN" b="1" dirty="0" err="1"/>
              <a:t>Interface</a:t>
            </a:r>
            <a:r>
              <a:rPr lang="en-IN" dirty="0" err="1"/>
              <a:t>:Develop</a:t>
            </a:r>
            <a:r>
              <a:rPr lang="en-IN" dirty="0"/>
              <a:t> user interfaces for web and mobile apps that display real-time noise levels at transit stops and along transit </a:t>
            </a:r>
            <a:r>
              <a:rPr lang="en-IN" dirty="0" err="1"/>
              <a:t>routes.Enable</a:t>
            </a:r>
            <a:r>
              <a:rPr lang="en-IN" dirty="0"/>
              <a:t> users to plan their routes based on noise pollution data, allowing them to choose quieter routes or avoid noisy areas.</a:t>
            </a:r>
            <a:endParaRPr lang="en-IN" dirty="0"/>
          </a:p>
          <a:p>
            <a:r>
              <a:rPr lang="en-US" b="1" dirty="0"/>
              <a:t>Noise </a:t>
            </a:r>
            <a:r>
              <a:rPr lang="en-US" b="1" dirty="0" err="1"/>
              <a:t>Alerts:</a:t>
            </a:r>
            <a:r>
              <a:rPr lang="en-US" dirty="0" err="1"/>
              <a:t>Implement</a:t>
            </a:r>
            <a:r>
              <a:rPr lang="en-US" dirty="0"/>
              <a:t> noise level alerts for users, notifying them when noise pollution exceeds certain thresholds at specific stops or along their chosen routes.</a:t>
            </a:r>
            <a:endParaRPr lang="en-US" dirty="0"/>
          </a:p>
          <a:p>
            <a:r>
              <a:rPr lang="en-US" b="1" dirty="0"/>
              <a:t>Transit </a:t>
            </a:r>
            <a:r>
              <a:rPr lang="en-US" b="1" dirty="0" err="1"/>
              <a:t>Information</a:t>
            </a:r>
            <a:r>
              <a:rPr lang="en-US" dirty="0" err="1"/>
              <a:t>:Provide</a:t>
            </a:r>
            <a:r>
              <a:rPr lang="en-US" dirty="0"/>
              <a:t> comprehensive transit information, including real-time vehicle locations, arrival times, routes, and </a:t>
            </a:r>
            <a:r>
              <a:rPr lang="en-US" dirty="0" err="1"/>
              <a:t>schedules.Include</a:t>
            </a:r>
            <a:r>
              <a:rPr lang="en-US" dirty="0"/>
              <a:t> features for trip planning, fare information, and accessibility details.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6517</Words>
  <Application>WPS Presentation</Application>
  <PresentationFormat>Widescreen</PresentationFormat>
  <Paragraphs>84</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Adobe Caslon Pro</vt:lpstr>
      <vt:lpstr>Algerian</vt:lpstr>
      <vt:lpstr>Bell MT</vt:lpstr>
      <vt:lpstr>Bahnschrift SemiBold</vt:lpstr>
      <vt:lpstr>Calibri Light</vt:lpstr>
      <vt:lpstr>Calibri</vt:lpstr>
      <vt:lpstr>Microsoft YaHei</vt:lpstr>
      <vt:lpstr>Arial Unicode MS</vt:lpstr>
      <vt:lpstr>Office Theme</vt:lpstr>
      <vt:lpstr>                    .</vt:lpstr>
      <vt:lpstr>PROBLEM DEFINITION</vt:lpstr>
      <vt:lpstr>ABSTRACT</vt:lpstr>
      <vt:lpstr>OBJECTIVES</vt:lpstr>
      <vt:lpstr>EXISTING SYSTEM</vt:lpstr>
      <vt:lpstr>PROPOSED SYSTEM</vt:lpstr>
      <vt:lpstr>IOT SENSOR DESIGN</vt:lpstr>
      <vt:lpstr>IOT SENSOR DESIGN DIAGRAM</vt:lpstr>
      <vt:lpstr>REAL TIME TRANSIT INFORMATION PLATFORM</vt:lpstr>
      <vt:lpstr>INTEGRATION BENEFITS</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Preetha</dc:creator>
  <cp:lastModifiedBy>user</cp:lastModifiedBy>
  <cp:revision>6</cp:revision>
  <dcterms:created xsi:type="dcterms:W3CDTF">2023-09-29T14:39:00Z</dcterms:created>
  <dcterms:modified xsi:type="dcterms:W3CDTF">2023-09-30T11:52:13Z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F28263FA4F6740CDB8121435E8788DA0_13</vt:lpwstr>
  </property>
  <property fmtid="{D5CDD505-2E9C-101B-9397-08002B2CF9AE}" pid="3" name="KSOProductBuildVer">
    <vt:lpwstr>1033-12.2.0.13215</vt:lpwstr>
  </property>
</Properties>
</file>