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63" r:id="rId4"/>
    <p:sldId id="264" r:id="rId5"/>
    <p:sldId id="265" r:id="rId6"/>
    <p:sldId id="266" r:id="rId7"/>
    <p:sldId id="267" r:id="rId8"/>
    <p:sldId id="268"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70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D92-DCEC-4A66-8CED-2D857F3775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211EEA-1003-452F-880C-99E3BF6F07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906913D-CC92-416E-BF75-CC6E3D764C34}"/>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00B7267E-71B9-4CCB-B215-6B76A458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804DC-F9F4-4F49-8880-E550BF9FD6AF}"/>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1231868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E111-8115-4D78-BF75-FEE56992E1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76E04-8617-45DA-ABD2-81415D4DFB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5C1F5-C416-4A12-A7D0-A439BE2F8377}"/>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3DCFB569-46AB-47D8-A5AE-D03D5C57AE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8D8A8-F6ED-4521-AF37-5BF8A69808D0}"/>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2324708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F7144A-3A9A-4DE4-B24F-E173A0A111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88A2C2-D6A2-4E03-AB88-61EAE16AE8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39CE64-8F11-466B-BD97-7D950C2D0C29}"/>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FFD9E180-8484-4A15-82F9-4D0F43E53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DF715-A1B6-415C-AB02-6A97205E1329}"/>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4081188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CCE20-EECB-49DA-B6C6-FD74B67DC6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292364-7AD8-4C4B-A5B9-D9FA9AA3A5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0849C2-6449-47CC-97F8-0C62BA56C412}"/>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24DF1133-250D-4224-9F64-A0C08D6545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E21DBA-FACE-410C-9796-38AC6B259FDC}"/>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56950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4B505-5D17-4936-BE35-604CF7D76E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0A8219-0BCA-4EC2-B4AB-D7EEC9EF01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5C07D1-41A4-40CA-BD91-AE0A3B4E8F22}"/>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2AF860AB-1ED9-49D0-AF9E-BBDCAB2536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D2DB36-88EF-4BC0-9F2E-12F4452C2543}"/>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3643358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17B1-E4BA-433D-A9DE-4EB196070D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AAE531-7BAC-4A29-BAE6-8FB6BF618A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62D0DA-8CCC-420A-B4DB-A9D3F35F4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BFC1DF-ABD9-4AC8-AB4D-EA766E97E01A}"/>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6" name="Footer Placeholder 5">
            <a:extLst>
              <a:ext uri="{FF2B5EF4-FFF2-40B4-BE49-F238E27FC236}">
                <a16:creationId xmlns:a16="http://schemas.microsoft.com/office/drawing/2014/main" id="{04400BE8-1F26-4929-8A3E-7A71FCBE7B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B39567-C837-4003-B520-B506DAED08D8}"/>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18089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B0D8C-0B5F-46E9-9B6F-B8CA2E8F24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A9A063-E925-4C33-8FA8-DAF82720B9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6BF022-D7B4-43B6-9E41-DE7C3F8270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70462D-79BE-4517-A1F9-FE62DC4FFF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C0313F-F7B8-4321-B875-1D335A6FB0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570F86-C9AD-4439-A2C7-5C091BE96B4E}"/>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8" name="Footer Placeholder 7">
            <a:extLst>
              <a:ext uri="{FF2B5EF4-FFF2-40B4-BE49-F238E27FC236}">
                <a16:creationId xmlns:a16="http://schemas.microsoft.com/office/drawing/2014/main" id="{F17F6603-A696-46EB-8B1A-F120D14F79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B52904-8F2C-48BF-950D-B4754D4C7273}"/>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299388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6C7A-1EFF-4D20-AD4E-10E44C6EC7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3D44AA-34DB-401E-A414-E50A5F3684B0}"/>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4" name="Footer Placeholder 3">
            <a:extLst>
              <a:ext uri="{FF2B5EF4-FFF2-40B4-BE49-F238E27FC236}">
                <a16:creationId xmlns:a16="http://schemas.microsoft.com/office/drawing/2014/main" id="{83CE3B63-C8EB-4209-9273-DAE4909772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6365AF-5845-4927-833C-1CF8DC0462E0}"/>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7864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EB33C-2E4A-4827-806F-F125E2E6DC26}"/>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3" name="Footer Placeholder 2">
            <a:extLst>
              <a:ext uri="{FF2B5EF4-FFF2-40B4-BE49-F238E27FC236}">
                <a16:creationId xmlns:a16="http://schemas.microsoft.com/office/drawing/2014/main" id="{8ED225C1-11FE-4148-9373-A2CC403A62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0AF460-4E06-473C-9D2E-081E50D764CF}"/>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2667377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546CD-68D1-4F8B-BF99-CE7F04593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7F1332-ADFA-4E06-9F7B-2AB04FB0B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4D055F-45F1-41E4-8F62-73AF89BB1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70129C-54A8-4795-99D2-C548463273A9}"/>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6" name="Footer Placeholder 5">
            <a:extLst>
              <a:ext uri="{FF2B5EF4-FFF2-40B4-BE49-F238E27FC236}">
                <a16:creationId xmlns:a16="http://schemas.microsoft.com/office/drawing/2014/main" id="{28409A14-CE82-47CE-BC27-BCF85CFAA07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9F90DE-14F5-4ECE-B6AD-EE3A7141746F}"/>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1142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C1B7-E836-4D9F-A9CB-4B735D3173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ECC521-ED48-4DA9-9DEA-C14049B895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A4B875-4F53-4FE6-A890-3E78FBFBE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3F270B-C688-41F9-A197-28E21725FE45}"/>
              </a:ext>
            </a:extLst>
          </p:cNvPr>
          <p:cNvSpPr>
            <a:spLocks noGrp="1"/>
          </p:cNvSpPr>
          <p:nvPr>
            <p:ph type="dt" sz="half" idx="10"/>
          </p:nvPr>
        </p:nvSpPr>
        <p:spPr/>
        <p:txBody>
          <a:bodyPr/>
          <a:lstStyle/>
          <a:p>
            <a:fld id="{1275E3FF-187D-42EF-A82B-890FE53A6F68}" type="datetimeFigureOut">
              <a:rPr lang="en-IN" smtClean="0"/>
              <a:t>28-04-2023</a:t>
            </a:fld>
            <a:endParaRPr lang="en-IN"/>
          </a:p>
        </p:txBody>
      </p:sp>
      <p:sp>
        <p:nvSpPr>
          <p:cNvPr id="6" name="Footer Placeholder 5">
            <a:extLst>
              <a:ext uri="{FF2B5EF4-FFF2-40B4-BE49-F238E27FC236}">
                <a16:creationId xmlns:a16="http://schemas.microsoft.com/office/drawing/2014/main" id="{D9463AA2-2E31-4D62-8007-8E7F54338E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A9255-9135-48C1-ADDA-2FB97555B925}"/>
              </a:ext>
            </a:extLst>
          </p:cNvPr>
          <p:cNvSpPr>
            <a:spLocks noGrp="1"/>
          </p:cNvSpPr>
          <p:nvPr>
            <p:ph type="sldNum" sz="quarter" idx="12"/>
          </p:nvPr>
        </p:nvSpPr>
        <p:spPr/>
        <p:txBody>
          <a:bodyPr/>
          <a:lstStyle/>
          <a:p>
            <a:fld id="{67399FCB-9710-484D-BAF8-6CF0D50D52B8}" type="slidenum">
              <a:rPr lang="en-IN" smtClean="0"/>
              <a:t>‹#›</a:t>
            </a:fld>
            <a:endParaRPr lang="en-IN"/>
          </a:p>
        </p:txBody>
      </p:sp>
    </p:spTree>
    <p:extLst>
      <p:ext uri="{BB962C8B-B14F-4D97-AF65-F5344CB8AC3E}">
        <p14:creationId xmlns:p14="http://schemas.microsoft.com/office/powerpoint/2010/main" val="2760729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BB49BA-B9F0-4561-8B52-70F48987A2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9490EE-5DED-45D7-9AAD-82B7F6F4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262479-F189-4327-BE1B-65DC9BB7D1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75E3FF-187D-42EF-A82B-890FE53A6F68}" type="datetimeFigureOut">
              <a:rPr lang="en-IN" smtClean="0"/>
              <a:t>28-04-2023</a:t>
            </a:fld>
            <a:endParaRPr lang="en-IN"/>
          </a:p>
        </p:txBody>
      </p:sp>
      <p:sp>
        <p:nvSpPr>
          <p:cNvPr id="5" name="Footer Placeholder 4">
            <a:extLst>
              <a:ext uri="{FF2B5EF4-FFF2-40B4-BE49-F238E27FC236}">
                <a16:creationId xmlns:a16="http://schemas.microsoft.com/office/drawing/2014/main" id="{766781BB-C80F-4C47-AA26-BDD4C0793B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FD0688-2863-403F-9C2E-BC118D884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99FCB-9710-484D-BAF8-6CF0D50D52B8}" type="slidenum">
              <a:rPr lang="en-IN" smtClean="0"/>
              <a:t>‹#›</a:t>
            </a:fld>
            <a:endParaRPr lang="en-IN"/>
          </a:p>
        </p:txBody>
      </p:sp>
    </p:spTree>
    <p:extLst>
      <p:ext uri="{BB962C8B-B14F-4D97-AF65-F5344CB8AC3E}">
        <p14:creationId xmlns:p14="http://schemas.microsoft.com/office/powerpoint/2010/main" val="2333324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Lock Out /Tag Out</a:t>
            </a:r>
          </a:p>
        </p:txBody>
      </p:sp>
      <p:sp>
        <p:nvSpPr>
          <p:cNvPr id="7" name="TextBox 6">
            <a:extLst>
              <a:ext uri="{FF2B5EF4-FFF2-40B4-BE49-F238E27FC236}">
                <a16:creationId xmlns:a16="http://schemas.microsoft.com/office/drawing/2014/main" id="{B3528B1E-A696-4F30-BE0F-3A7AD9A6D77C}"/>
              </a:ext>
            </a:extLst>
          </p:cNvPr>
          <p:cNvSpPr txBox="1"/>
          <p:nvPr/>
        </p:nvSpPr>
        <p:spPr>
          <a:xfrm>
            <a:off x="259512" y="1985178"/>
            <a:ext cx="6698501" cy="3323987"/>
          </a:xfrm>
          <a:prstGeom prst="rect">
            <a:avLst/>
          </a:prstGeom>
          <a:noFill/>
          <a:ln w="38100">
            <a:solidFill>
              <a:srgbClr val="FF0000"/>
            </a:solidFill>
          </a:ln>
        </p:spPr>
        <p:txBody>
          <a:bodyPr wrap="square" rtlCol="0">
            <a:spAutoFit/>
          </a:bodyPr>
          <a:lstStyle/>
          <a:p>
            <a:r>
              <a:rPr lang="en-IN" sz="1400" b="1" dirty="0"/>
              <a:t>CALL TO ACTION</a:t>
            </a:r>
          </a:p>
          <a:p>
            <a:r>
              <a:rPr lang="en-US" sz="1400" dirty="0"/>
              <a:t>1. </a:t>
            </a:r>
            <a:r>
              <a:rPr lang="en-US" sz="1400" b="1" dirty="0"/>
              <a:t>REVIEW and COMPLY </a:t>
            </a:r>
            <a:r>
              <a:rPr lang="en-US" sz="1400" dirty="0"/>
              <a:t>with KORE ES‐RQ‐160: Hazardous Energy Control.</a:t>
            </a:r>
          </a:p>
          <a:p>
            <a:r>
              <a:rPr lang="en-US" sz="1400" dirty="0"/>
              <a:t>2. </a:t>
            </a:r>
            <a:r>
              <a:rPr lang="en-US" sz="1400" b="1" dirty="0"/>
              <a:t>APPLY </a:t>
            </a:r>
            <a:r>
              <a:rPr lang="en-US" sz="1400" dirty="0"/>
              <a:t>Lock Out / Tag Out to isolate hazardous energies prior to working on or around energized </a:t>
            </a:r>
            <a:r>
              <a:rPr lang="en-IN" sz="1400" dirty="0"/>
              <a:t>equipment.</a:t>
            </a:r>
          </a:p>
          <a:p>
            <a:r>
              <a:rPr lang="en-US" sz="1400" dirty="0"/>
              <a:t>3. </a:t>
            </a:r>
            <a:r>
              <a:rPr lang="en-US" sz="1400" b="1" dirty="0"/>
              <a:t>RETRY </a:t>
            </a:r>
            <a:r>
              <a:rPr lang="en-US" sz="1400" dirty="0"/>
              <a:t>equipment after applying LOTO to ensure energies have been isolated.</a:t>
            </a:r>
          </a:p>
          <a:p>
            <a:r>
              <a:rPr lang="en-US" sz="1400" i="1" dirty="0"/>
              <a:t>4. </a:t>
            </a:r>
            <a:r>
              <a:rPr lang="en-US" sz="1400" b="1" dirty="0"/>
              <a:t>DO NOT RELY </a:t>
            </a:r>
            <a:r>
              <a:rPr lang="en-US" sz="1400" dirty="0"/>
              <a:t>on e‐Stops, light curtains, and/or safety interlocks as substitutes for LOTO.</a:t>
            </a:r>
          </a:p>
          <a:p>
            <a:r>
              <a:rPr lang="en-US" sz="1400" i="1" dirty="0"/>
              <a:t>5. </a:t>
            </a:r>
            <a:r>
              <a:rPr lang="en-US" sz="1400" b="1" dirty="0"/>
              <a:t>DO NOT OVERRIDE OR DISABLE </a:t>
            </a:r>
            <a:r>
              <a:rPr lang="en-US" sz="1400" dirty="0"/>
              <a:t>safety devices, interlocks, machine guarding, and/or other equipment installed to protect people from energized machinery.</a:t>
            </a:r>
          </a:p>
          <a:p>
            <a:r>
              <a:rPr lang="en-US" sz="1400" dirty="0"/>
              <a:t>6. </a:t>
            </a:r>
            <a:r>
              <a:rPr lang="en-US" sz="1400" b="1" dirty="0"/>
              <a:t>WRITE </a:t>
            </a:r>
            <a:r>
              <a:rPr lang="en-US" sz="1400" dirty="0"/>
              <a:t>equipment‐specific Lock out / Tag out procedures for all machines, as per KORE.</a:t>
            </a:r>
          </a:p>
          <a:p>
            <a:r>
              <a:rPr lang="en-US" sz="1400" dirty="0"/>
              <a:t>7. </a:t>
            </a:r>
            <a:r>
              <a:rPr lang="en-US" sz="1400" b="1" dirty="0"/>
              <a:t>TRAIN </a:t>
            </a:r>
            <a:r>
              <a:rPr lang="en-US" sz="1400" dirty="0"/>
              <a:t>workers, including contractors, who will clean, maintain, and operate energized equipment on each machine’s LOTO procedure.</a:t>
            </a:r>
          </a:p>
          <a:p>
            <a:r>
              <a:rPr lang="en-US" sz="1400" dirty="0"/>
              <a:t>8. </a:t>
            </a:r>
            <a:r>
              <a:rPr lang="en-US" sz="1400" b="1" dirty="0"/>
              <a:t>RETRAIN </a:t>
            </a:r>
            <a:r>
              <a:rPr lang="en-US" sz="1400" dirty="0"/>
              <a:t>workers when changes are made to LOTO procedures, equipment, process, OR when evidence suggests deficiencies in a worker’s ability to perform </a:t>
            </a:r>
            <a:r>
              <a:rPr lang="en-IN" sz="1400" dirty="0"/>
              <a:t>effective LOTO.</a:t>
            </a:r>
          </a:p>
          <a:p>
            <a:r>
              <a:rPr lang="en-US" sz="1400" dirty="0"/>
              <a:t>9. </a:t>
            </a:r>
            <a:r>
              <a:rPr lang="en-US" sz="1400" b="1" dirty="0"/>
              <a:t>LOOK OUT </a:t>
            </a:r>
            <a:r>
              <a:rPr lang="en-US" sz="1400" dirty="0"/>
              <a:t>for the safety of fellow employees.</a:t>
            </a:r>
          </a:p>
          <a:p>
            <a:r>
              <a:rPr lang="en-US" sz="1400" dirty="0"/>
              <a:t>10. </a:t>
            </a:r>
            <a:r>
              <a:rPr lang="en-US" sz="1400" b="1" dirty="0"/>
              <a:t>PREVENT </a:t>
            </a:r>
            <a:r>
              <a:rPr lang="en-US" sz="1400" dirty="0"/>
              <a:t>incidents at every opportunity.</a:t>
            </a:r>
            <a:endParaRPr lang="en-IN" sz="105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1543115086"/>
              </p:ext>
            </p:extLst>
          </p:nvPr>
        </p:nvGraphicFramePr>
        <p:xfrm>
          <a:off x="259512" y="603863"/>
          <a:ext cx="11672976" cy="1280160"/>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1400" b="1" i="0" u="none" strike="noStrike" kern="1200" baseline="0" dirty="0">
                          <a:solidFill>
                            <a:srgbClr val="FF0000"/>
                          </a:solidFill>
                          <a:latin typeface="+mn-lt"/>
                          <a:ea typeface="+mn-ea"/>
                          <a:cs typeface="+mn-cs"/>
                        </a:rPr>
                        <a:t>INCIDENT INFORMATION</a:t>
                      </a:r>
                    </a:p>
                    <a:p>
                      <a:r>
                        <a:rPr lang="en-US" sz="1400" b="1" i="0" u="none" strike="noStrike" kern="1200" baseline="0" dirty="0">
                          <a:solidFill>
                            <a:srgbClr val="FF0000"/>
                          </a:solidFill>
                          <a:latin typeface="+mn-lt"/>
                          <a:ea typeface="+mn-ea"/>
                          <a:cs typeface="+mn-cs"/>
                        </a:rPr>
                        <a:t>TWO fatalities occurred when employees entered enclosures with energized equipment. </a:t>
                      </a:r>
                      <a:r>
                        <a:rPr lang="en-US" sz="1400" b="1" i="1" u="none" strike="noStrike" kern="1200" baseline="0" dirty="0">
                          <a:solidFill>
                            <a:srgbClr val="FF0000"/>
                          </a:solidFill>
                          <a:latin typeface="+mn-lt"/>
                          <a:ea typeface="+mn-ea"/>
                          <a:cs typeface="+mn-cs"/>
                        </a:rPr>
                        <a:t>First</a:t>
                      </a:r>
                      <a:r>
                        <a:rPr lang="en-US" sz="1400" b="1" i="0" u="none" strike="noStrike" kern="1200" baseline="0" dirty="0">
                          <a:solidFill>
                            <a:srgbClr val="FF0000"/>
                          </a:solidFill>
                          <a:latin typeface="+mn-lt"/>
                          <a:ea typeface="+mn-ea"/>
                          <a:cs typeface="+mn-cs"/>
                        </a:rPr>
                        <a:t>, a contract employee entered a palletizer enclosure for routine cleaning without applying Lock Out/Tag Out (LOTO) to isolate hazardous energies. The worker climbed under a machine guard to access and clean an adjacent palletizer. The worker incurred fatal injuries when triggering an infrared pallet detector which cycled the machine. In a </a:t>
                      </a:r>
                      <a:r>
                        <a:rPr lang="en-US" sz="1400" b="1" i="1" u="none" strike="noStrike" kern="1200" baseline="0" dirty="0">
                          <a:solidFill>
                            <a:srgbClr val="FF0000"/>
                          </a:solidFill>
                          <a:latin typeface="+mn-lt"/>
                          <a:ea typeface="+mn-ea"/>
                          <a:cs typeface="+mn-cs"/>
                        </a:rPr>
                        <a:t>second </a:t>
                      </a:r>
                      <a:r>
                        <a:rPr lang="en-US" sz="1400" b="1" i="0" u="none" strike="noStrike" kern="1200" baseline="0" dirty="0">
                          <a:solidFill>
                            <a:srgbClr val="FF0000"/>
                          </a:solidFill>
                          <a:latin typeface="+mn-lt"/>
                          <a:ea typeface="+mn-ea"/>
                          <a:cs typeface="+mn-cs"/>
                        </a:rPr>
                        <a:t>incident at a different location, a palletizer was jammed with a pallet of product. Three contract workers entered the enclosure to clear the jam without applying LOTO. They relied on interlocks which did </a:t>
                      </a:r>
                      <a:r>
                        <a:rPr lang="en-US" sz="1400" b="1" i="1" u="none" strike="noStrike" kern="1200" baseline="0" dirty="0">
                          <a:solidFill>
                            <a:srgbClr val="FF0000"/>
                          </a:solidFill>
                          <a:latin typeface="+mn-lt"/>
                          <a:ea typeface="+mn-ea"/>
                          <a:cs typeface="+mn-cs"/>
                        </a:rPr>
                        <a:t>not </a:t>
                      </a:r>
                      <a:r>
                        <a:rPr lang="en-US" sz="1400" b="1" i="0" u="none" strike="noStrike" kern="1200" baseline="0" dirty="0">
                          <a:solidFill>
                            <a:srgbClr val="FF0000"/>
                          </a:solidFill>
                          <a:latin typeface="+mn-lt"/>
                          <a:ea typeface="+mn-ea"/>
                          <a:cs typeface="+mn-cs"/>
                        </a:rPr>
                        <a:t>disable the palletizer. When the pallet was freed, the machine cycled quickly and caught a worker who later died from their injuries.</a:t>
                      </a:r>
                      <a:endParaRPr lang="en-US" sz="11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11" name="Rectangle 10">
            <a:extLst>
              <a:ext uri="{FF2B5EF4-FFF2-40B4-BE49-F238E27FC236}">
                <a16:creationId xmlns:a16="http://schemas.microsoft.com/office/drawing/2014/main" id="{7CC94777-2CCD-43DF-BE7E-C63296A4A9F5}"/>
              </a:ext>
            </a:extLst>
          </p:cNvPr>
          <p:cNvSpPr/>
          <p:nvPr/>
        </p:nvSpPr>
        <p:spPr>
          <a:xfrm>
            <a:off x="229615" y="5461074"/>
            <a:ext cx="9675581" cy="1077218"/>
          </a:xfrm>
          <a:prstGeom prst="rect">
            <a:avLst/>
          </a:prstGeom>
          <a:ln w="38100">
            <a:solidFill>
              <a:srgbClr val="FF0000"/>
            </a:solidFill>
          </a:ln>
        </p:spPr>
        <p:txBody>
          <a:bodyPr wrap="square">
            <a:spAutoFit/>
          </a:bodyPr>
          <a:lstStyle/>
          <a:p>
            <a:r>
              <a:rPr lang="en-IN" sz="1600" b="1" dirty="0"/>
              <a:t>SAFETY OPPORTUNITIES</a:t>
            </a:r>
          </a:p>
          <a:p>
            <a:r>
              <a:rPr lang="en-US" sz="1600" dirty="0"/>
              <a:t> Automated, enclosed operations, such as palletizers and wrappers, pose the additional risk of remote start up.</a:t>
            </a:r>
          </a:p>
          <a:p>
            <a:r>
              <a:rPr lang="en-US" sz="1600" dirty="0"/>
              <a:t> Consider electrical, mechanical, hydraulic, pneumatic, chemical, thermal &amp; gravity as energy sources for LOTO.</a:t>
            </a:r>
          </a:p>
          <a:p>
            <a:r>
              <a:rPr lang="en-US" sz="1600" dirty="0"/>
              <a:t> Are your employees and contractors adequately trained to safely complete their work?</a:t>
            </a:r>
            <a:endParaRPr lang="en-IN" sz="1600" dirty="0"/>
          </a:p>
        </p:txBody>
      </p:sp>
      <p:pic>
        <p:nvPicPr>
          <p:cNvPr id="8" name="Picture 7">
            <a:extLst>
              <a:ext uri="{FF2B5EF4-FFF2-40B4-BE49-F238E27FC236}">
                <a16:creationId xmlns:a16="http://schemas.microsoft.com/office/drawing/2014/main" id="{5225FBF1-1691-4C55-BE1E-29C962F69F53}"/>
              </a:ext>
            </a:extLst>
          </p:cNvPr>
          <p:cNvPicPr>
            <a:picLocks noChangeAspect="1"/>
          </p:cNvPicPr>
          <p:nvPr/>
        </p:nvPicPr>
        <p:blipFill>
          <a:blip r:embed="rId3"/>
          <a:stretch>
            <a:fillRect/>
          </a:stretch>
        </p:blipFill>
        <p:spPr>
          <a:xfrm>
            <a:off x="7035868" y="1985177"/>
            <a:ext cx="2107769" cy="3323987"/>
          </a:xfrm>
          <a:prstGeom prst="rect">
            <a:avLst/>
          </a:prstGeom>
          <a:ln>
            <a:solidFill>
              <a:schemeClr val="accent1">
                <a:lumMod val="60000"/>
                <a:lumOff val="40000"/>
              </a:schemeClr>
            </a:solidFill>
          </a:ln>
        </p:spPr>
      </p:pic>
      <p:pic>
        <p:nvPicPr>
          <p:cNvPr id="9" name="Picture 8">
            <a:extLst>
              <a:ext uri="{FF2B5EF4-FFF2-40B4-BE49-F238E27FC236}">
                <a16:creationId xmlns:a16="http://schemas.microsoft.com/office/drawing/2014/main" id="{1AEAF37E-AE89-4590-857D-62C7D8D71688}"/>
              </a:ext>
            </a:extLst>
          </p:cNvPr>
          <p:cNvPicPr>
            <a:picLocks noChangeAspect="1"/>
          </p:cNvPicPr>
          <p:nvPr/>
        </p:nvPicPr>
        <p:blipFill>
          <a:blip r:embed="rId4"/>
          <a:stretch>
            <a:fillRect/>
          </a:stretch>
        </p:blipFill>
        <p:spPr>
          <a:xfrm>
            <a:off x="9221492" y="1998273"/>
            <a:ext cx="2672876" cy="3310891"/>
          </a:xfrm>
          <a:prstGeom prst="rect">
            <a:avLst/>
          </a:prstGeom>
          <a:ln>
            <a:solidFill>
              <a:schemeClr val="accent1">
                <a:lumMod val="60000"/>
                <a:lumOff val="40000"/>
              </a:schemeClr>
            </a:solidFill>
          </a:ln>
        </p:spPr>
      </p:pic>
      <p:pic>
        <p:nvPicPr>
          <p:cNvPr id="12" name="Picture 11">
            <a:extLst>
              <a:ext uri="{FF2B5EF4-FFF2-40B4-BE49-F238E27FC236}">
                <a16:creationId xmlns:a16="http://schemas.microsoft.com/office/drawing/2014/main" id="{390DDB77-76EC-4AEE-9151-065A6C2E5BD5}"/>
              </a:ext>
            </a:extLst>
          </p:cNvPr>
          <p:cNvPicPr>
            <a:picLocks noChangeAspect="1"/>
          </p:cNvPicPr>
          <p:nvPr/>
        </p:nvPicPr>
        <p:blipFill>
          <a:blip r:embed="rId5"/>
          <a:stretch>
            <a:fillRect/>
          </a:stretch>
        </p:blipFill>
        <p:spPr>
          <a:xfrm>
            <a:off x="9976067" y="5348425"/>
            <a:ext cx="1918301" cy="1280160"/>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370655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Confined Space (Water Storage Tank)</a:t>
            </a:r>
          </a:p>
        </p:txBody>
      </p:sp>
      <p:sp>
        <p:nvSpPr>
          <p:cNvPr id="7" name="TextBox 6">
            <a:extLst>
              <a:ext uri="{FF2B5EF4-FFF2-40B4-BE49-F238E27FC236}">
                <a16:creationId xmlns:a16="http://schemas.microsoft.com/office/drawing/2014/main" id="{B3528B1E-A696-4F30-BE0F-3A7AD9A6D77C}"/>
              </a:ext>
            </a:extLst>
          </p:cNvPr>
          <p:cNvSpPr txBox="1"/>
          <p:nvPr/>
        </p:nvSpPr>
        <p:spPr>
          <a:xfrm>
            <a:off x="259512" y="1129996"/>
            <a:ext cx="11422966" cy="2462213"/>
          </a:xfrm>
          <a:prstGeom prst="rect">
            <a:avLst/>
          </a:prstGeom>
          <a:noFill/>
          <a:ln w="38100">
            <a:solidFill>
              <a:srgbClr val="FF0000"/>
            </a:solidFill>
          </a:ln>
        </p:spPr>
        <p:txBody>
          <a:bodyPr wrap="square" rtlCol="0">
            <a:spAutoFit/>
          </a:bodyPr>
          <a:lstStyle/>
          <a:p>
            <a:r>
              <a:rPr lang="en-IN" sz="1400" b="1" dirty="0"/>
              <a:t>CALL TO ACTION</a:t>
            </a:r>
          </a:p>
          <a:p>
            <a:r>
              <a:rPr lang="en-US" sz="1400" b="1" dirty="0"/>
              <a:t>1.Restricted Access: </a:t>
            </a:r>
            <a:r>
              <a:rPr lang="en-US" sz="1400" dirty="0"/>
              <a:t>All the confined spaces always be under restricted access through locks, </a:t>
            </a:r>
            <a:r>
              <a:rPr lang="en-US" sz="1400" dirty="0" err="1"/>
              <a:t>seals,bolts</a:t>
            </a:r>
            <a:r>
              <a:rPr lang="en-US" sz="1400" dirty="0"/>
              <a:t> and / or administrative controls). Keys of locks shall be with the authorized person</a:t>
            </a:r>
            <a:r>
              <a:rPr lang="en-US" sz="1400" i="1" dirty="0"/>
              <a:t>.</a:t>
            </a:r>
          </a:p>
          <a:p>
            <a:r>
              <a:rPr lang="en-US" sz="1400" dirty="0"/>
              <a:t>2. </a:t>
            </a:r>
            <a:r>
              <a:rPr lang="en-US" sz="1400" b="1" dirty="0"/>
              <a:t>Supervision: </a:t>
            </a:r>
            <a:r>
              <a:rPr lang="en-US" sz="1400" dirty="0"/>
              <a:t>Confined space shall be opened under the supervision of second person (attendant).</a:t>
            </a:r>
          </a:p>
          <a:p>
            <a:r>
              <a:rPr lang="en-US" sz="1400" dirty="0"/>
              <a:t>3. </a:t>
            </a:r>
            <a:r>
              <a:rPr lang="en-US" sz="1400" b="1" dirty="0"/>
              <a:t>Training: </a:t>
            </a:r>
            <a:r>
              <a:rPr lang="en-US" sz="1400" dirty="0"/>
              <a:t>Only trained and authorized workers shall work in confined space. Training shall ensure awareness of these workers on all potential hazards during access to or entry inside all confined </a:t>
            </a:r>
            <a:r>
              <a:rPr lang="en-IN" sz="1400" dirty="0"/>
              <a:t>spaces.</a:t>
            </a:r>
          </a:p>
          <a:p>
            <a:r>
              <a:rPr lang="en-US" sz="1400" dirty="0"/>
              <a:t>4. </a:t>
            </a:r>
            <a:r>
              <a:rPr lang="en-US" sz="1400" b="1" dirty="0"/>
              <a:t>Barricading: </a:t>
            </a:r>
            <a:r>
              <a:rPr lang="en-US" sz="1400" dirty="0"/>
              <a:t>Refer the example of barricading in below picture to avoid accidental fall in water </a:t>
            </a:r>
            <a:r>
              <a:rPr lang="en-IN" sz="1400" dirty="0"/>
              <a:t>storage tanks.</a:t>
            </a:r>
          </a:p>
          <a:p>
            <a:r>
              <a:rPr lang="en-US" sz="1400" dirty="0"/>
              <a:t>5.</a:t>
            </a:r>
            <a:r>
              <a:rPr lang="en-US" sz="1400" b="1" dirty="0"/>
              <a:t>Camera: </a:t>
            </a:r>
            <a:r>
              <a:rPr lang="en-US" sz="1400" dirty="0"/>
              <a:t>Install cameras at critical locations to see activities of employee and to take immediate </a:t>
            </a:r>
            <a:r>
              <a:rPr lang="en-IN" sz="1400" dirty="0"/>
              <a:t>action if required.</a:t>
            </a:r>
          </a:p>
          <a:p>
            <a:r>
              <a:rPr lang="en-US" sz="1400" dirty="0"/>
              <a:t>6. </a:t>
            </a:r>
            <a:r>
              <a:rPr lang="en-US" sz="1400" b="1" dirty="0"/>
              <a:t>REVIEW &amp; APPLY </a:t>
            </a:r>
            <a:r>
              <a:rPr lang="en-US" sz="1400" dirty="0"/>
              <a:t>KORE ES-RQ-105: Confined Space Entry.</a:t>
            </a:r>
          </a:p>
          <a:p>
            <a:r>
              <a:rPr lang="en-US" sz="1400" dirty="0"/>
              <a:t>7. </a:t>
            </a:r>
            <a:r>
              <a:rPr lang="en-US" sz="1400" b="1" dirty="0"/>
              <a:t>LOOK OUT </a:t>
            </a:r>
            <a:r>
              <a:rPr lang="en-US" sz="1400" dirty="0"/>
              <a:t>for the safety of fellow employees.</a:t>
            </a:r>
          </a:p>
          <a:p>
            <a:r>
              <a:rPr lang="en-IN" sz="1400" dirty="0"/>
              <a:t>8. </a:t>
            </a:r>
            <a:r>
              <a:rPr lang="en-IN" sz="1400" b="1" dirty="0"/>
              <a:t>PREVENT </a:t>
            </a:r>
            <a:r>
              <a:rPr lang="en-IN" sz="1400" dirty="0"/>
              <a:t>incidents</a:t>
            </a:r>
            <a:endParaRPr lang="en-IN" sz="120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609987405"/>
              </p:ext>
            </p:extLst>
          </p:nvPr>
        </p:nvGraphicFramePr>
        <p:xfrm>
          <a:off x="259512" y="638485"/>
          <a:ext cx="11422966" cy="461665"/>
        </p:xfrm>
        <a:graphic>
          <a:graphicData uri="http://schemas.openxmlformats.org/drawingml/2006/table">
            <a:tbl>
              <a:tblPr/>
              <a:tblGrid>
                <a:gridCol w="11422966">
                  <a:extLst>
                    <a:ext uri="{9D8B030D-6E8A-4147-A177-3AD203B41FA5}">
                      <a16:colId xmlns:a16="http://schemas.microsoft.com/office/drawing/2014/main" val="271529078"/>
                    </a:ext>
                  </a:extLst>
                </a:gridCol>
              </a:tblGrid>
              <a:tr h="461665">
                <a:tc>
                  <a:txBody>
                    <a:bodyPr/>
                    <a:lstStyle/>
                    <a:p>
                      <a:pPr algn="l" fontAlgn="ctr"/>
                      <a:r>
                        <a:rPr lang="en-US" sz="1400" b="1" i="0" u="none" strike="noStrike" dirty="0">
                          <a:solidFill>
                            <a:srgbClr val="FF0000"/>
                          </a:solidFill>
                          <a:effectLst/>
                          <a:latin typeface="Calibri" panose="020F0502020204030204" pitchFamily="34" charset="0"/>
                        </a:rPr>
                        <a:t>A shift chemist went on soft water tank in water treatment plant without informing to anyone. For inspection he opened the manhole of soft water storage tank and accidently fell into the tank and later died due to asphyxia.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11" name="Rectangle 10">
            <a:extLst>
              <a:ext uri="{FF2B5EF4-FFF2-40B4-BE49-F238E27FC236}">
                <a16:creationId xmlns:a16="http://schemas.microsoft.com/office/drawing/2014/main" id="{7CC94777-2CCD-43DF-BE7E-C63296A4A9F5}"/>
              </a:ext>
            </a:extLst>
          </p:cNvPr>
          <p:cNvSpPr/>
          <p:nvPr/>
        </p:nvSpPr>
        <p:spPr>
          <a:xfrm>
            <a:off x="259511" y="3481236"/>
            <a:ext cx="6617211" cy="3077766"/>
          </a:xfrm>
          <a:prstGeom prst="rect">
            <a:avLst/>
          </a:prstGeom>
          <a:ln w="38100">
            <a:solidFill>
              <a:srgbClr val="FF0000"/>
            </a:solidFill>
          </a:ln>
        </p:spPr>
        <p:txBody>
          <a:bodyPr wrap="square">
            <a:spAutoFit/>
          </a:bodyPr>
          <a:lstStyle/>
          <a:p>
            <a:r>
              <a:rPr lang="en-IN" sz="3200" b="1" dirty="0">
                <a:latin typeface="Calibri-Bold"/>
              </a:rPr>
              <a:t>SAFETY OPPORTUNITIES</a:t>
            </a:r>
          </a:p>
          <a:p>
            <a:r>
              <a:rPr lang="en-US" dirty="0">
                <a:latin typeface="Wingdings-Regular"/>
              </a:rPr>
              <a:t>✓ </a:t>
            </a:r>
            <a:r>
              <a:rPr lang="en-US" dirty="0">
                <a:latin typeface="Calibri" panose="020F0502020204030204" pitchFamily="34" charset="0"/>
              </a:rPr>
              <a:t>In our plants, we have various confined space in different areas and this need entry on defined frequency e.g. inspections, cleaning, carbon change etc. to ensure our process work effectively and efficiently.</a:t>
            </a:r>
          </a:p>
          <a:p>
            <a:r>
              <a:rPr lang="en-US" dirty="0">
                <a:latin typeface="Wingdings-Regular"/>
              </a:rPr>
              <a:t>✓ </a:t>
            </a:r>
            <a:r>
              <a:rPr lang="en-US" dirty="0">
                <a:latin typeface="Calibri" panose="020F0502020204030204" pitchFamily="34" charset="0"/>
              </a:rPr>
              <a:t>Remember: In confined spaces risk of asphyxia is very high due in our system due to water, chemical storage </a:t>
            </a:r>
            <a:r>
              <a:rPr lang="en-IN" dirty="0">
                <a:latin typeface="Calibri" panose="020F0502020204030204" pitchFamily="34" charset="0"/>
              </a:rPr>
              <a:t>etc.</a:t>
            </a:r>
          </a:p>
          <a:p>
            <a:r>
              <a:rPr lang="en-US" dirty="0">
                <a:latin typeface="Wingdings-Regular"/>
              </a:rPr>
              <a:t>✓ </a:t>
            </a:r>
            <a:r>
              <a:rPr lang="en-US" dirty="0">
                <a:latin typeface="Calibri" panose="020F0502020204030204" pitchFamily="34" charset="0"/>
              </a:rPr>
              <a:t>Confined Space is a critical QSE Audit Focus Area and will be assessed in every GAO audit to ensure all the requirements mentioned under ES-RQ-105 are effectively implemented.</a:t>
            </a:r>
            <a:endParaRPr lang="en-IN" dirty="0"/>
          </a:p>
        </p:txBody>
      </p:sp>
      <p:pic>
        <p:nvPicPr>
          <p:cNvPr id="12" name="Picture 11">
            <a:extLst>
              <a:ext uri="{FF2B5EF4-FFF2-40B4-BE49-F238E27FC236}">
                <a16:creationId xmlns:a16="http://schemas.microsoft.com/office/drawing/2014/main" id="{F2EF8305-13B1-4C1E-AD7C-E2D5A46D3E5D}"/>
              </a:ext>
            </a:extLst>
          </p:cNvPr>
          <p:cNvPicPr>
            <a:picLocks noChangeAspect="1"/>
          </p:cNvPicPr>
          <p:nvPr/>
        </p:nvPicPr>
        <p:blipFill>
          <a:blip r:embed="rId3"/>
          <a:stretch>
            <a:fillRect/>
          </a:stretch>
        </p:blipFill>
        <p:spPr>
          <a:xfrm>
            <a:off x="6992696" y="3499289"/>
            <a:ext cx="4796769" cy="3002720"/>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4206356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Electrical Safety </a:t>
            </a:r>
          </a:p>
        </p:txBody>
      </p:sp>
      <p:sp>
        <p:nvSpPr>
          <p:cNvPr id="7" name="TextBox 6">
            <a:extLst>
              <a:ext uri="{FF2B5EF4-FFF2-40B4-BE49-F238E27FC236}">
                <a16:creationId xmlns:a16="http://schemas.microsoft.com/office/drawing/2014/main" id="{B3528B1E-A696-4F30-BE0F-3A7AD9A6D77C}"/>
              </a:ext>
            </a:extLst>
          </p:cNvPr>
          <p:cNvSpPr txBox="1"/>
          <p:nvPr/>
        </p:nvSpPr>
        <p:spPr>
          <a:xfrm>
            <a:off x="221392" y="1811393"/>
            <a:ext cx="8329326" cy="2893100"/>
          </a:xfrm>
          <a:prstGeom prst="rect">
            <a:avLst/>
          </a:prstGeom>
          <a:noFill/>
          <a:ln w="38100">
            <a:solidFill>
              <a:srgbClr val="FF0000"/>
            </a:solidFill>
          </a:ln>
        </p:spPr>
        <p:txBody>
          <a:bodyPr wrap="square" rtlCol="0">
            <a:spAutoFit/>
          </a:bodyPr>
          <a:lstStyle/>
          <a:p>
            <a:r>
              <a:rPr lang="en-IN" sz="1400" b="1" dirty="0"/>
              <a:t>CALL TO ACTION </a:t>
            </a:r>
            <a:endParaRPr lang="en-IN" sz="1400" dirty="0"/>
          </a:p>
          <a:p>
            <a:r>
              <a:rPr lang="en-US" sz="1400" i="1" dirty="0"/>
              <a:t>1. </a:t>
            </a:r>
            <a:r>
              <a:rPr lang="en-US" sz="1400" b="1" dirty="0"/>
              <a:t>SELF-INSPECT </a:t>
            </a:r>
            <a:r>
              <a:rPr lang="en-US" sz="1400" i="1" dirty="0"/>
              <a:t>power tools, electrical cords and outlets before use for visible wear, attempted repairs or exposed insulation. </a:t>
            </a:r>
            <a:endParaRPr lang="en-US" sz="1400" dirty="0"/>
          </a:p>
          <a:p>
            <a:r>
              <a:rPr lang="en-US" sz="1400" dirty="0"/>
              <a:t>2. </a:t>
            </a:r>
            <a:r>
              <a:rPr lang="en-US" sz="1400" b="1" dirty="0"/>
              <a:t>USE </a:t>
            </a:r>
            <a:r>
              <a:rPr lang="en-US" sz="1400" dirty="0"/>
              <a:t>Ground Fault Circuit Interrupters (</a:t>
            </a:r>
            <a:r>
              <a:rPr lang="en-US" sz="1400" b="1" dirty="0"/>
              <a:t>GFCI</a:t>
            </a:r>
            <a:r>
              <a:rPr lang="en-US" sz="1400" dirty="0"/>
              <a:t>s) or Residual Current Devices (</a:t>
            </a:r>
            <a:r>
              <a:rPr lang="en-US" sz="1400" b="1" dirty="0"/>
              <a:t>RCD</a:t>
            </a:r>
            <a:r>
              <a:rPr lang="en-US" sz="1400" dirty="0"/>
              <a:t>s). They shut off electrical power in the event of a ground fault…and save lives. </a:t>
            </a:r>
          </a:p>
          <a:p>
            <a:r>
              <a:rPr lang="en-US" sz="1400" dirty="0"/>
              <a:t>3. </a:t>
            </a:r>
            <a:r>
              <a:rPr lang="en-US" sz="1400" b="1" dirty="0"/>
              <a:t>REPLACE </a:t>
            </a:r>
            <a:r>
              <a:rPr lang="en-US" sz="1400" dirty="0"/>
              <a:t>visibly worn equipment and cords to minimize risk of electrical shock. An authorized electrician may repair. </a:t>
            </a:r>
          </a:p>
          <a:p>
            <a:r>
              <a:rPr lang="en-US" sz="1400" dirty="0"/>
              <a:t>4. </a:t>
            </a:r>
            <a:r>
              <a:rPr lang="en-US" sz="1400" b="1" dirty="0"/>
              <a:t>*ENSURE </a:t>
            </a:r>
            <a:r>
              <a:rPr lang="en-US" sz="1400" dirty="0"/>
              <a:t>fixtures, switches, circuit breakers and switchboards installed in wet locations are fit for purpose. </a:t>
            </a:r>
          </a:p>
          <a:p>
            <a:r>
              <a:rPr lang="en-US" sz="1400" dirty="0"/>
              <a:t>5. </a:t>
            </a:r>
            <a:r>
              <a:rPr lang="en-US" sz="1400" b="1" dirty="0"/>
              <a:t>*INSTALL </a:t>
            </a:r>
            <a:r>
              <a:rPr lang="en-US" sz="1400" dirty="0"/>
              <a:t>GFCIs and RCDs as prescribed in KORE. </a:t>
            </a:r>
          </a:p>
          <a:p>
            <a:r>
              <a:rPr lang="en-US" sz="1400" dirty="0"/>
              <a:t>6. </a:t>
            </a:r>
            <a:r>
              <a:rPr lang="en-US" sz="1400" b="1" dirty="0"/>
              <a:t>SEPARATE </a:t>
            </a:r>
            <a:r>
              <a:rPr lang="en-US" sz="1400" dirty="0"/>
              <a:t>electricity from water at all times. </a:t>
            </a:r>
          </a:p>
          <a:p>
            <a:r>
              <a:rPr lang="en-US" sz="1400" dirty="0"/>
              <a:t>7. </a:t>
            </a:r>
            <a:r>
              <a:rPr lang="en-US" sz="1400" b="1" dirty="0"/>
              <a:t>REVIEW &amp; APPLY </a:t>
            </a:r>
            <a:r>
              <a:rPr lang="en-US" sz="1400" dirty="0"/>
              <a:t>KORE ES-RQ-120: </a:t>
            </a:r>
            <a:r>
              <a:rPr lang="en-US" sz="1400" i="1" dirty="0"/>
              <a:t>Electrical Safety Guidelines. </a:t>
            </a:r>
            <a:endParaRPr lang="en-US" sz="1400" dirty="0"/>
          </a:p>
          <a:p>
            <a:r>
              <a:rPr lang="en-US" sz="1400" dirty="0"/>
              <a:t>8. </a:t>
            </a:r>
            <a:r>
              <a:rPr lang="en-US" sz="1400" b="1" dirty="0"/>
              <a:t>LOOK OUT </a:t>
            </a:r>
            <a:r>
              <a:rPr lang="en-US" sz="1400" dirty="0"/>
              <a:t>for the safety of fellow employees. </a:t>
            </a:r>
          </a:p>
          <a:p>
            <a:r>
              <a:rPr lang="en-IN" sz="1400" dirty="0"/>
              <a:t>9. </a:t>
            </a:r>
            <a:r>
              <a:rPr lang="en-IN" sz="1400" b="1" dirty="0"/>
              <a:t>PREVENT </a:t>
            </a:r>
            <a:r>
              <a:rPr lang="en-IN" sz="1400" dirty="0"/>
              <a:t>incidents. </a:t>
            </a:r>
            <a:endParaRPr lang="en-IN" sz="120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253687322"/>
              </p:ext>
            </p:extLst>
          </p:nvPr>
        </p:nvGraphicFramePr>
        <p:xfrm>
          <a:off x="259512" y="603863"/>
          <a:ext cx="11672976" cy="1097280"/>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1800" b="1" i="0" u="none" strike="noStrike" kern="1200" baseline="0" dirty="0">
                          <a:solidFill>
                            <a:srgbClr val="FF0000"/>
                          </a:solidFill>
                          <a:latin typeface="+mn-lt"/>
                          <a:ea typeface="+mn-ea"/>
                          <a:cs typeface="+mn-cs"/>
                        </a:rPr>
                        <a:t>INCIDENT INFORMATION </a:t>
                      </a:r>
                    </a:p>
                    <a:p>
                      <a:r>
                        <a:rPr lang="en-US" sz="1800" b="1" i="0" u="none" strike="noStrike" kern="1200" baseline="0" dirty="0">
                          <a:solidFill>
                            <a:srgbClr val="FF0000"/>
                          </a:solidFill>
                          <a:latin typeface="+mn-lt"/>
                          <a:ea typeface="+mn-ea"/>
                          <a:cs typeface="+mn-cs"/>
                        </a:rPr>
                        <a:t>A third party contractor was cleaning / sanitizing a filling line. The pressurized </a:t>
                      </a:r>
                      <a:r>
                        <a:rPr lang="en-US" sz="1800" b="1" i="1" u="none" strike="noStrike" kern="1200" baseline="0" dirty="0">
                          <a:solidFill>
                            <a:srgbClr val="FF0000"/>
                          </a:solidFill>
                          <a:latin typeface="+mn-lt"/>
                          <a:ea typeface="+mn-ea"/>
                          <a:cs typeface="+mn-cs"/>
                        </a:rPr>
                        <a:t>washing equipment </a:t>
                      </a:r>
                      <a:r>
                        <a:rPr lang="en-US" sz="1800" b="1" i="0" u="none" strike="noStrike" kern="1200" baseline="0" dirty="0">
                          <a:solidFill>
                            <a:srgbClr val="FF0000"/>
                          </a:solidFill>
                          <a:latin typeface="+mn-lt"/>
                          <a:ea typeface="+mn-ea"/>
                          <a:cs typeface="+mn-cs"/>
                        </a:rPr>
                        <a:t>in use had a </a:t>
                      </a:r>
                      <a:r>
                        <a:rPr lang="en-US" sz="1800" b="1" i="1" u="none" strike="noStrike" kern="1200" baseline="0" dirty="0">
                          <a:solidFill>
                            <a:srgbClr val="FF0000"/>
                          </a:solidFill>
                          <a:latin typeface="+mn-lt"/>
                          <a:ea typeface="+mn-ea"/>
                          <a:cs typeface="+mn-cs"/>
                        </a:rPr>
                        <a:t>spliced extension cord </a:t>
                      </a:r>
                      <a:r>
                        <a:rPr lang="en-US" sz="1800" b="1" i="0" u="none" strike="noStrike" kern="1200" baseline="0" dirty="0">
                          <a:solidFill>
                            <a:srgbClr val="FF0000"/>
                          </a:solidFill>
                          <a:latin typeface="+mn-lt"/>
                          <a:ea typeface="+mn-ea"/>
                          <a:cs typeface="+mn-cs"/>
                        </a:rPr>
                        <a:t>and was plugged into a </a:t>
                      </a:r>
                      <a:r>
                        <a:rPr lang="en-US" sz="1800" b="1" i="1" u="none" strike="noStrike" kern="1200" baseline="0" dirty="0">
                          <a:solidFill>
                            <a:srgbClr val="FF0000"/>
                          </a:solidFill>
                          <a:latin typeface="+mn-lt"/>
                          <a:ea typeface="+mn-ea"/>
                          <a:cs typeface="+mn-cs"/>
                        </a:rPr>
                        <a:t>standard electrical outlet</a:t>
                      </a:r>
                      <a:r>
                        <a:rPr lang="en-US" sz="1800" b="1" i="0" u="none" strike="noStrike" kern="1200" baseline="0" dirty="0">
                          <a:solidFill>
                            <a:srgbClr val="FF0000"/>
                          </a:solidFill>
                          <a:latin typeface="+mn-lt"/>
                          <a:ea typeface="+mn-ea"/>
                          <a:cs typeface="+mn-cs"/>
                        </a:rPr>
                        <a:t>. The contractor was discovered face down and had died from cardiac arrest, suspected </a:t>
                      </a:r>
                      <a:r>
                        <a:rPr lang="en-US" sz="1800" b="1" i="1" u="none" strike="noStrike" kern="1200" baseline="0" dirty="0">
                          <a:solidFill>
                            <a:srgbClr val="FF0000"/>
                          </a:solidFill>
                          <a:latin typeface="+mn-lt"/>
                          <a:ea typeface="+mn-ea"/>
                          <a:cs typeface="+mn-cs"/>
                        </a:rPr>
                        <a:t>to be from electrocution</a:t>
                      </a:r>
                      <a:r>
                        <a:rPr lang="en-US" sz="1800" b="1" i="0" u="none" strike="noStrike" kern="1200" baseline="0" dirty="0">
                          <a:solidFill>
                            <a:srgbClr val="FF0000"/>
                          </a:solidFill>
                          <a:latin typeface="+mn-lt"/>
                          <a:ea typeface="+mn-ea"/>
                          <a:cs typeface="+mn-cs"/>
                        </a:rPr>
                        <a:t>. </a:t>
                      </a:r>
                      <a:endParaRPr lang="en-US" sz="11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11" name="Rectangle 10">
            <a:extLst>
              <a:ext uri="{FF2B5EF4-FFF2-40B4-BE49-F238E27FC236}">
                <a16:creationId xmlns:a16="http://schemas.microsoft.com/office/drawing/2014/main" id="{7CC94777-2CCD-43DF-BE7E-C63296A4A9F5}"/>
              </a:ext>
            </a:extLst>
          </p:cNvPr>
          <p:cNvSpPr/>
          <p:nvPr/>
        </p:nvSpPr>
        <p:spPr>
          <a:xfrm>
            <a:off x="221392" y="4814743"/>
            <a:ext cx="9823154" cy="1692771"/>
          </a:xfrm>
          <a:prstGeom prst="rect">
            <a:avLst/>
          </a:prstGeom>
          <a:ln w="38100">
            <a:solidFill>
              <a:srgbClr val="FF0000"/>
            </a:solidFill>
          </a:ln>
        </p:spPr>
        <p:txBody>
          <a:bodyPr wrap="square">
            <a:spAutoFit/>
          </a:bodyPr>
          <a:lstStyle/>
          <a:p>
            <a:r>
              <a:rPr lang="en-IN" sz="1300" b="1" dirty="0"/>
              <a:t>SAFETY OPPORTUNITIES </a:t>
            </a:r>
            <a:endParaRPr lang="en-IN" sz="1300" dirty="0"/>
          </a:p>
          <a:p>
            <a:r>
              <a:rPr lang="en-US" sz="1300" dirty="0"/>
              <a:t>✓ Much of our business involves cleaning with water to ensure high quality of our products. </a:t>
            </a:r>
          </a:p>
          <a:p>
            <a:r>
              <a:rPr lang="en-US" sz="1300" dirty="0"/>
              <a:t>✓ Our lives depend on taking a moment to consider the hazards of tasks we are about to complete. </a:t>
            </a:r>
          </a:p>
          <a:p>
            <a:r>
              <a:rPr lang="en-US" sz="1300" dirty="0"/>
              <a:t>✓ Remember: </a:t>
            </a:r>
            <a:r>
              <a:rPr lang="en-US" sz="1300" b="1" dirty="0"/>
              <a:t>Electricity + Water React Violently </a:t>
            </a:r>
            <a:r>
              <a:rPr lang="en-US" sz="1300" dirty="0"/>
              <a:t>and can result in electrocution. </a:t>
            </a:r>
          </a:p>
          <a:p>
            <a:r>
              <a:rPr lang="en-US" sz="1300" dirty="0"/>
              <a:t>✓ Electrical Safety is a critical QSE Audit Focus Area, a Top 10 Fatality Program and will be assessed in every GAO audit, including provision of </a:t>
            </a:r>
            <a:r>
              <a:rPr lang="en-US" sz="1300" b="1" dirty="0"/>
              <a:t>GFCIs </a:t>
            </a:r>
            <a:r>
              <a:rPr lang="en-US" sz="1300" dirty="0"/>
              <a:t>/ </a:t>
            </a:r>
            <a:r>
              <a:rPr lang="en-US" sz="1300" b="1" dirty="0"/>
              <a:t>RCDs </a:t>
            </a:r>
            <a:r>
              <a:rPr lang="en-US" sz="1300" dirty="0"/>
              <a:t>and Arc Flash controls. </a:t>
            </a:r>
          </a:p>
          <a:p>
            <a:r>
              <a:rPr lang="en-US" sz="1300" dirty="0"/>
              <a:t>✓ *In wet locations, use portable GFCIs or RCDs if the electrical source is not equipped with a GFCI or RCD. To ensure proper protection, plug the portable GFCI or RCD into the power source, then plug the extension cord into the GFCI or RCD. </a:t>
            </a:r>
          </a:p>
        </p:txBody>
      </p:sp>
      <p:pic>
        <p:nvPicPr>
          <p:cNvPr id="14" name="Picture 13">
            <a:extLst>
              <a:ext uri="{FF2B5EF4-FFF2-40B4-BE49-F238E27FC236}">
                <a16:creationId xmlns:a16="http://schemas.microsoft.com/office/drawing/2014/main" id="{3DD301D2-EBEF-4EF3-86A7-F7E3AD4EFE79}"/>
              </a:ext>
            </a:extLst>
          </p:cNvPr>
          <p:cNvPicPr>
            <a:picLocks noChangeAspect="1"/>
          </p:cNvPicPr>
          <p:nvPr/>
        </p:nvPicPr>
        <p:blipFill>
          <a:blip r:embed="rId3"/>
          <a:stretch>
            <a:fillRect/>
          </a:stretch>
        </p:blipFill>
        <p:spPr>
          <a:xfrm>
            <a:off x="8693706" y="1796094"/>
            <a:ext cx="3173649" cy="2908399"/>
          </a:xfrm>
          <a:prstGeom prst="rect">
            <a:avLst/>
          </a:prstGeom>
          <a:ln>
            <a:solidFill>
              <a:srgbClr val="0070C0"/>
            </a:solidFill>
          </a:ln>
        </p:spPr>
      </p:pic>
      <p:pic>
        <p:nvPicPr>
          <p:cNvPr id="15" name="Picture 14">
            <a:extLst>
              <a:ext uri="{FF2B5EF4-FFF2-40B4-BE49-F238E27FC236}">
                <a16:creationId xmlns:a16="http://schemas.microsoft.com/office/drawing/2014/main" id="{60F7BA06-D330-4FFB-8B5A-E9D410327D28}"/>
              </a:ext>
            </a:extLst>
          </p:cNvPr>
          <p:cNvPicPr>
            <a:picLocks noChangeAspect="1"/>
          </p:cNvPicPr>
          <p:nvPr/>
        </p:nvPicPr>
        <p:blipFill>
          <a:blip r:embed="rId4"/>
          <a:stretch>
            <a:fillRect/>
          </a:stretch>
        </p:blipFill>
        <p:spPr>
          <a:xfrm>
            <a:off x="10122401" y="4782236"/>
            <a:ext cx="1764799" cy="1725278"/>
          </a:xfrm>
          <a:prstGeom prst="rect">
            <a:avLst/>
          </a:prstGeom>
        </p:spPr>
      </p:pic>
      <p:sp>
        <p:nvSpPr>
          <p:cNvPr id="16" name="Oval 15">
            <a:extLst>
              <a:ext uri="{FF2B5EF4-FFF2-40B4-BE49-F238E27FC236}">
                <a16:creationId xmlns:a16="http://schemas.microsoft.com/office/drawing/2014/main" id="{44D7681C-DD31-4AD6-BD1F-D4EBB37E508B}"/>
              </a:ext>
            </a:extLst>
          </p:cNvPr>
          <p:cNvSpPr/>
          <p:nvPr/>
        </p:nvSpPr>
        <p:spPr>
          <a:xfrm>
            <a:off x="10550389" y="5300144"/>
            <a:ext cx="914400" cy="914400"/>
          </a:xfrm>
          <a:prstGeom prst="ellipse">
            <a:avLst/>
          </a:prstGeom>
          <a:noFill/>
          <a:ln w="57150">
            <a:solidFill>
              <a:srgbClr val="FF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9231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RO Membrane Removal</a:t>
            </a:r>
          </a:p>
        </p:txBody>
      </p:sp>
      <p:sp>
        <p:nvSpPr>
          <p:cNvPr id="7" name="TextBox 6">
            <a:extLst>
              <a:ext uri="{FF2B5EF4-FFF2-40B4-BE49-F238E27FC236}">
                <a16:creationId xmlns:a16="http://schemas.microsoft.com/office/drawing/2014/main" id="{B3528B1E-A696-4F30-BE0F-3A7AD9A6D77C}"/>
              </a:ext>
            </a:extLst>
          </p:cNvPr>
          <p:cNvSpPr txBox="1"/>
          <p:nvPr/>
        </p:nvSpPr>
        <p:spPr>
          <a:xfrm>
            <a:off x="221392" y="1811393"/>
            <a:ext cx="7269475" cy="2862322"/>
          </a:xfrm>
          <a:prstGeom prst="rect">
            <a:avLst/>
          </a:prstGeom>
          <a:noFill/>
          <a:ln w="38100">
            <a:solidFill>
              <a:srgbClr val="FF0000"/>
            </a:solidFill>
          </a:ln>
        </p:spPr>
        <p:txBody>
          <a:bodyPr wrap="square" rtlCol="0">
            <a:spAutoFit/>
          </a:bodyPr>
          <a:lstStyle/>
          <a:p>
            <a:r>
              <a:rPr lang="en-IN" sz="1500" b="1" dirty="0"/>
              <a:t>CALL TO ACTION</a:t>
            </a:r>
          </a:p>
          <a:p>
            <a:r>
              <a:rPr lang="en-US" sz="1500" b="1" dirty="0"/>
              <a:t>1. REVIEW </a:t>
            </a:r>
            <a:r>
              <a:rPr lang="en-US" sz="1500" dirty="0"/>
              <a:t>the removal protocol with emphasis on personnel safety and process control.</a:t>
            </a:r>
          </a:p>
          <a:p>
            <a:r>
              <a:rPr lang="en-US" sz="1500" b="1" dirty="0"/>
              <a:t>2. FOLLOW </a:t>
            </a:r>
            <a:r>
              <a:rPr lang="en-US" sz="1500" dirty="0"/>
              <a:t>the equipment supplier’s recommendations for safe membrane removal.</a:t>
            </a:r>
          </a:p>
          <a:p>
            <a:r>
              <a:rPr lang="en-US" sz="1500" b="1" dirty="0"/>
              <a:t>3. VERIFY </a:t>
            </a:r>
            <a:r>
              <a:rPr lang="en-US" sz="1500" dirty="0"/>
              <a:t>that pressure vessels have been depressurized / dewatered prior to removal.</a:t>
            </a:r>
          </a:p>
          <a:p>
            <a:r>
              <a:rPr lang="en-US" sz="1500" b="1" dirty="0"/>
              <a:t>4. CONTROL </a:t>
            </a:r>
            <a:r>
              <a:rPr lang="en-US" sz="1500" dirty="0"/>
              <a:t>hazardous energy by locking out / tagging out.</a:t>
            </a:r>
          </a:p>
          <a:p>
            <a:r>
              <a:rPr lang="en-US" sz="1500" b="1" dirty="0"/>
              <a:t>5. ENSURE </a:t>
            </a:r>
            <a:r>
              <a:rPr lang="en-US" sz="1500" dirty="0"/>
              <a:t>adequate personnel for safe removal: at least one person on the pushing end to constantly monitor the force being used who is not the same person on the element receiving </a:t>
            </a:r>
            <a:r>
              <a:rPr lang="en-IN" sz="1500" dirty="0"/>
              <a:t>end.</a:t>
            </a:r>
          </a:p>
          <a:p>
            <a:r>
              <a:rPr lang="en-US" sz="1500" b="1" dirty="0"/>
              <a:t>6. WEAR </a:t>
            </a:r>
            <a:r>
              <a:rPr lang="en-US" sz="1500" dirty="0"/>
              <a:t>required safety equipment such as; safety shoes, safety glasses and gloves.</a:t>
            </a:r>
          </a:p>
          <a:p>
            <a:r>
              <a:rPr lang="en-US" sz="1500" b="1" dirty="0"/>
              <a:t>7. CONSIDER </a:t>
            </a:r>
            <a:r>
              <a:rPr lang="en-US" sz="1500" dirty="0"/>
              <a:t>and </a:t>
            </a:r>
            <a:r>
              <a:rPr lang="en-US" sz="1500" b="1" dirty="0"/>
              <a:t>PLAN </a:t>
            </a:r>
            <a:r>
              <a:rPr lang="en-US" sz="1500" dirty="0"/>
              <a:t>for potential work at height exposures sometimes encountered during this </a:t>
            </a:r>
            <a:r>
              <a:rPr lang="en-IN" sz="1500" dirty="0"/>
              <a:t>cleaning activity.</a:t>
            </a:r>
          </a:p>
          <a:p>
            <a:r>
              <a:rPr lang="en-US" sz="1500" b="1" dirty="0"/>
              <a:t>8. PREVENT </a:t>
            </a:r>
            <a:r>
              <a:rPr lang="en-US" sz="1500" dirty="0"/>
              <a:t>incidents at every opportunity.</a:t>
            </a:r>
            <a:endParaRPr lang="en-IN" sz="150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2942444599"/>
              </p:ext>
            </p:extLst>
          </p:nvPr>
        </p:nvGraphicFramePr>
        <p:xfrm>
          <a:off x="259512" y="603863"/>
          <a:ext cx="11672976" cy="1097280"/>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1800" b="1" i="0" u="none" strike="noStrike" kern="1200" baseline="0" dirty="0">
                          <a:solidFill>
                            <a:srgbClr val="FF0000"/>
                          </a:solidFill>
                          <a:latin typeface="+mn-lt"/>
                          <a:ea typeface="+mn-ea"/>
                          <a:cs typeface="+mn-cs"/>
                        </a:rPr>
                        <a:t>INCIDENT INFORMATION</a:t>
                      </a:r>
                    </a:p>
                    <a:p>
                      <a:r>
                        <a:rPr lang="en-US" sz="1800" b="1" i="0" u="none" strike="noStrike" kern="1200" baseline="0" dirty="0">
                          <a:solidFill>
                            <a:srgbClr val="FF0000"/>
                          </a:solidFill>
                          <a:latin typeface="+mn-lt"/>
                          <a:ea typeface="+mn-ea"/>
                          <a:cs typeface="+mn-cs"/>
                        </a:rPr>
                        <a:t>3‐4 people were removing RO Membranes for cleaning from a RO System. While removing elements, a membrane released rapidly due to high water pressure. Due to the force, two of an operator’s fingers got caught between the membrane they were holding and the adjacent wall. A right finger was amputated, and a left finger was severely cut.</a:t>
                      </a:r>
                      <a:endParaRPr lang="en-US" sz="11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11" name="Rectangle 10">
            <a:extLst>
              <a:ext uri="{FF2B5EF4-FFF2-40B4-BE49-F238E27FC236}">
                <a16:creationId xmlns:a16="http://schemas.microsoft.com/office/drawing/2014/main" id="{7CC94777-2CCD-43DF-BE7E-C63296A4A9F5}"/>
              </a:ext>
            </a:extLst>
          </p:cNvPr>
          <p:cNvSpPr/>
          <p:nvPr/>
        </p:nvSpPr>
        <p:spPr>
          <a:xfrm>
            <a:off x="221391" y="4896360"/>
            <a:ext cx="11645964" cy="1692771"/>
          </a:xfrm>
          <a:prstGeom prst="rect">
            <a:avLst/>
          </a:prstGeom>
          <a:ln w="38100">
            <a:solidFill>
              <a:srgbClr val="FF0000"/>
            </a:solidFill>
          </a:ln>
        </p:spPr>
        <p:txBody>
          <a:bodyPr wrap="square">
            <a:spAutoFit/>
          </a:bodyPr>
          <a:lstStyle/>
          <a:p>
            <a:r>
              <a:rPr lang="en-IN" sz="1400" b="1" dirty="0"/>
              <a:t>SAFETY OPPORTUNITIES</a:t>
            </a:r>
          </a:p>
          <a:p>
            <a:r>
              <a:rPr lang="en-US" sz="1400" dirty="0"/>
              <a:t> This maintenance activity constitutes a routine operation. Always perform a risk assessment to evaluate the </a:t>
            </a:r>
            <a:r>
              <a:rPr lang="en-IN" sz="1400" dirty="0"/>
              <a:t>potential for injury.</a:t>
            </a:r>
          </a:p>
          <a:p>
            <a:r>
              <a:rPr lang="en-US" sz="1400" dirty="0"/>
              <a:t> Remember: Manual force should be adequate for removing elements from pressure vessels. Should additional force be required repeatedly, the overall process should be evaluated to determine if the pretreatment systems are sufficient to protect our employees and the equipment.</a:t>
            </a:r>
          </a:p>
          <a:p>
            <a:r>
              <a:rPr lang="en-US" sz="1400" dirty="0"/>
              <a:t> </a:t>
            </a:r>
            <a:r>
              <a:rPr lang="en-US" sz="2000" b="1" dirty="0">
                <a:solidFill>
                  <a:srgbClr val="FF0000"/>
                </a:solidFill>
              </a:rPr>
              <a:t>Using water pressure to remove RO Membranes is a risky practice that must be stopped immediately</a:t>
            </a:r>
            <a:r>
              <a:rPr lang="en-US" sz="2000" dirty="0">
                <a:solidFill>
                  <a:srgbClr val="FF0000"/>
                </a:solidFill>
              </a:rPr>
              <a:t>.</a:t>
            </a:r>
          </a:p>
          <a:p>
            <a:r>
              <a:rPr lang="en-US" sz="1400" dirty="0"/>
              <a:t> Dedicate 1.5 meters on either end of a unit when possible to be able to push the elements out.</a:t>
            </a:r>
          </a:p>
          <a:p>
            <a:r>
              <a:rPr lang="en-US" sz="1400" dirty="0"/>
              <a:t> The elements are heavy and slippery, and some components of the equipment have pinch points and sharp edges </a:t>
            </a:r>
            <a:r>
              <a:rPr lang="en-IN" sz="1400" dirty="0"/>
              <a:t>requiring personal protective equipment.</a:t>
            </a:r>
            <a:endParaRPr lang="en-IN" sz="1200" dirty="0"/>
          </a:p>
        </p:txBody>
      </p:sp>
      <p:pic>
        <p:nvPicPr>
          <p:cNvPr id="13" name="Picture 12">
            <a:extLst>
              <a:ext uri="{FF2B5EF4-FFF2-40B4-BE49-F238E27FC236}">
                <a16:creationId xmlns:a16="http://schemas.microsoft.com/office/drawing/2014/main" id="{597B9012-1616-49F0-BCED-256EDECE9564}"/>
              </a:ext>
            </a:extLst>
          </p:cNvPr>
          <p:cNvPicPr>
            <a:picLocks noChangeAspect="1"/>
          </p:cNvPicPr>
          <p:nvPr/>
        </p:nvPicPr>
        <p:blipFill>
          <a:blip r:embed="rId3"/>
          <a:stretch>
            <a:fillRect/>
          </a:stretch>
        </p:blipFill>
        <p:spPr>
          <a:xfrm>
            <a:off x="7633855" y="1811393"/>
            <a:ext cx="4233500" cy="2897683"/>
          </a:xfrm>
          <a:prstGeom prst="rect">
            <a:avLst/>
          </a:prstGeom>
          <a:ln>
            <a:solidFill>
              <a:schemeClr val="accent1">
                <a:lumMod val="60000"/>
                <a:lumOff val="40000"/>
              </a:schemeClr>
            </a:solidFill>
          </a:ln>
        </p:spPr>
      </p:pic>
    </p:spTree>
    <p:extLst>
      <p:ext uri="{BB962C8B-B14F-4D97-AF65-F5344CB8AC3E}">
        <p14:creationId xmlns:p14="http://schemas.microsoft.com/office/powerpoint/2010/main" val="2567860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Compressed Gas</a:t>
            </a:r>
          </a:p>
        </p:txBody>
      </p:sp>
      <p:sp>
        <p:nvSpPr>
          <p:cNvPr id="7" name="TextBox 6">
            <a:extLst>
              <a:ext uri="{FF2B5EF4-FFF2-40B4-BE49-F238E27FC236}">
                <a16:creationId xmlns:a16="http://schemas.microsoft.com/office/drawing/2014/main" id="{B3528B1E-A696-4F30-BE0F-3A7AD9A6D77C}"/>
              </a:ext>
            </a:extLst>
          </p:cNvPr>
          <p:cNvSpPr txBox="1"/>
          <p:nvPr/>
        </p:nvSpPr>
        <p:spPr>
          <a:xfrm>
            <a:off x="240452" y="2434692"/>
            <a:ext cx="11672976" cy="4154984"/>
          </a:xfrm>
          <a:prstGeom prst="rect">
            <a:avLst/>
          </a:prstGeom>
          <a:noFill/>
          <a:ln w="38100">
            <a:solidFill>
              <a:srgbClr val="FF0000"/>
            </a:solidFill>
          </a:ln>
        </p:spPr>
        <p:txBody>
          <a:bodyPr wrap="square" rtlCol="0">
            <a:spAutoFit/>
          </a:bodyPr>
          <a:lstStyle/>
          <a:p>
            <a:r>
              <a:rPr lang="en-IN" sz="1200" b="1" dirty="0"/>
              <a:t>CALL TO ACTION</a:t>
            </a:r>
          </a:p>
          <a:p>
            <a:r>
              <a:rPr lang="en-US" sz="1200" dirty="0"/>
              <a:t>1. Exercise due diligence in terms of compliance to KORE (ES-RQ-100) and regulatory requirements on design, operation, inspection and maintenance of compressed gas systems. Check if inspection or maintenance of any of these systems (as due during the COVID-19 shutdown period) were missed. 2. Proactively review safety risk assessment of all the compressed gas management systems.</a:t>
            </a:r>
          </a:p>
          <a:p>
            <a:r>
              <a:rPr lang="en-US" sz="1200" dirty="0"/>
              <a:t>3. Revisit the risk assessments at periodic intervals while utilizing learnings from incidents in Coca-Cola Operations as well as other companies and also when resuming operations post long periods of shutdown as in the current scenario due to COVID-19. Evaluate the adequacy of existing controls and determine any additional control measures needed for mitigating the identified safety risks </a:t>
            </a:r>
            <a:r>
              <a:rPr lang="en-IN" sz="1200" dirty="0"/>
              <a:t>specific to each situation.</a:t>
            </a:r>
          </a:p>
          <a:p>
            <a:r>
              <a:rPr lang="en-US" sz="1200" dirty="0"/>
              <a:t>4. Train the concerned associates, operators and contracted workforce. Only the trained &amp; competent personnel must be authorized to operate and maintain the compressed gas management systems.</a:t>
            </a:r>
          </a:p>
          <a:p>
            <a:r>
              <a:rPr lang="en-US" sz="1200" dirty="0"/>
              <a:t>5. Any maintenance work on compressed gas management systems must be carried out only post issuance of authorized Work permits and pre-work risk assessment (such as ensuring required tools / accessories must be in proper working condition).</a:t>
            </a:r>
          </a:p>
          <a:p>
            <a:r>
              <a:rPr lang="en-US" sz="1200" dirty="0"/>
              <a:t>6. Maintain necessary access control and clearance around the compressed gas storage areas.</a:t>
            </a:r>
          </a:p>
          <a:p>
            <a:r>
              <a:rPr lang="en-US" sz="1200" dirty="0"/>
              <a:t>7. Implement all the controls as specified in applicable regulations, KORE Module (ES-RQ-100) and risk assessments for managing compressed gas systems. For e.g.</a:t>
            </a:r>
          </a:p>
          <a:p>
            <a:r>
              <a:rPr lang="en-US" sz="1200" dirty="0"/>
              <a:t>a. Regular inspection of the compressed gas systems as per OEM guidelines and / or applicable KORE requirements. For e.g. Functioning of all the safety valves &amp; pressure gauges, safety</a:t>
            </a:r>
          </a:p>
          <a:p>
            <a:r>
              <a:rPr lang="en-US" sz="1200" dirty="0"/>
              <a:t>interlocks, audio &amp; visual safety alarm systems, condition monitoring of transfer lines for any rust, corrosion, pitting, damage, puncture, pin holes, etc.</a:t>
            </a:r>
          </a:p>
          <a:p>
            <a:r>
              <a:rPr lang="en-US" sz="1200" dirty="0"/>
              <a:t>b. Timely calibration done of all online monitoring meters (e.g. ambient ozone, ammonia,</a:t>
            </a:r>
            <a:r>
              <a:rPr lang="en-IN" sz="1200" dirty="0"/>
              <a:t>oxygen meter, etc.), pressure gauges, etc.</a:t>
            </a:r>
          </a:p>
          <a:p>
            <a:r>
              <a:rPr lang="en-US" sz="1200" dirty="0"/>
              <a:t>c. Comply with frequency of periodic testing of pressure vessels, safety valves, etc. as per applicable regulations and KORE requirements.</a:t>
            </a:r>
          </a:p>
          <a:p>
            <a:r>
              <a:rPr lang="en-US" sz="1200" dirty="0"/>
              <a:t>8. Ensure that specified PPEs are available with the associates for use during routine operation of the </a:t>
            </a:r>
            <a:r>
              <a:rPr lang="en-IN" sz="1200" dirty="0"/>
              <a:t>compressed gas systems.</a:t>
            </a:r>
          </a:p>
          <a:p>
            <a:r>
              <a:rPr lang="en-US" sz="1200" dirty="0"/>
              <a:t>9. Follow KORE requirements (ES-RQ-205) on cleaning, inspection, maintenance and storage of PPEs to ensure that they are always in good condition for use. E.g. Respiratory Masks, Full-Face Shield, Loose Fitting Cryogenic Handling Gloves, Apron and Cuff less pants, etc.</a:t>
            </a:r>
          </a:p>
          <a:p>
            <a:r>
              <a:rPr lang="en-US" sz="1200" dirty="0"/>
              <a:t>10. Ensure rescue equipment’s are in proper operating condition and meet OEM &amp; KORE requirements (as applicable). For e.g. Self-Contained Breathing Apparatus (SCBA) air supply must be of required quality and in sufficient quantity. Personnel required to operate SCBA must be trained and should have taken fit test as per KORE Requirement (ES-RQ-210).</a:t>
            </a:r>
            <a:endParaRPr lang="en-IN" sz="100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1821671119"/>
              </p:ext>
            </p:extLst>
          </p:nvPr>
        </p:nvGraphicFramePr>
        <p:xfrm>
          <a:off x="259512" y="603863"/>
          <a:ext cx="11672976" cy="1524000"/>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2000" b="1" i="0" u="none" strike="noStrike" kern="1200" baseline="0" dirty="0">
                          <a:solidFill>
                            <a:srgbClr val="FF0000"/>
                          </a:solidFill>
                          <a:latin typeface="+mn-lt"/>
                          <a:ea typeface="+mn-ea"/>
                          <a:cs typeface="+mn-cs"/>
                        </a:rPr>
                        <a:t>INCIDENT INFORMATION</a:t>
                      </a:r>
                    </a:p>
                    <a:p>
                      <a:r>
                        <a:rPr lang="en-US" sz="2000" b="1" i="0" u="none" strike="noStrike" kern="1200" baseline="0" dirty="0">
                          <a:solidFill>
                            <a:srgbClr val="FF0000"/>
                          </a:solidFill>
                          <a:latin typeface="+mn-lt"/>
                          <a:ea typeface="+mn-ea"/>
                          <a:cs typeface="+mn-cs"/>
                        </a:rPr>
                        <a:t>Styrene gas had leaked out from two tanks (5,000 T) due to chemical reaction in a Chemical Plant on 07 May 2020. This was due to heat production inside the tanks, that was left undetected since March 2020 as a result of COVID-19 shutdown. As per current reports, this incident has so far caused death of 11 people and has </a:t>
                      </a:r>
                      <a:r>
                        <a:rPr lang="en-IN" sz="2000" b="1" i="0" u="none" strike="noStrike" kern="1200" baseline="0" dirty="0">
                          <a:solidFill>
                            <a:srgbClr val="FF0000"/>
                          </a:solidFill>
                          <a:latin typeface="+mn-lt"/>
                          <a:ea typeface="+mn-ea"/>
                          <a:cs typeface="+mn-cs"/>
                        </a:rPr>
                        <a:t>left several people sick.</a:t>
                      </a:r>
                      <a:endParaRPr lang="en-US" sz="12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Tree>
    <p:extLst>
      <p:ext uri="{BB962C8B-B14F-4D97-AF65-F5344CB8AC3E}">
        <p14:creationId xmlns:p14="http://schemas.microsoft.com/office/powerpoint/2010/main" val="769592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Safe Maintenance Activities (Forklift) </a:t>
            </a:r>
          </a:p>
        </p:txBody>
      </p:sp>
      <p:sp>
        <p:nvSpPr>
          <p:cNvPr id="7" name="TextBox 6">
            <a:extLst>
              <a:ext uri="{FF2B5EF4-FFF2-40B4-BE49-F238E27FC236}">
                <a16:creationId xmlns:a16="http://schemas.microsoft.com/office/drawing/2014/main" id="{B3528B1E-A696-4F30-BE0F-3A7AD9A6D77C}"/>
              </a:ext>
            </a:extLst>
          </p:cNvPr>
          <p:cNvSpPr txBox="1"/>
          <p:nvPr/>
        </p:nvSpPr>
        <p:spPr>
          <a:xfrm>
            <a:off x="240452" y="2667247"/>
            <a:ext cx="9365887" cy="2677656"/>
          </a:xfrm>
          <a:prstGeom prst="rect">
            <a:avLst/>
          </a:prstGeom>
          <a:noFill/>
          <a:ln w="38100">
            <a:solidFill>
              <a:srgbClr val="FF0000"/>
            </a:solidFill>
          </a:ln>
        </p:spPr>
        <p:txBody>
          <a:bodyPr wrap="square" rtlCol="0">
            <a:spAutoFit/>
          </a:bodyPr>
          <a:lstStyle/>
          <a:p>
            <a:r>
              <a:rPr lang="en-IN" sz="1400" b="1" dirty="0"/>
              <a:t>CALL TO ACTION </a:t>
            </a:r>
            <a:endParaRPr lang="en-IN" sz="1400" dirty="0"/>
          </a:p>
          <a:p>
            <a:r>
              <a:rPr lang="en-US" sz="1400" dirty="0"/>
              <a:t>1. </a:t>
            </a:r>
            <a:r>
              <a:rPr lang="en-US" sz="1400" b="1" dirty="0"/>
              <a:t>REVIEW and COMPLY </a:t>
            </a:r>
            <a:r>
              <a:rPr lang="en-US" sz="1400" dirty="0"/>
              <a:t>with KORE </a:t>
            </a:r>
            <a:r>
              <a:rPr lang="en-US" sz="1400" b="1" dirty="0"/>
              <a:t>Lift Trucks </a:t>
            </a:r>
            <a:r>
              <a:rPr lang="en-US" sz="1400" dirty="0"/>
              <a:t>(ES‐RQ‐175); </a:t>
            </a:r>
            <a:r>
              <a:rPr lang="en-US" sz="1400" b="1" dirty="0"/>
              <a:t>Hazardous Energy Control </a:t>
            </a:r>
            <a:r>
              <a:rPr lang="en-US" sz="1400" dirty="0"/>
              <a:t>(ES-RQ-160), gravity and potential energy due to position must be safeguarded; and </a:t>
            </a:r>
            <a:r>
              <a:rPr lang="en-US" sz="1400" b="1" dirty="0"/>
              <a:t>Contractor and Visitor Management </a:t>
            </a:r>
            <a:r>
              <a:rPr lang="en-US" sz="1400" dirty="0"/>
              <a:t>(ES-RQ-110). </a:t>
            </a:r>
          </a:p>
          <a:p>
            <a:r>
              <a:rPr lang="en-US" sz="1400" dirty="0"/>
              <a:t>2. </a:t>
            </a:r>
            <a:r>
              <a:rPr lang="en-US" sz="1400" b="1" dirty="0"/>
              <a:t>PRE-PLAN </a:t>
            </a:r>
            <a:r>
              <a:rPr lang="en-US" sz="1400" dirty="0"/>
              <a:t>to discuss a safe way to perform tasks and implement safety measures before performing work. </a:t>
            </a:r>
          </a:p>
          <a:p>
            <a:r>
              <a:rPr lang="en-US" sz="1400" dirty="0"/>
              <a:t>3. </a:t>
            </a:r>
            <a:r>
              <a:rPr lang="en-US" sz="1400" b="1" dirty="0"/>
              <a:t>APPLY </a:t>
            </a:r>
            <a:r>
              <a:rPr lang="en-US" sz="1400" dirty="0"/>
              <a:t>a safe-blocking system prior to working on or around vehicles, forks and equipment. </a:t>
            </a:r>
          </a:p>
          <a:p>
            <a:r>
              <a:rPr lang="en-US" sz="1400" dirty="0"/>
              <a:t>4. </a:t>
            </a:r>
            <a:r>
              <a:rPr lang="en-US" sz="1400" b="1" dirty="0"/>
              <a:t>DO NOT TAKE SHORTCUTS </a:t>
            </a:r>
            <a:r>
              <a:rPr lang="en-US" sz="1400" dirty="0"/>
              <a:t>when performing work. Never bypass safety devices, interlocks, machine guarding, and/or other installed equipment. These precautions will protect people from movement of machinery. </a:t>
            </a:r>
          </a:p>
          <a:p>
            <a:r>
              <a:rPr lang="en-US" sz="1400" dirty="0"/>
              <a:t>5. </a:t>
            </a:r>
            <a:r>
              <a:rPr lang="en-US" sz="1400" b="1" dirty="0"/>
              <a:t>REMEMBER </a:t>
            </a:r>
            <a:r>
              <a:rPr lang="en-US" sz="1400" dirty="0"/>
              <a:t>that potential energy due to gravity or positioning is a hazardous energy identified under KORE ES-RQ-160. Include this hazardous energy when developing specific lockout/tagout (LOTO) procedures for maintenance areas. </a:t>
            </a:r>
          </a:p>
          <a:p>
            <a:r>
              <a:rPr lang="en-US" sz="1400" dirty="0"/>
              <a:t>6. </a:t>
            </a:r>
            <a:r>
              <a:rPr lang="en-US" sz="1400" b="1" dirty="0"/>
              <a:t>TRAIN AND MONITOR </a:t>
            </a:r>
            <a:r>
              <a:rPr lang="en-US" sz="1400" dirty="0"/>
              <a:t>all workers, including contractors, who will clean, maintain and repair vehicles or equipment. </a:t>
            </a:r>
          </a:p>
          <a:p>
            <a:r>
              <a:rPr lang="en-US" sz="1400" dirty="0"/>
              <a:t>7. </a:t>
            </a:r>
            <a:r>
              <a:rPr lang="en-US" sz="1400" b="1" dirty="0"/>
              <a:t>LOOK OUT </a:t>
            </a:r>
            <a:r>
              <a:rPr lang="en-US" sz="1400" dirty="0"/>
              <a:t>for the safety of fellow employees. </a:t>
            </a:r>
          </a:p>
          <a:p>
            <a:r>
              <a:rPr lang="en-US" sz="1400" dirty="0"/>
              <a:t>8. </a:t>
            </a:r>
            <a:r>
              <a:rPr lang="en-US" sz="1400" b="1" dirty="0"/>
              <a:t>PREVENT </a:t>
            </a:r>
            <a:r>
              <a:rPr lang="en-US" sz="1400" dirty="0"/>
              <a:t>incidents at every opportunity. </a:t>
            </a:r>
            <a:endParaRPr lang="en-IN" sz="105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2003324371"/>
              </p:ext>
            </p:extLst>
          </p:nvPr>
        </p:nvGraphicFramePr>
        <p:xfrm>
          <a:off x="240452" y="603863"/>
          <a:ext cx="11692036" cy="1066800"/>
        </p:xfrm>
        <a:graphic>
          <a:graphicData uri="http://schemas.openxmlformats.org/drawingml/2006/table">
            <a:tbl>
              <a:tblPr/>
              <a:tblGrid>
                <a:gridCol w="11692036">
                  <a:extLst>
                    <a:ext uri="{9D8B030D-6E8A-4147-A177-3AD203B41FA5}">
                      <a16:colId xmlns:a16="http://schemas.microsoft.com/office/drawing/2014/main" val="271529078"/>
                    </a:ext>
                  </a:extLst>
                </a:gridCol>
              </a:tblGrid>
              <a:tr h="461665">
                <a:tc>
                  <a:txBody>
                    <a:bodyPr/>
                    <a:lstStyle/>
                    <a:p>
                      <a:r>
                        <a:rPr lang="en-IN" sz="1400" b="1" i="0" u="none" strike="noStrike" kern="1200" baseline="0" dirty="0">
                          <a:solidFill>
                            <a:srgbClr val="FF0000"/>
                          </a:solidFill>
                          <a:latin typeface="+mn-lt"/>
                          <a:ea typeface="+mn-ea"/>
                          <a:cs typeface="+mn-cs"/>
                        </a:rPr>
                        <a:t>Incident 1 </a:t>
                      </a:r>
                    </a:p>
                    <a:p>
                      <a:r>
                        <a:rPr lang="en-US" sz="1400" b="1" i="0" u="none" strike="noStrike" kern="1200" baseline="0" dirty="0">
                          <a:solidFill>
                            <a:srgbClr val="FF0000"/>
                          </a:solidFill>
                          <a:latin typeface="+mn-lt"/>
                          <a:ea typeface="+mn-ea"/>
                          <a:cs typeface="+mn-cs"/>
                        </a:rPr>
                        <a:t>A distribution vehicle was on a route when its driver experienced a mechanical issue. The driver stopped the vehicle and called maintenance for help. A mechanic arrived, assessed the vehicle and decided to complete repairs at the vehicle on the roadside. The mechanic was under the truck performing the repairs. While repairing the vehicle, it moved and fatally injured the mechanic. A wheel chock, or similar safety device, was not used during the repair to prevent movement.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11" name="Rectangle 10">
            <a:extLst>
              <a:ext uri="{FF2B5EF4-FFF2-40B4-BE49-F238E27FC236}">
                <a16:creationId xmlns:a16="http://schemas.microsoft.com/office/drawing/2014/main" id="{7CC94777-2CCD-43DF-BE7E-C63296A4A9F5}"/>
              </a:ext>
            </a:extLst>
          </p:cNvPr>
          <p:cNvSpPr/>
          <p:nvPr/>
        </p:nvSpPr>
        <p:spPr>
          <a:xfrm>
            <a:off x="240452" y="5420435"/>
            <a:ext cx="9365886" cy="1169551"/>
          </a:xfrm>
          <a:prstGeom prst="rect">
            <a:avLst/>
          </a:prstGeom>
          <a:ln w="38100">
            <a:solidFill>
              <a:srgbClr val="FF0000"/>
            </a:solidFill>
          </a:ln>
        </p:spPr>
        <p:txBody>
          <a:bodyPr wrap="square">
            <a:spAutoFit/>
          </a:bodyPr>
          <a:lstStyle/>
          <a:p>
            <a:r>
              <a:rPr lang="en-IN" sz="1400" b="1" dirty="0"/>
              <a:t>SAFETY MUST DOs </a:t>
            </a:r>
            <a:endParaRPr lang="en-IN" sz="1400" dirty="0"/>
          </a:p>
          <a:p>
            <a:r>
              <a:rPr lang="en-US" sz="1400" dirty="0"/>
              <a:t>✓ Use a wheel chock, chain or other device(s) to prevent movement of equipment while servicing or performing maintenance. Apply LOTO to isolate potential energy due to position. </a:t>
            </a:r>
          </a:p>
          <a:p>
            <a:r>
              <a:rPr lang="en-US" sz="1400" dirty="0"/>
              <a:t>✓ Similarly, use chains, a support wedge or other device(s) to secure forks when performing forklift maintenance. </a:t>
            </a:r>
          </a:p>
          <a:p>
            <a:r>
              <a:rPr lang="en-US" sz="1400" dirty="0"/>
              <a:t>✓ Monitor contractors to ensure that they comply with the same safety requirements as company employees. </a:t>
            </a:r>
          </a:p>
        </p:txBody>
      </p:sp>
      <p:sp>
        <p:nvSpPr>
          <p:cNvPr id="8" name="Rectangle 7">
            <a:extLst>
              <a:ext uri="{FF2B5EF4-FFF2-40B4-BE49-F238E27FC236}">
                <a16:creationId xmlns:a16="http://schemas.microsoft.com/office/drawing/2014/main" id="{5BDE9B5E-87D8-472A-A059-9F874B79B962}"/>
              </a:ext>
            </a:extLst>
          </p:cNvPr>
          <p:cNvSpPr/>
          <p:nvPr/>
        </p:nvSpPr>
        <p:spPr>
          <a:xfrm>
            <a:off x="240452" y="1670663"/>
            <a:ext cx="11653916" cy="954107"/>
          </a:xfrm>
          <a:prstGeom prst="rect">
            <a:avLst/>
          </a:prstGeom>
          <a:ln>
            <a:solidFill>
              <a:srgbClr val="0070C0"/>
            </a:solidFill>
          </a:ln>
        </p:spPr>
        <p:txBody>
          <a:bodyPr wrap="square">
            <a:spAutoFit/>
          </a:bodyPr>
          <a:lstStyle/>
          <a:p>
            <a:r>
              <a:rPr lang="en-IN" sz="1400" b="1" dirty="0">
                <a:solidFill>
                  <a:srgbClr val="FF0000"/>
                </a:solidFill>
                <a:latin typeface="Calibri" panose="020F0502020204030204" pitchFamily="34" charset="0"/>
              </a:rPr>
              <a:t>Incident 2 </a:t>
            </a:r>
          </a:p>
          <a:p>
            <a:r>
              <a:rPr lang="en-US" sz="1400" b="1" dirty="0">
                <a:solidFill>
                  <a:srgbClr val="FF0000"/>
                </a:solidFill>
                <a:latin typeface="Calibri" panose="020F0502020204030204" pitchFamily="34" charset="0"/>
              </a:rPr>
              <a:t>A mechanic was lying underneath the forks of a forklift, attempting repairs. No chains or blocks were used to prevent the forks from moving. As a result, the forks fell on the mechanic during repairs, and he later died from the injuries. A second contractor broke an arm while attempting to free the trapped mechanic. The forks had fallen on the contractor’s arm. 	</a:t>
            </a:r>
          </a:p>
        </p:txBody>
      </p:sp>
      <p:pic>
        <p:nvPicPr>
          <p:cNvPr id="12" name="Picture 11">
            <a:extLst>
              <a:ext uri="{FF2B5EF4-FFF2-40B4-BE49-F238E27FC236}">
                <a16:creationId xmlns:a16="http://schemas.microsoft.com/office/drawing/2014/main" id="{16375BFC-5AF0-44F3-86B7-277F42E92D55}"/>
              </a:ext>
            </a:extLst>
          </p:cNvPr>
          <p:cNvPicPr>
            <a:picLocks noChangeAspect="1"/>
          </p:cNvPicPr>
          <p:nvPr/>
        </p:nvPicPr>
        <p:blipFill rotWithShape="1">
          <a:blip r:embed="rId3"/>
          <a:srcRect l="55114" t="29081" r="21818" b="13517"/>
          <a:stretch/>
        </p:blipFill>
        <p:spPr>
          <a:xfrm>
            <a:off x="9752118" y="2737462"/>
            <a:ext cx="2180370" cy="3852523"/>
          </a:xfrm>
          <a:prstGeom prst="rect">
            <a:avLst/>
          </a:prstGeom>
          <a:ln>
            <a:solidFill>
              <a:srgbClr val="0070C0"/>
            </a:solidFill>
          </a:ln>
        </p:spPr>
      </p:pic>
    </p:spTree>
    <p:extLst>
      <p:ext uri="{BB962C8B-B14F-4D97-AF65-F5344CB8AC3E}">
        <p14:creationId xmlns:p14="http://schemas.microsoft.com/office/powerpoint/2010/main" val="89860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Fall from Height (Roof) Incident</a:t>
            </a:r>
          </a:p>
        </p:txBody>
      </p:sp>
      <p:sp>
        <p:nvSpPr>
          <p:cNvPr id="7" name="TextBox 6">
            <a:extLst>
              <a:ext uri="{FF2B5EF4-FFF2-40B4-BE49-F238E27FC236}">
                <a16:creationId xmlns:a16="http://schemas.microsoft.com/office/drawing/2014/main" id="{B3528B1E-A696-4F30-BE0F-3A7AD9A6D77C}"/>
              </a:ext>
            </a:extLst>
          </p:cNvPr>
          <p:cNvSpPr txBox="1"/>
          <p:nvPr/>
        </p:nvSpPr>
        <p:spPr>
          <a:xfrm>
            <a:off x="221392" y="2019502"/>
            <a:ext cx="11672976" cy="4524315"/>
          </a:xfrm>
          <a:prstGeom prst="rect">
            <a:avLst/>
          </a:prstGeom>
          <a:noFill/>
          <a:ln w="38100">
            <a:solidFill>
              <a:srgbClr val="FF0000"/>
            </a:solidFill>
          </a:ln>
        </p:spPr>
        <p:txBody>
          <a:bodyPr wrap="square" rtlCol="0">
            <a:spAutoFit/>
          </a:bodyPr>
          <a:lstStyle/>
          <a:p>
            <a:r>
              <a:rPr lang="en-IN" sz="1200" b="1" dirty="0"/>
              <a:t>CALL TO ACTION </a:t>
            </a:r>
            <a:endParaRPr lang="en-IN" sz="1200" dirty="0"/>
          </a:p>
          <a:p>
            <a:r>
              <a:rPr lang="en-US" sz="1200" dirty="0"/>
              <a:t>1. </a:t>
            </a:r>
            <a:r>
              <a:rPr lang="en-US" sz="1200" b="1" dirty="0"/>
              <a:t>ACCOUNTABILITY </a:t>
            </a:r>
            <a:r>
              <a:rPr lang="en-US" sz="1200" dirty="0"/>
              <a:t>from the Management team is key to change the mindset on SAFETY CULTURE and keep the purpose that, ‘everyone safe should be greater than only delivering results’. </a:t>
            </a:r>
            <a:r>
              <a:rPr lang="en-US" sz="1200" i="1" dirty="0"/>
              <a:t>We can’t delegate responsibility to external, we must be all the time accountable for safety condition and </a:t>
            </a:r>
            <a:r>
              <a:rPr lang="en-US" sz="1200" i="1" dirty="0" err="1"/>
              <a:t>behaviours</a:t>
            </a:r>
            <a:r>
              <a:rPr lang="en-US" sz="1200" i="1" dirty="0"/>
              <a:t> even for our visitors and contractors or sub-contractors.  </a:t>
            </a:r>
            <a:endParaRPr lang="en-US" sz="1200" dirty="0"/>
          </a:p>
          <a:p>
            <a:r>
              <a:rPr lang="en-US" sz="1200" dirty="0"/>
              <a:t> Be sure to clearly define roles and responsibilities to ensure safety in the workplace. </a:t>
            </a:r>
          </a:p>
          <a:p>
            <a:r>
              <a:rPr lang="en-US" sz="1200" dirty="0"/>
              <a:t>2. </a:t>
            </a:r>
            <a:r>
              <a:rPr lang="en-US" sz="1200" b="1" dirty="0"/>
              <a:t>ELIMINATE, </a:t>
            </a:r>
            <a:r>
              <a:rPr lang="en-US" sz="1200" dirty="0"/>
              <a:t>through risk assessment, any potential causes for harm. Evaluate any risk conditions related to the activity that could generate additional hazards. </a:t>
            </a:r>
          </a:p>
          <a:p>
            <a:r>
              <a:rPr lang="en-US" sz="1200" dirty="0"/>
              <a:t> Consider also those dangerous works required outside the facility plant, as in distribution centers, warehouses, and any other offsite relatively far-lying areas. </a:t>
            </a:r>
          </a:p>
          <a:p>
            <a:r>
              <a:rPr lang="en-US" sz="1200" dirty="0"/>
              <a:t>3. </a:t>
            </a:r>
            <a:r>
              <a:rPr lang="en-US" sz="1200" b="1" dirty="0"/>
              <a:t>ESTABLISH </a:t>
            </a:r>
            <a:r>
              <a:rPr lang="en-US" sz="1200" dirty="0"/>
              <a:t>a process to ensure that contract workers have the necessary qualifications, capabilities, competency, and authorization to perform the expected dangerous work. </a:t>
            </a:r>
          </a:p>
          <a:p>
            <a:r>
              <a:rPr lang="en-US" sz="1200" dirty="0"/>
              <a:t>4. </a:t>
            </a:r>
            <a:r>
              <a:rPr lang="en-US" sz="1200" b="1" dirty="0"/>
              <a:t>ENSURE </a:t>
            </a:r>
            <a:r>
              <a:rPr lang="en-US" sz="1200" dirty="0"/>
              <a:t>that each contractor or sub-contractor that enters the facility premises have the proper permissions to access dangerous areas and must comply with all safety guidelines prior to assigning any work. </a:t>
            </a:r>
          </a:p>
          <a:p>
            <a:r>
              <a:rPr lang="en-US" sz="1200" dirty="0"/>
              <a:t> Set clear safety expectations before work begins, even for visitors, contractors and sub-contractors. </a:t>
            </a:r>
          </a:p>
          <a:p>
            <a:r>
              <a:rPr lang="en-US" sz="1200" dirty="0"/>
              <a:t>5. </a:t>
            </a:r>
            <a:r>
              <a:rPr lang="en-US" sz="1200" b="1" dirty="0"/>
              <a:t>CONDUCT </a:t>
            </a:r>
            <a:r>
              <a:rPr lang="en-US" sz="1200" dirty="0"/>
              <a:t>a pre-risk assessment in partnership with all involved parties (plant personnel, contractor personnel, </a:t>
            </a:r>
            <a:r>
              <a:rPr lang="en-US" sz="1200" dirty="0" err="1"/>
              <a:t>etc</a:t>
            </a:r>
            <a:r>
              <a:rPr lang="en-US" sz="1200" dirty="0"/>
              <a:t>), prior to each </a:t>
            </a:r>
            <a:r>
              <a:rPr lang="en-US" sz="1200" b="1" dirty="0"/>
              <a:t>“dangerous activity and task” </a:t>
            </a:r>
            <a:r>
              <a:rPr lang="en-US" sz="1200" dirty="0"/>
              <a:t>to identify the hazards and controls that will be utilized during work. </a:t>
            </a:r>
          </a:p>
          <a:p>
            <a:r>
              <a:rPr lang="en-US" sz="1200" dirty="0"/>
              <a:t> </a:t>
            </a:r>
            <a:r>
              <a:rPr lang="en-US" sz="1200" b="1" dirty="0"/>
              <a:t>“Dangerous activities and tasks” </a:t>
            </a:r>
            <a:r>
              <a:rPr lang="en-US" sz="1200" dirty="0"/>
              <a:t>include at minimum (and are not limited to) the following: </a:t>
            </a:r>
          </a:p>
          <a:p>
            <a:r>
              <a:rPr lang="en-IN" sz="1200" dirty="0"/>
              <a:t> Work at Height   Confined Space Entry   Electrical Work   Line-Breaking Work   Hazardous Energy Work   Excavation and Civil Work    Critical Lifting Work    Compressed gas management </a:t>
            </a:r>
          </a:p>
          <a:p>
            <a:r>
              <a:rPr lang="en-US" sz="1200" dirty="0"/>
              <a:t> Core Drilling, surface penetration and excavation   Any other work identified by a general risk assessment  </a:t>
            </a:r>
          </a:p>
          <a:p>
            <a:r>
              <a:rPr lang="en-US" sz="1200" dirty="0"/>
              <a:t>6. </a:t>
            </a:r>
            <a:r>
              <a:rPr lang="en-US" sz="1200" b="1" dirty="0"/>
              <a:t>VERIFY </a:t>
            </a:r>
            <a:r>
              <a:rPr lang="en-US" sz="1200" dirty="0"/>
              <a:t>that contractors are working safely. </a:t>
            </a:r>
          </a:p>
          <a:p>
            <a:r>
              <a:rPr lang="en-US" sz="1200" dirty="0"/>
              <a:t> Implement a proactive monitoring program to ensure that a bottler representative is making regular  observations of the contractors &amp; sub-contractors and providing feedback. </a:t>
            </a:r>
          </a:p>
          <a:p>
            <a:r>
              <a:rPr lang="en-US" sz="1200" dirty="0"/>
              <a:t> Make sure everyone at the site are aware of the work, knows their responsibility to observe the safety of the contractors, and to report any unsafe work. </a:t>
            </a:r>
          </a:p>
          <a:p>
            <a:r>
              <a:rPr lang="en-US" sz="1200" dirty="0"/>
              <a:t>7. </a:t>
            </a:r>
            <a:r>
              <a:rPr lang="en-US" sz="1200" b="1" dirty="0"/>
              <a:t>ENSURE </a:t>
            </a:r>
            <a:r>
              <a:rPr lang="en-US" sz="1200" dirty="0"/>
              <a:t>that the appropriate facility workforce is trained on any dangerous work. </a:t>
            </a:r>
          </a:p>
          <a:p>
            <a:r>
              <a:rPr lang="en-US" sz="1200" dirty="0"/>
              <a:t> Be sure that all persons involved have a proper understanding and knowledge of all elements of the activities/tasks described within the pre-risk assessment. </a:t>
            </a:r>
          </a:p>
          <a:p>
            <a:r>
              <a:rPr lang="en-US" sz="1200" dirty="0"/>
              <a:t> Before any work begins, plant staff must authorize every work permit for dangerous activities and tasks. </a:t>
            </a:r>
          </a:p>
          <a:p>
            <a:r>
              <a:rPr lang="en-US" sz="1200" dirty="0"/>
              <a:t> Ensure that all mitigation controls are in place and the conditions of the PPE, hand tools, and power tools are good and safe. </a:t>
            </a:r>
          </a:p>
          <a:p>
            <a:r>
              <a:rPr lang="en-US" sz="1200" dirty="0"/>
              <a:t>8. </a:t>
            </a:r>
            <a:r>
              <a:rPr lang="en-US" sz="1200" b="1" dirty="0"/>
              <a:t>PREVENT </a:t>
            </a:r>
            <a:r>
              <a:rPr lang="en-US" sz="1200" dirty="0"/>
              <a:t>incidents at every opportunity, being able to stop any activity that evidence unsafe conditions or behaviors. </a:t>
            </a:r>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1749859099"/>
              </p:ext>
            </p:extLst>
          </p:nvPr>
        </p:nvGraphicFramePr>
        <p:xfrm>
          <a:off x="259512" y="603863"/>
          <a:ext cx="11672976" cy="1219200"/>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1600" b="1" i="0" u="none" strike="noStrike" kern="1200" baseline="0" dirty="0">
                          <a:solidFill>
                            <a:srgbClr val="FF0000"/>
                          </a:solidFill>
                          <a:latin typeface="+mn-lt"/>
                          <a:ea typeface="+mn-ea"/>
                          <a:cs typeface="+mn-cs"/>
                        </a:rPr>
                        <a:t>INCIDENT INFORMATION </a:t>
                      </a:r>
                    </a:p>
                    <a:p>
                      <a:r>
                        <a:rPr lang="en-US" sz="1600" b="1" i="0" u="none" strike="noStrike" kern="1200" baseline="0" dirty="0">
                          <a:solidFill>
                            <a:srgbClr val="FF0000"/>
                          </a:solidFill>
                          <a:latin typeface="+mn-lt"/>
                          <a:ea typeface="+mn-ea"/>
                          <a:cs typeface="+mn-cs"/>
                        </a:rPr>
                        <a:t>A contractor workman along with three of his colleagues were at site for scaffolding erection work. Contractor Supervisor and Project Management Consultant were in the process of issuing work permit. Before the permit got approved by the safety personnel, they climbed to the roof for retrieving scaffolding material and one of the contract men fell from approx. 30ft (9.1 meters) height through the fragile sky light roof sheet. </a:t>
                      </a:r>
                      <a:endParaRPr lang="en-US" sz="9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Tree>
    <p:extLst>
      <p:ext uri="{BB962C8B-B14F-4D97-AF65-F5344CB8AC3E}">
        <p14:creationId xmlns:p14="http://schemas.microsoft.com/office/powerpoint/2010/main" val="3099560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25951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-CALL TO ACTION ( CTA)  : </a:t>
            </a:r>
            <a:r>
              <a:rPr lang="en-IN" sz="2400" b="1" dirty="0">
                <a:solidFill>
                  <a:srgbClr val="FF0000"/>
                </a:solidFill>
              </a:rPr>
              <a:t>Fall in to Clarifier of Waste Water Plant</a:t>
            </a:r>
          </a:p>
        </p:txBody>
      </p:sp>
      <p:sp>
        <p:nvSpPr>
          <p:cNvPr id="7" name="TextBox 6">
            <a:extLst>
              <a:ext uri="{FF2B5EF4-FFF2-40B4-BE49-F238E27FC236}">
                <a16:creationId xmlns:a16="http://schemas.microsoft.com/office/drawing/2014/main" id="{B3528B1E-A696-4F30-BE0F-3A7AD9A6D77C}"/>
              </a:ext>
            </a:extLst>
          </p:cNvPr>
          <p:cNvSpPr txBox="1"/>
          <p:nvPr/>
        </p:nvSpPr>
        <p:spPr>
          <a:xfrm>
            <a:off x="259512" y="2092708"/>
            <a:ext cx="9078363" cy="4524315"/>
          </a:xfrm>
          <a:prstGeom prst="rect">
            <a:avLst/>
          </a:prstGeom>
          <a:noFill/>
          <a:ln w="38100">
            <a:solidFill>
              <a:srgbClr val="FF0000"/>
            </a:solidFill>
          </a:ln>
        </p:spPr>
        <p:txBody>
          <a:bodyPr wrap="square" rtlCol="0">
            <a:spAutoFit/>
          </a:bodyPr>
          <a:lstStyle/>
          <a:p>
            <a:r>
              <a:rPr lang="en-IN" sz="900" b="1" dirty="0"/>
              <a:t>CALL TO ACTION </a:t>
            </a:r>
          </a:p>
          <a:p>
            <a:r>
              <a:rPr lang="en-US" sz="900" b="1" dirty="0"/>
              <a:t>1. Risk assessment &amp; Standard Operating Procedure (SOP) shall be made for all routine operations, cleaning, and maintenance where an associate has to walk over or around the open tanks. In ETP, it could be clarifier, </a:t>
            </a:r>
          </a:p>
          <a:p>
            <a:r>
              <a:rPr lang="en-US" sz="900" b="1" dirty="0"/>
              <a:t>equalization tanks or any other open to air tanks inside the plant premises. </a:t>
            </a:r>
          </a:p>
          <a:p>
            <a:r>
              <a:rPr lang="en-US" sz="900" b="1" dirty="0"/>
              <a:t>2. The SOP for routine operations must be made available at the point of use and the associates trained for such cleaning activities (launder / drains </a:t>
            </a:r>
            <a:r>
              <a:rPr lang="en-US" sz="900" b="1" dirty="0" err="1"/>
              <a:t>etc</a:t>
            </a:r>
            <a:r>
              <a:rPr lang="en-US" sz="900" b="1" dirty="0"/>
              <a:t>) on safe operations. Ensure that employees and other affected personnel are adequately trained to perform their roles and responsibilities. Implement site / job specific hazard (conditions, operations etc.) training through a standardized training deck/module to ensure right &amp; adequate messaging on safe working. </a:t>
            </a:r>
          </a:p>
          <a:p>
            <a:r>
              <a:rPr lang="en-US" sz="900" b="1" dirty="0"/>
              <a:t>3. Implement additional fall prevention controls such as platforms, toe guards, railings, swing gate, access control etc. throughout the circumference of the clarifiers / other open tanks to facilitate safe cleaning activities (Refer the photograph below). This is required for both fixed platform type clarifiers and rotating platform clarifiers. Example: Platform around the circumference of the clarifier for safe operations </a:t>
            </a:r>
          </a:p>
          <a:p>
            <a:r>
              <a:rPr lang="en-US" sz="900" b="1" dirty="0"/>
              <a:t>4. Evaluate the need for any additional engineering (</a:t>
            </a:r>
            <a:r>
              <a:rPr lang="en-US" sz="900" b="1" dirty="0" err="1"/>
              <a:t>eg</a:t>
            </a:r>
            <a:r>
              <a:rPr lang="en-US" sz="900" b="1" dirty="0"/>
              <a:t>: safety interlocks, automation etc.) / operational controls to mitigate all potential risks of fall hazards. </a:t>
            </a:r>
            <a:r>
              <a:rPr lang="en-US" sz="900" b="1" dirty="0" err="1"/>
              <a:t>Eg</a:t>
            </a:r>
            <a:r>
              <a:rPr lang="en-US" sz="900" b="1" dirty="0"/>
              <a:t>: Interlock controls or other safety controls that would only allow the employee to lift the gate and access the platform ONLY when lined up with the fixed platform and de-energized. </a:t>
            </a:r>
            <a:endParaRPr lang="en-IN" sz="900" b="1" dirty="0"/>
          </a:p>
          <a:p>
            <a:r>
              <a:rPr lang="en-US" sz="900" b="1" dirty="0"/>
              <a:t>5. Review all the CCTV footage routinely of the critical areas / high risk jobs to potentially identify unsafe acts / behaviors by the associates. Counsel the associates to perform work safely when a deviation is observed. Provide CCTV Cameras at all high-risk areas of the plant. (e.g. ETP, Loading &amp; Unloading, Utility, Roof </a:t>
            </a:r>
            <a:r>
              <a:rPr lang="en-US" sz="900" b="1" dirty="0" err="1"/>
              <a:t>etc</a:t>
            </a:r>
            <a:r>
              <a:rPr lang="en-US" sz="900" b="1" dirty="0"/>
              <a:t>). </a:t>
            </a:r>
            <a:endParaRPr lang="en-IN" sz="900" b="1" dirty="0"/>
          </a:p>
          <a:p>
            <a:r>
              <a:rPr lang="en-US" sz="900" b="1" dirty="0"/>
              <a:t>6. Ensure maintenance activities by the workmen on the open tanks shall start only after authorizing the work permits. Provide adequate numbers of life support vests to prevent drowning by accident. Ensure display of instructions (written / visual) at site prominently for reinforcement. </a:t>
            </a:r>
          </a:p>
          <a:p>
            <a:r>
              <a:rPr lang="en-US" sz="900" b="1" dirty="0"/>
              <a:t>7. Standard SOP must be available and relevant employees trained on safe maintenance operations for both routine (lubrication, inspection </a:t>
            </a:r>
            <a:r>
              <a:rPr lang="en-US" sz="900" b="1" dirty="0" err="1"/>
              <a:t>etc</a:t>
            </a:r>
            <a:r>
              <a:rPr lang="en-US" sz="900" b="1" dirty="0"/>
              <a:t>) and major maintenance (drive shafts bearing change, motor repair </a:t>
            </a:r>
            <a:r>
              <a:rPr lang="en-US" sz="900" b="1" dirty="0" err="1"/>
              <a:t>etc</a:t>
            </a:r>
            <a:r>
              <a:rPr lang="en-US" sz="900" b="1" dirty="0"/>
              <a:t>). The SOP must capture the safety protocol that needs to be followed when the drive shaft gets stuck or malfunctions and the moving platform is not in alignment with the fixed platform. Establish documented preventive maintenance plan for all the equipment’s at ETP area. All maintenance of the open tanks are </a:t>
            </a:r>
            <a:r>
              <a:rPr lang="en-IN" sz="900" b="1" dirty="0"/>
              <a:t>conducted under supervision. </a:t>
            </a:r>
          </a:p>
          <a:p>
            <a:r>
              <a:rPr lang="en-US" sz="900" b="1" dirty="0"/>
              <a:t>8. Provide Life Jackets to associates engaged in work at ETP area including adequate fall protection controls (e.g. safety harness, horizontal lifeline with fall arrestor for tying the safety harness) as identified through risk assessment to prevent incidents of accidental drowning. </a:t>
            </a:r>
            <a:endParaRPr lang="en-IN" sz="900" b="1" dirty="0"/>
          </a:p>
          <a:p>
            <a:r>
              <a:rPr lang="en-US" sz="900" b="1" dirty="0"/>
              <a:t>9. Identify areas (e.g. ETP, WTP) in the plant where corrosive chemicals (Acids, Caustic etc.) are being used and ensure fall protection measures (Staircase, Ladders, Platform, Railings, Swing Gates, Toe Guards, etc.) are fabricated by using compatible materials.</a:t>
            </a:r>
            <a:endParaRPr lang="en-IN" sz="900" b="1" dirty="0"/>
          </a:p>
          <a:p>
            <a:r>
              <a:rPr lang="en-US" sz="900" b="1" dirty="0"/>
              <a:t>10. At-least on a monthly basis visual inspection of fall protections system (Staircase, Ladders, Platform, Railings, Swing Gates, Toe Guards, etc.) and on annual basis stability test is carried out by a competent person. Any Structural damaged or decay in the fall protection system, platforms etc. due to any reason following action need to be taken immediately: </a:t>
            </a:r>
          </a:p>
          <a:p>
            <a:r>
              <a:rPr lang="en-US" sz="900" b="1" dirty="0"/>
              <a:t> Access to damaged or decayed area shall be restricted.   Repair/replacement of damaged infrastructure and same to be used once approved by a qualified person after inspection. </a:t>
            </a:r>
            <a:endParaRPr lang="en-IN" sz="900" b="1" dirty="0"/>
          </a:p>
          <a:p>
            <a:r>
              <a:rPr lang="en-US" sz="900" b="1" dirty="0"/>
              <a:t>11. Continue to build behavioral based safety culture in plants to mitigate unsafe acts. Establish a system of Reward &amp; Recognition to drive positive culture. </a:t>
            </a:r>
            <a:endParaRPr lang="en-IN" sz="900" b="1" dirty="0"/>
          </a:p>
          <a:p>
            <a:r>
              <a:rPr lang="en-US" sz="900" b="1" dirty="0"/>
              <a:t>12. Implement measurement of effectiveness of above controls through Senior Leadership routines to review progress on all action plans related to strengthening safety controls at least on monthly basis. </a:t>
            </a:r>
            <a:endParaRPr lang="en-IN" sz="900" b="1" dirty="0"/>
          </a:p>
          <a:p>
            <a:r>
              <a:rPr lang="en-US" sz="900" b="1" dirty="0"/>
              <a:t>13. Stop any kind of operations at clarifier/open tanks till adequate controls are not in place. </a:t>
            </a:r>
            <a:endParaRPr lang="en-IN" sz="900" b="1" dirty="0"/>
          </a:p>
          <a:p>
            <a:r>
              <a:rPr lang="en-US" sz="900" b="1" dirty="0"/>
              <a:t>Note: The risk assessment and controls are site specific and the operations must implement action plan suited for their specific infrastructure, process and prevailing safety culture. </a:t>
            </a:r>
            <a:endParaRPr lang="en-IN" sz="100" b="1" dirty="0"/>
          </a:p>
        </p:txBody>
      </p:sp>
      <p:graphicFrame>
        <p:nvGraphicFramePr>
          <p:cNvPr id="10" name="Table 9">
            <a:extLst>
              <a:ext uri="{FF2B5EF4-FFF2-40B4-BE49-F238E27FC236}">
                <a16:creationId xmlns:a16="http://schemas.microsoft.com/office/drawing/2014/main" id="{5B146749-4FE3-464F-B4AA-27E684F7ECF7}"/>
              </a:ext>
            </a:extLst>
          </p:cNvPr>
          <p:cNvGraphicFramePr>
            <a:graphicFrameLocks noGrp="1"/>
          </p:cNvGraphicFramePr>
          <p:nvPr>
            <p:extLst>
              <p:ext uri="{D42A27DB-BD31-4B8C-83A1-F6EECF244321}">
                <p14:modId xmlns:p14="http://schemas.microsoft.com/office/powerpoint/2010/main" val="2259126373"/>
              </p:ext>
            </p:extLst>
          </p:nvPr>
        </p:nvGraphicFramePr>
        <p:xfrm>
          <a:off x="259512" y="603863"/>
          <a:ext cx="11672976" cy="461665"/>
        </p:xfrm>
        <a:graphic>
          <a:graphicData uri="http://schemas.openxmlformats.org/drawingml/2006/table">
            <a:tbl>
              <a:tblPr/>
              <a:tblGrid>
                <a:gridCol w="11672976">
                  <a:extLst>
                    <a:ext uri="{9D8B030D-6E8A-4147-A177-3AD203B41FA5}">
                      <a16:colId xmlns:a16="http://schemas.microsoft.com/office/drawing/2014/main" val="271529078"/>
                    </a:ext>
                  </a:extLst>
                </a:gridCol>
              </a:tblGrid>
              <a:tr h="461665">
                <a:tc>
                  <a:txBody>
                    <a:bodyPr/>
                    <a:lstStyle/>
                    <a:p>
                      <a:r>
                        <a:rPr lang="en-IN" sz="1400" b="1" i="0" u="none" strike="noStrike" kern="1200" baseline="0" dirty="0">
                          <a:solidFill>
                            <a:srgbClr val="FF0000"/>
                          </a:solidFill>
                          <a:latin typeface="+mn-lt"/>
                          <a:ea typeface="+mn-ea"/>
                          <a:cs typeface="+mn-cs"/>
                        </a:rPr>
                        <a:t>INCIDENT INFORMATION </a:t>
                      </a:r>
                    </a:p>
                    <a:p>
                      <a:r>
                        <a:rPr lang="en-US" sz="1400" b="1" i="0" u="none" strike="noStrike" kern="1200" baseline="0" dirty="0">
                          <a:solidFill>
                            <a:srgbClr val="FF0000"/>
                          </a:solidFill>
                          <a:latin typeface="+mn-lt"/>
                          <a:ea typeface="+mn-ea"/>
                          <a:cs typeface="+mn-cs"/>
                        </a:rPr>
                        <a:t>An operator of Wastewater Treatment plant or Effluent Treatment Plant (ETP) accidentally fell into a clarifier tank and drowned </a:t>
                      </a:r>
                      <a:endParaRPr lang="en-US" sz="800" b="1" i="0" u="none" strike="noStrike" dirty="0">
                        <a:solidFill>
                          <a:srgbClr val="FF0000"/>
                        </a:solidFill>
                        <a:effectLst/>
                        <a:latin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1504559"/>
                  </a:ext>
                </a:extLst>
              </a:tr>
            </a:tbl>
          </a:graphicData>
        </a:graphic>
      </p:graphicFrame>
      <p:sp>
        <p:nvSpPr>
          <p:cNvPr id="9" name="Rectangle 8">
            <a:extLst>
              <a:ext uri="{FF2B5EF4-FFF2-40B4-BE49-F238E27FC236}">
                <a16:creationId xmlns:a16="http://schemas.microsoft.com/office/drawing/2014/main" id="{F589AD22-3508-4DC6-8746-07856A1EBB4F}"/>
              </a:ext>
            </a:extLst>
          </p:cNvPr>
          <p:cNvSpPr/>
          <p:nvPr/>
        </p:nvSpPr>
        <p:spPr>
          <a:xfrm>
            <a:off x="245657" y="1079383"/>
            <a:ext cx="11672976" cy="938719"/>
          </a:xfrm>
          <a:prstGeom prst="rect">
            <a:avLst/>
          </a:prstGeom>
          <a:ln>
            <a:solidFill>
              <a:schemeClr val="accent1">
                <a:lumMod val="60000"/>
                <a:lumOff val="40000"/>
              </a:schemeClr>
            </a:solidFill>
          </a:ln>
        </p:spPr>
        <p:txBody>
          <a:bodyPr wrap="square">
            <a:spAutoFit/>
          </a:bodyPr>
          <a:lstStyle/>
          <a:p>
            <a:r>
              <a:rPr lang="en-IN" sz="1100" b="1" dirty="0">
                <a:solidFill>
                  <a:srgbClr val="FF0000"/>
                </a:solidFill>
                <a:latin typeface="Arial" panose="020B0604020202020204" pitchFamily="34" charset="0"/>
              </a:rPr>
              <a:t>Background </a:t>
            </a:r>
          </a:p>
          <a:p>
            <a:r>
              <a:rPr lang="en-US" sz="1100" b="1" dirty="0">
                <a:solidFill>
                  <a:srgbClr val="FF0000"/>
                </a:solidFill>
                <a:latin typeface="Arial" panose="020B0604020202020204" pitchFamily="34" charset="0"/>
              </a:rPr>
              <a:t>This clarifier has a moving platform with standard protection railing and gate control for any cleaning &amp; maintenance operation on the clarifier. Operator required to step over the rotating platform for cleaning the launder area as the platform takes a rotation. This is a routine activity for which operator require to opens the gates of fixed platform and rotating platform when aligned. Operator did not wait for the alignment of rotating platform with the fixed platform instead stepped over the launder by opening the gate of the fixed platform. While walking on the launder, operator slipped, fell into the clarifier and drowned. </a:t>
            </a:r>
            <a:endParaRPr lang="en-IN" sz="1100" b="1" dirty="0">
              <a:solidFill>
                <a:srgbClr val="FF0000"/>
              </a:solidFill>
            </a:endParaRPr>
          </a:p>
        </p:txBody>
      </p:sp>
      <p:pic>
        <p:nvPicPr>
          <p:cNvPr id="11" name="Picture 10">
            <a:extLst>
              <a:ext uri="{FF2B5EF4-FFF2-40B4-BE49-F238E27FC236}">
                <a16:creationId xmlns:a16="http://schemas.microsoft.com/office/drawing/2014/main" id="{2EDAC298-4FDB-45B4-9377-6F1D50A69F0D}"/>
              </a:ext>
            </a:extLst>
          </p:cNvPr>
          <p:cNvPicPr>
            <a:picLocks noChangeAspect="1"/>
          </p:cNvPicPr>
          <p:nvPr/>
        </p:nvPicPr>
        <p:blipFill rotWithShape="1">
          <a:blip r:embed="rId3"/>
          <a:srcRect l="17273" t="42219" r="37727" b="11092"/>
          <a:stretch/>
        </p:blipFill>
        <p:spPr>
          <a:xfrm>
            <a:off x="9415730" y="2071306"/>
            <a:ext cx="2516758" cy="2058879"/>
          </a:xfrm>
          <a:prstGeom prst="rect">
            <a:avLst/>
          </a:prstGeom>
          <a:ln>
            <a:solidFill>
              <a:schemeClr val="accent1">
                <a:lumMod val="60000"/>
                <a:lumOff val="40000"/>
              </a:schemeClr>
            </a:solidFill>
          </a:ln>
        </p:spPr>
      </p:pic>
      <p:pic>
        <p:nvPicPr>
          <p:cNvPr id="12" name="Picture 11">
            <a:extLst>
              <a:ext uri="{FF2B5EF4-FFF2-40B4-BE49-F238E27FC236}">
                <a16:creationId xmlns:a16="http://schemas.microsoft.com/office/drawing/2014/main" id="{2059FC23-4B6A-44F6-B145-51ACAA3E84CA}"/>
              </a:ext>
            </a:extLst>
          </p:cNvPr>
          <p:cNvPicPr>
            <a:picLocks noChangeAspect="1"/>
          </p:cNvPicPr>
          <p:nvPr/>
        </p:nvPicPr>
        <p:blipFill>
          <a:blip r:embed="rId4"/>
          <a:stretch>
            <a:fillRect/>
          </a:stretch>
        </p:blipFill>
        <p:spPr>
          <a:xfrm>
            <a:off x="9453850" y="4558145"/>
            <a:ext cx="2478638" cy="2058878"/>
          </a:xfrm>
          <a:prstGeom prst="rect">
            <a:avLst/>
          </a:prstGeom>
          <a:ln>
            <a:solidFill>
              <a:schemeClr val="accent1">
                <a:lumMod val="60000"/>
                <a:lumOff val="40000"/>
              </a:schemeClr>
            </a:solidFill>
          </a:ln>
        </p:spPr>
      </p:pic>
      <p:sp>
        <p:nvSpPr>
          <p:cNvPr id="13" name="Arrow: Down 12">
            <a:extLst>
              <a:ext uri="{FF2B5EF4-FFF2-40B4-BE49-F238E27FC236}">
                <a16:creationId xmlns:a16="http://schemas.microsoft.com/office/drawing/2014/main" id="{C3DF6B4C-6DBE-4455-8D92-BC8602229CD8}"/>
              </a:ext>
            </a:extLst>
          </p:cNvPr>
          <p:cNvSpPr/>
          <p:nvPr/>
        </p:nvSpPr>
        <p:spPr>
          <a:xfrm>
            <a:off x="10494000" y="4114799"/>
            <a:ext cx="360218" cy="443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7195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001">
            <a:extLst>
              <a:ext uri="{FF2B5EF4-FFF2-40B4-BE49-F238E27FC236}">
                <a16:creationId xmlns:a16="http://schemas.microsoft.com/office/drawing/2014/main" id="{51730B64-8BAC-4460-BDCE-FB709B9D4BC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473" b="30858"/>
          <a:stretch/>
        </p:blipFill>
        <p:spPr bwMode="auto">
          <a:xfrm>
            <a:off x="10578" y="-35716"/>
            <a:ext cx="12139218" cy="170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4" descr="image001">
            <a:extLst>
              <a:ext uri="{FF2B5EF4-FFF2-40B4-BE49-F238E27FC236}">
                <a16:creationId xmlns:a16="http://schemas.microsoft.com/office/drawing/2014/main" id="{3728CDDA-6389-453A-80D3-9BF56B4B9B13}"/>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flipV="1">
            <a:off x="8661347" y="3299227"/>
            <a:ext cx="6879650" cy="18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 descr="image001">
            <a:extLst>
              <a:ext uri="{FF2B5EF4-FFF2-40B4-BE49-F238E27FC236}">
                <a16:creationId xmlns:a16="http://schemas.microsoft.com/office/drawing/2014/main" id="{1ED8DF94-B588-4861-85E9-081298EE2CA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233" b="36320"/>
          <a:stretch/>
        </p:blipFill>
        <p:spPr bwMode="auto">
          <a:xfrm rot="5400000">
            <a:off x="-3367212" y="3319121"/>
            <a:ext cx="6858000" cy="163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image001">
            <a:extLst>
              <a:ext uri="{FF2B5EF4-FFF2-40B4-BE49-F238E27FC236}">
                <a16:creationId xmlns:a16="http://schemas.microsoft.com/office/drawing/2014/main" id="{A350631E-57FC-4B53-92BA-22B8E2276DC8}"/>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2302" t="45706" r="2961" b="29784"/>
          <a:stretch/>
        </p:blipFill>
        <p:spPr bwMode="auto">
          <a:xfrm>
            <a:off x="-2" y="6684082"/>
            <a:ext cx="12121132" cy="211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50DE20D4-2D41-4BBF-AFF1-A8B00CA1B9CB}"/>
              </a:ext>
            </a:extLst>
          </p:cNvPr>
          <p:cNvSpPr txBox="1"/>
          <p:nvPr/>
        </p:nvSpPr>
        <p:spPr>
          <a:xfrm>
            <a:off x="-143022" y="142198"/>
            <a:ext cx="12478043" cy="461665"/>
          </a:xfrm>
          <a:prstGeom prst="rect">
            <a:avLst/>
          </a:prstGeom>
          <a:noFill/>
        </p:spPr>
        <p:txBody>
          <a:bodyPr wrap="square" rtlCol="0">
            <a:spAutoFit/>
          </a:bodyPr>
          <a:lstStyle/>
          <a:p>
            <a:pPr algn="ctr"/>
            <a:r>
              <a:rPr lang="en-IN" sz="2400" b="1" dirty="0">
                <a:solidFill>
                  <a:srgbClr val="FF0000"/>
                </a:solidFill>
              </a:rPr>
              <a:t>SAFETY ALERT</a:t>
            </a:r>
            <a:r>
              <a:rPr lang="en-IN" sz="2400" b="1" dirty="0">
                <a:solidFill>
                  <a:srgbClr val="7030A0"/>
                </a:solidFill>
              </a:rPr>
              <a:t>-Never Again :</a:t>
            </a:r>
            <a:r>
              <a:rPr lang="en-IN" sz="2400" b="1" dirty="0">
                <a:solidFill>
                  <a:srgbClr val="FF0000"/>
                </a:solidFill>
              </a:rPr>
              <a:t>Truck hit with forklift </a:t>
            </a:r>
          </a:p>
        </p:txBody>
      </p:sp>
      <p:graphicFrame>
        <p:nvGraphicFramePr>
          <p:cNvPr id="7" name="Table 6">
            <a:extLst>
              <a:ext uri="{FF2B5EF4-FFF2-40B4-BE49-F238E27FC236}">
                <a16:creationId xmlns:a16="http://schemas.microsoft.com/office/drawing/2014/main" id="{49456D94-CF77-4862-A4D3-1356EB1599D2}"/>
              </a:ext>
            </a:extLst>
          </p:cNvPr>
          <p:cNvGraphicFramePr>
            <a:graphicFrameLocks noGrp="1"/>
          </p:cNvGraphicFramePr>
          <p:nvPr>
            <p:extLst>
              <p:ext uri="{D42A27DB-BD31-4B8C-83A1-F6EECF244321}">
                <p14:modId xmlns:p14="http://schemas.microsoft.com/office/powerpoint/2010/main" val="3481241959"/>
              </p:ext>
            </p:extLst>
          </p:nvPr>
        </p:nvGraphicFramePr>
        <p:xfrm>
          <a:off x="260202" y="668334"/>
          <a:ext cx="11600724" cy="5951277"/>
        </p:xfrm>
        <a:graphic>
          <a:graphicData uri="http://schemas.openxmlformats.org/drawingml/2006/table">
            <a:tbl>
              <a:tblPr firstRow="1" firstCol="1" bandRow="1"/>
              <a:tblGrid>
                <a:gridCol w="620092">
                  <a:extLst>
                    <a:ext uri="{9D8B030D-6E8A-4147-A177-3AD203B41FA5}">
                      <a16:colId xmlns:a16="http://schemas.microsoft.com/office/drawing/2014/main" val="1213404712"/>
                    </a:ext>
                  </a:extLst>
                </a:gridCol>
                <a:gridCol w="10980632">
                  <a:extLst>
                    <a:ext uri="{9D8B030D-6E8A-4147-A177-3AD203B41FA5}">
                      <a16:colId xmlns:a16="http://schemas.microsoft.com/office/drawing/2014/main" val="543878343"/>
                    </a:ext>
                  </a:extLst>
                </a:gridCol>
              </a:tblGrid>
              <a:tr h="123650">
                <a:tc>
                  <a:txBody>
                    <a:bodyPr/>
                    <a:lstStyle/>
                    <a:p>
                      <a:pPr algn="ctr"/>
                      <a:r>
                        <a:rPr lang="en-IN" sz="1200" b="1">
                          <a:effectLst/>
                          <a:latin typeface="Verdana" panose="020B0604030504040204" pitchFamily="34" charset="0"/>
                          <a:ea typeface="Times New Roman" panose="02020603050405020304" pitchFamily="18" charset="0"/>
                        </a:rPr>
                        <a:t>Sr.No.</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pPr algn="ctr"/>
                      <a:r>
                        <a:rPr lang="en-IN" sz="1200" b="1">
                          <a:effectLst/>
                          <a:latin typeface="Verdana" panose="020B0604030504040204" pitchFamily="34" charset="0"/>
                          <a:ea typeface="Times New Roman" panose="02020603050405020304" pitchFamily="18" charset="0"/>
                        </a:rPr>
                        <a:t>Recommendation</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8807267"/>
                  </a:ext>
                </a:extLst>
              </a:tr>
              <a:tr h="223292">
                <a:tc>
                  <a:txBody>
                    <a:bodyPr/>
                    <a:lstStyle/>
                    <a:p>
                      <a:r>
                        <a:rPr lang="en-IN" sz="1200" b="1">
                          <a:effectLst/>
                          <a:latin typeface="Verdana" panose="020B0604030504040204" pitchFamily="34" charset="0"/>
                          <a:ea typeface="Times New Roman" panose="02020603050405020304" pitchFamily="18" charset="0"/>
                        </a:rPr>
                        <a:t>1</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All personnel working in traffic movement area shall wear bright and visible clothing (reflective vest)</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31848452"/>
                  </a:ext>
                </a:extLst>
              </a:tr>
              <a:tr h="504175">
                <a:tc>
                  <a:txBody>
                    <a:bodyPr/>
                    <a:lstStyle/>
                    <a:p>
                      <a:r>
                        <a:rPr lang="en-IN" sz="1200" b="1">
                          <a:effectLst/>
                          <a:latin typeface="Verdana" panose="020B0604030504040204" pitchFamily="34" charset="0"/>
                          <a:ea typeface="Times New Roman" panose="02020603050405020304" pitchFamily="18" charset="0"/>
                        </a:rPr>
                        <a:t>2</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Awareness information and/or instruction must be provided on a regular basis to the driver which includes the reinforcement of key safety issues such as critical aspects of safe operation (Parking, Turning, Reversing etc.)</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1048924524"/>
                  </a:ext>
                </a:extLst>
              </a:tr>
              <a:tr h="223292">
                <a:tc>
                  <a:txBody>
                    <a:bodyPr/>
                    <a:lstStyle/>
                    <a:p>
                      <a:r>
                        <a:rPr lang="en-IN" sz="1200" b="1">
                          <a:effectLst/>
                          <a:latin typeface="Verdana" panose="020B0604030504040204" pitchFamily="34" charset="0"/>
                          <a:ea typeface="Times New Roman" panose="02020603050405020304" pitchFamily="18" charset="0"/>
                        </a:rPr>
                        <a:t>3</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Before getting down from vehicle, driver to switch off engine, engage right gear and remove ignition key.</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363131983"/>
                  </a:ext>
                </a:extLst>
              </a:tr>
              <a:tr h="216075">
                <a:tc>
                  <a:txBody>
                    <a:bodyPr/>
                    <a:lstStyle/>
                    <a:p>
                      <a:r>
                        <a:rPr lang="en-IN" sz="1200" b="1">
                          <a:effectLst/>
                          <a:latin typeface="Verdana" panose="020B0604030504040204" pitchFamily="34" charset="0"/>
                          <a:ea typeface="Times New Roman" panose="02020603050405020304" pitchFamily="18" charset="0"/>
                        </a:rPr>
                        <a:t>4</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Consequence matrix is well communicated to transporters &amp; actions taken for safety violations.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649335951"/>
                  </a:ext>
                </a:extLst>
              </a:tr>
              <a:tr h="216075">
                <a:tc>
                  <a:txBody>
                    <a:bodyPr/>
                    <a:lstStyle/>
                    <a:p>
                      <a:r>
                        <a:rPr lang="en-IN" sz="1200" b="1">
                          <a:effectLst/>
                          <a:latin typeface="Verdana" panose="020B0604030504040204" pitchFamily="34" charset="0"/>
                          <a:ea typeface="Times New Roman" panose="02020603050405020304" pitchFamily="18" charset="0"/>
                        </a:rPr>
                        <a:t>5</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Digitalization of vehicle movement to limit entry of vehicle inside premises.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1816541525"/>
                  </a:ext>
                </a:extLst>
              </a:tr>
              <a:tr h="312108">
                <a:tc>
                  <a:txBody>
                    <a:bodyPr/>
                    <a:lstStyle/>
                    <a:p>
                      <a:r>
                        <a:rPr lang="en-IN" sz="1200" b="1">
                          <a:effectLst/>
                          <a:latin typeface="Verdana" panose="020B0604030504040204" pitchFamily="34" charset="0"/>
                          <a:ea typeface="Times New Roman" panose="02020603050405020304" pitchFamily="18" charset="0"/>
                        </a:rPr>
                        <a:t>6</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communication to transporter for not to violate any Safety related legal obligation &amp; HCCB safety guidelines.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4208011126"/>
                  </a:ext>
                </a:extLst>
              </a:tr>
              <a:tr h="312108">
                <a:tc>
                  <a:txBody>
                    <a:bodyPr/>
                    <a:lstStyle/>
                    <a:p>
                      <a:r>
                        <a:rPr lang="en-IN" sz="1200" b="1">
                          <a:effectLst/>
                          <a:latin typeface="Verdana" panose="020B0604030504040204" pitchFamily="34" charset="0"/>
                          <a:ea typeface="Times New Roman" panose="02020603050405020304" pitchFamily="18" charset="0"/>
                        </a:rPr>
                        <a:t>7</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display of traffic marshal role &amp; responsibility in local language, speed limit board, road safety warning signs.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754428357"/>
                  </a:ext>
                </a:extLst>
              </a:tr>
              <a:tr h="408140">
                <a:tc>
                  <a:txBody>
                    <a:bodyPr/>
                    <a:lstStyle/>
                    <a:p>
                      <a:r>
                        <a:rPr lang="en-IN" sz="1200" b="1">
                          <a:effectLst/>
                          <a:latin typeface="Verdana" panose="020B0604030504040204" pitchFamily="34" charset="0"/>
                          <a:ea typeface="Times New Roman" panose="02020603050405020304" pitchFamily="18" charset="0"/>
                        </a:rPr>
                        <a:t>8</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installation of proper traffic furniture such as road signs,markings,traffic control devices / barriers,traffic lights, speed breakers ,mirrors,etc.for smooth movement of traffic &amp; minimize the accidents.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116896291"/>
                  </a:ext>
                </a:extLst>
              </a:tr>
              <a:tr h="216075">
                <a:tc>
                  <a:txBody>
                    <a:bodyPr/>
                    <a:lstStyle/>
                    <a:p>
                      <a:r>
                        <a:rPr lang="en-IN" sz="1200" b="1">
                          <a:effectLst/>
                          <a:latin typeface="Verdana" panose="020B0604030504040204" pitchFamily="34" charset="0"/>
                          <a:ea typeface="Times New Roman" panose="02020603050405020304" pitchFamily="18" charset="0"/>
                        </a:rPr>
                        <a:t>9</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provision and wearing of reflective jacket by all drivers. </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64539426"/>
                  </a:ext>
                </a:extLst>
              </a:tr>
              <a:tr h="312108">
                <a:tc>
                  <a:txBody>
                    <a:bodyPr/>
                    <a:lstStyle/>
                    <a:p>
                      <a:r>
                        <a:rPr lang="en-IN" sz="1200" b="1">
                          <a:effectLst/>
                          <a:latin typeface="Verdana" panose="020B0604030504040204" pitchFamily="34" charset="0"/>
                          <a:ea typeface="Times New Roman" panose="02020603050405020304" pitchFamily="18" charset="0"/>
                        </a:rPr>
                        <a:t>10</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provision of adequate trained, dedicated trained traffic Marshall with dress code for vehicle movement control.</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827540074"/>
                  </a:ext>
                </a:extLst>
              </a:tr>
              <a:tr h="223292">
                <a:tc>
                  <a:txBody>
                    <a:bodyPr/>
                    <a:lstStyle/>
                    <a:p>
                      <a:r>
                        <a:rPr lang="en-IN" sz="1200" b="1">
                          <a:effectLst/>
                          <a:latin typeface="Verdana" panose="020B0604030504040204" pitchFamily="34" charset="0"/>
                          <a:ea typeface="Times New Roman" panose="02020603050405020304" pitchFamily="18" charset="0"/>
                        </a:rPr>
                        <a:t>11</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provision of reverse horn along with presence of trained traffic Marshal   while reversing the vehicle.</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30611229"/>
                  </a:ext>
                </a:extLst>
              </a:tr>
              <a:tr h="312108">
                <a:tc>
                  <a:txBody>
                    <a:bodyPr/>
                    <a:lstStyle/>
                    <a:p>
                      <a:r>
                        <a:rPr lang="en-IN" sz="1200" b="1">
                          <a:effectLst/>
                          <a:latin typeface="Verdana" panose="020B0604030504040204" pitchFamily="34" charset="0"/>
                          <a:ea typeface="Times New Roman" panose="02020603050405020304" pitchFamily="18" charset="0"/>
                        </a:rPr>
                        <a:t>12</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Ensure wearing of safety helmet , full body harness , safety shoes by the drivers while doing tarpaulin tying activity.</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861637165"/>
                  </a:ext>
                </a:extLst>
              </a:tr>
              <a:tr h="312108">
                <a:tc>
                  <a:txBody>
                    <a:bodyPr/>
                    <a:lstStyle/>
                    <a:p>
                      <a:r>
                        <a:rPr lang="en-IN" sz="1200" b="1">
                          <a:effectLst/>
                          <a:latin typeface="Verdana" panose="020B0604030504040204" pitchFamily="34" charset="0"/>
                          <a:ea typeface="Times New Roman" panose="02020603050405020304" pitchFamily="18" charset="0"/>
                        </a:rPr>
                        <a:t>13</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Only drivers to be allowed with the vehicle. No helper to be allowed inside plant. Ensure availability of trained casual for tarpaulin tying activity.</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50248027"/>
                  </a:ext>
                </a:extLst>
              </a:tr>
              <a:tr h="312108">
                <a:tc>
                  <a:txBody>
                    <a:bodyPr/>
                    <a:lstStyle/>
                    <a:p>
                      <a:r>
                        <a:rPr lang="en-IN" sz="1200" b="1">
                          <a:effectLst/>
                          <a:latin typeface="Verdana" panose="020B0604030504040204" pitchFamily="34" charset="0"/>
                          <a:ea typeface="Times New Roman" panose="02020603050405020304" pitchFamily="18" charset="0"/>
                        </a:rPr>
                        <a:t>14</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Proper assessment of vehicle parking place and how many vehicles can be parked at a time has been done and parking place is properly marked with yellow line.</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138808256"/>
                  </a:ext>
                </a:extLst>
              </a:tr>
              <a:tr h="216075">
                <a:tc>
                  <a:txBody>
                    <a:bodyPr/>
                    <a:lstStyle/>
                    <a:p>
                      <a:r>
                        <a:rPr lang="en-IN" sz="1200" b="1">
                          <a:effectLst/>
                          <a:latin typeface="Verdana" panose="020B0604030504040204" pitchFamily="34" charset="0"/>
                          <a:ea typeface="Times New Roman" panose="02020603050405020304" pitchFamily="18" charset="0"/>
                        </a:rPr>
                        <a:t>15</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Proper review of traffic route and ensure adequate man machine segregation.</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358241923"/>
                  </a:ext>
                </a:extLst>
              </a:tr>
              <a:tr h="216075">
                <a:tc>
                  <a:txBody>
                    <a:bodyPr/>
                    <a:lstStyle/>
                    <a:p>
                      <a:r>
                        <a:rPr lang="en-IN" sz="1200" b="1">
                          <a:effectLst/>
                          <a:latin typeface="Verdana" panose="020B0604030504040204" pitchFamily="34" charset="0"/>
                          <a:ea typeface="Times New Roman" panose="02020603050405020304" pitchFamily="18" charset="0"/>
                        </a:rPr>
                        <a:t>16</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Provision and Use of batten light and red/green flag by traffic Marshall must be ensure.</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4041666461"/>
                  </a:ext>
                </a:extLst>
              </a:tr>
              <a:tr h="223292">
                <a:tc>
                  <a:txBody>
                    <a:bodyPr/>
                    <a:lstStyle/>
                    <a:p>
                      <a:r>
                        <a:rPr lang="en-IN" sz="1200" b="1">
                          <a:effectLst/>
                          <a:latin typeface="Verdana" panose="020B0604030504040204" pitchFamily="34" charset="0"/>
                          <a:ea typeface="Times New Roman" panose="02020603050405020304" pitchFamily="18" charset="0"/>
                        </a:rPr>
                        <a:t>17</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Provision of adequate visible embankments on road edge to avoid toppling of vehicle during turning.</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107403801"/>
                  </a:ext>
                </a:extLst>
              </a:tr>
              <a:tr h="408140">
                <a:tc>
                  <a:txBody>
                    <a:bodyPr/>
                    <a:lstStyle/>
                    <a:p>
                      <a:r>
                        <a:rPr lang="en-IN" sz="1200" b="1">
                          <a:effectLst/>
                          <a:latin typeface="Verdana" panose="020B0604030504040204" pitchFamily="34" charset="0"/>
                          <a:ea typeface="Times New Roman" panose="02020603050405020304" pitchFamily="18" charset="0"/>
                        </a:rPr>
                        <a:t>18</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Review of risk assessment of vehicle movement in premises (considering the potential road/traffic hazards, black spots, possible weak areas, slopes, adequacy of road width, gate width, turning radius).</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131651174"/>
                  </a:ext>
                </a:extLst>
              </a:tr>
              <a:tr h="223292">
                <a:tc>
                  <a:txBody>
                    <a:bodyPr/>
                    <a:lstStyle/>
                    <a:p>
                      <a:r>
                        <a:rPr lang="en-IN" sz="1200" b="1">
                          <a:effectLst/>
                          <a:latin typeface="Verdana" panose="020B0604030504040204" pitchFamily="34" charset="0"/>
                          <a:ea typeface="Times New Roman" panose="02020603050405020304" pitchFamily="18" charset="0"/>
                        </a:rPr>
                        <a:t>19</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a:effectLst/>
                          <a:latin typeface="Verdana" panose="020B0604030504040204" pitchFamily="34" charset="0"/>
                          <a:ea typeface="Times New Roman" panose="02020603050405020304" pitchFamily="18" charset="0"/>
                        </a:rPr>
                        <a:t>Sitting, drinking water, toilet arrangement for Drivers and helpers near gate within control of security.</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3495812069"/>
                  </a:ext>
                </a:extLst>
              </a:tr>
              <a:tr h="216075">
                <a:tc>
                  <a:txBody>
                    <a:bodyPr/>
                    <a:lstStyle/>
                    <a:p>
                      <a:r>
                        <a:rPr lang="en-IN" sz="1200" b="1">
                          <a:effectLst/>
                          <a:latin typeface="Verdana" panose="020B0604030504040204" pitchFamily="34" charset="0"/>
                          <a:ea typeface="Times New Roman" panose="02020603050405020304" pitchFamily="18" charset="0"/>
                        </a:rPr>
                        <a:t>20</a:t>
                      </a:r>
                      <a:endParaRPr lang="en-IN" sz="1200" b="1">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tc>
                  <a:txBody>
                    <a:bodyPr/>
                    <a:lstStyle/>
                    <a:p>
                      <a:r>
                        <a:rPr lang="en-IN" sz="1200" b="1" dirty="0">
                          <a:effectLst/>
                          <a:latin typeface="Verdana" panose="020B0604030504040204" pitchFamily="34" charset="0"/>
                          <a:ea typeface="Times New Roman" panose="02020603050405020304" pitchFamily="18" charset="0"/>
                        </a:rPr>
                        <a:t>Wheel chokes to be always applied when vehicle is parked.</a:t>
                      </a:r>
                      <a:endParaRPr lang="en-IN" sz="1200" b="1" dirty="0">
                        <a:effectLst/>
                        <a:latin typeface="Calibri" panose="020F0502020204030204" pitchFamily="34" charset="0"/>
                        <a:ea typeface="Calibri" panose="020F0502020204030204" pitchFamily="34" charset="0"/>
                      </a:endParaRPr>
                    </a:p>
                  </a:txBody>
                  <a:tcPr marL="9180" marR="9180" marT="9180" marB="9180" anchor="ctr">
                    <a:lnL>
                      <a:noFill/>
                    </a:lnL>
                    <a:lnR>
                      <a:noFill/>
                    </a:lnR>
                    <a:lnT>
                      <a:noFill/>
                    </a:lnT>
                    <a:lnB>
                      <a:noFill/>
                    </a:lnB>
                  </a:tcPr>
                </a:tc>
                <a:extLst>
                  <a:ext uri="{0D108BD9-81ED-4DB2-BD59-A6C34878D82A}">
                    <a16:rowId xmlns:a16="http://schemas.microsoft.com/office/drawing/2014/main" val="2306982636"/>
                  </a:ext>
                </a:extLst>
              </a:tr>
            </a:tbl>
          </a:graphicData>
        </a:graphic>
      </p:graphicFrame>
    </p:spTree>
    <p:extLst>
      <p:ext uri="{BB962C8B-B14F-4D97-AF65-F5344CB8AC3E}">
        <p14:creationId xmlns:p14="http://schemas.microsoft.com/office/powerpoint/2010/main" val="3260995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549</TotalTime>
  <Words>4383</Words>
  <Application>Microsoft Office PowerPoint</Application>
  <PresentationFormat>Widescreen</PresentationFormat>
  <Paragraphs>193</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Calibri Light</vt:lpstr>
      <vt:lpstr>Calibri-Bold</vt:lpstr>
      <vt:lpstr>Times New Roman</vt:lpstr>
      <vt:lpstr>Verdana</vt:lpstr>
      <vt:lpstr>Wingdings-Regular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Musunuri Rajaram Chandrakanth</dc:creator>
  <cp:lastModifiedBy>safety himjal.in</cp:lastModifiedBy>
  <cp:revision>53</cp:revision>
  <dcterms:created xsi:type="dcterms:W3CDTF">2021-11-10T12:26:45Z</dcterms:created>
  <dcterms:modified xsi:type="dcterms:W3CDTF">2023-04-28T05:01:59Z</dcterms:modified>
</cp:coreProperties>
</file>