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3" r:id="rId4"/>
    <p:sldId id="265" r:id="rId5"/>
    <p:sldId id="266" r:id="rId6"/>
    <p:sldId id="257" r:id="rId7"/>
    <p:sldId id="270" r:id="rId8"/>
    <p:sldId id="258" r:id="rId9"/>
    <p:sldId id="259" r:id="rId10"/>
    <p:sldId id="271" r:id="rId11"/>
    <p:sldId id="272" r:id="rId12"/>
    <p:sldId id="260" r:id="rId13"/>
    <p:sldId id="273" r:id="rId14"/>
    <p:sldId id="267"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A72"/>
    <a:srgbClr val="215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D0BF6B8-A8A8-4BE3-BB42-484D061DD680}" type="slidenum">
              <a:rPr lang="en-US" smtClean="0"/>
              <a:t>‹#›</a:t>
            </a:fld>
            <a:endParaRPr lang="en-US"/>
          </a:p>
        </p:txBody>
      </p:sp>
    </p:spTree>
    <p:extLst>
      <p:ext uri="{BB962C8B-B14F-4D97-AF65-F5344CB8AC3E}">
        <p14:creationId xmlns:p14="http://schemas.microsoft.com/office/powerpoint/2010/main" val="5737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4A9233-011F-44EF-8CAC-CA48EBE14F2F}"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364287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1268877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3753394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3368766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4A9233-011F-44EF-8CAC-CA48EBE14F2F}"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232608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4A9233-011F-44EF-8CAC-CA48EBE14F2F}"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2118335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1885018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49014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166378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4A9233-011F-44EF-8CAC-CA48EBE14F2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245917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A9233-011F-44EF-8CAC-CA48EBE14F2F}"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350152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A9233-011F-44EF-8CAC-CA48EBE14F2F}"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244924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A9233-011F-44EF-8CAC-CA48EBE14F2F}"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308260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A9233-011F-44EF-8CAC-CA48EBE14F2F}"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235332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4A9233-011F-44EF-8CAC-CA48EBE14F2F}"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25251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4A9233-011F-44EF-8CAC-CA48EBE14F2F}"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D0BF6B8-A8A8-4BE3-BB42-484D061DD680}" type="slidenum">
              <a:rPr lang="en-US" smtClean="0"/>
              <a:t>‹#›</a:t>
            </a:fld>
            <a:endParaRPr lang="en-US"/>
          </a:p>
        </p:txBody>
      </p:sp>
    </p:spTree>
    <p:extLst>
      <p:ext uri="{BB962C8B-B14F-4D97-AF65-F5344CB8AC3E}">
        <p14:creationId xmlns:p14="http://schemas.microsoft.com/office/powerpoint/2010/main" val="6405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laid">
          <a:fgClr>
            <a:schemeClr val="accent1"/>
          </a:fgClr>
          <a:bgClr>
            <a:schemeClr val="bg1"/>
          </a:bgClr>
        </a:patt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F4A9233-011F-44EF-8CAC-CA48EBE14F2F}" type="datetimeFigureOut">
              <a:rPr lang="en-US" smtClean="0"/>
              <a:t>6/7/2022</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D0BF6B8-A8A8-4BE3-BB42-484D061DD680}" type="slidenum">
              <a:rPr lang="en-US" smtClean="0"/>
              <a:t>‹#›</a:t>
            </a:fld>
            <a:endParaRPr lang="en-US"/>
          </a:p>
        </p:txBody>
      </p:sp>
    </p:spTree>
    <p:extLst>
      <p:ext uri="{BB962C8B-B14F-4D97-AF65-F5344CB8AC3E}">
        <p14:creationId xmlns:p14="http://schemas.microsoft.com/office/powerpoint/2010/main" val="29195794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1342" y="792717"/>
            <a:ext cx="6360661" cy="2096811"/>
          </a:xfrm>
        </p:spPr>
        <p:txBody>
          <a:bodyPr/>
          <a:lstStyle/>
          <a:p>
            <a:r>
              <a:rPr lang="en-US" sz="6000" dirty="0">
                <a:latin typeface="Arial Rounded MT Bold" panose="020F0704030504030204" pitchFamily="34" charset="0"/>
              </a:rPr>
              <a:t>SMART BUY</a:t>
            </a:r>
          </a:p>
        </p:txBody>
      </p:sp>
      <p:sp>
        <p:nvSpPr>
          <p:cNvPr id="3" name="Subtitle 2"/>
          <p:cNvSpPr>
            <a:spLocks noGrp="1"/>
          </p:cNvSpPr>
          <p:nvPr>
            <p:ph type="subTitle" idx="1"/>
          </p:nvPr>
        </p:nvSpPr>
        <p:spPr>
          <a:xfrm>
            <a:off x="5837666" y="4010297"/>
            <a:ext cx="5879717" cy="2246810"/>
          </a:xfrm>
        </p:spPr>
        <p:style>
          <a:lnRef idx="3">
            <a:schemeClr val="lt1"/>
          </a:lnRef>
          <a:fillRef idx="1">
            <a:schemeClr val="accent1"/>
          </a:fillRef>
          <a:effectRef idx="1">
            <a:schemeClr val="accent1"/>
          </a:effectRef>
          <a:fontRef idx="minor">
            <a:schemeClr val="lt1"/>
          </a:fontRef>
        </p:style>
        <p:txBody>
          <a:bodyPr>
            <a:noAutofit/>
          </a:bodyPr>
          <a:lstStyle/>
          <a:p>
            <a:r>
              <a:rPr lang="en-US" sz="1600" dirty="0">
                <a:solidFill>
                  <a:sysClr val="windowText" lastClr="000000"/>
                </a:solidFill>
                <a:latin typeface="Times New Roman" panose="02020603050405020304" pitchFamily="18" charset="0"/>
                <a:cs typeface="Times New Roman" panose="02020603050405020304" pitchFamily="18" charset="0"/>
              </a:rPr>
              <a:t>Presentation by : Batch A -13 of </a:t>
            </a:r>
            <a:r>
              <a:rPr lang="en-US" sz="1600" dirty="0" err="1">
                <a:solidFill>
                  <a:sysClr val="windowText" lastClr="000000"/>
                </a:solidFill>
                <a:latin typeface="Times New Roman" panose="02020603050405020304" pitchFamily="18" charset="0"/>
                <a:cs typeface="Times New Roman" panose="02020603050405020304" pitchFamily="18" charset="0"/>
              </a:rPr>
              <a:t>Cse</a:t>
            </a:r>
            <a:r>
              <a:rPr lang="en-US" sz="1600" dirty="0">
                <a:solidFill>
                  <a:sysClr val="windowText" lastClr="000000"/>
                </a:solidFill>
                <a:latin typeface="Times New Roman" panose="02020603050405020304" pitchFamily="18" charset="0"/>
                <a:cs typeface="Times New Roman" panose="02020603050405020304" pitchFamily="18" charset="0"/>
              </a:rPr>
              <a:t> -1</a:t>
            </a:r>
          </a:p>
          <a:p>
            <a:r>
              <a:rPr lang="en-US" sz="1600" dirty="0">
                <a:solidFill>
                  <a:sysClr val="windowText" lastClr="000000"/>
                </a:solidFill>
                <a:latin typeface="Times New Roman" panose="02020603050405020304" pitchFamily="18" charset="0"/>
                <a:cs typeface="Times New Roman" panose="02020603050405020304" pitchFamily="18" charset="0"/>
              </a:rPr>
              <a:t>Project guide : </a:t>
            </a:r>
            <a:r>
              <a:rPr lang="en-US" sz="1600" dirty="0" err="1">
                <a:solidFill>
                  <a:sysClr val="windowText" lastClr="000000"/>
                </a:solidFill>
                <a:latin typeface="Times New Roman" panose="02020603050405020304" pitchFamily="18" charset="0"/>
                <a:cs typeface="Times New Roman" panose="02020603050405020304" pitchFamily="18" charset="0"/>
              </a:rPr>
              <a:t>mrs.</a:t>
            </a:r>
            <a:r>
              <a:rPr lang="en-US" sz="1600" dirty="0">
                <a:solidFill>
                  <a:sysClr val="windowText" lastClr="000000"/>
                </a:solidFill>
                <a:latin typeface="Times New Roman" panose="02020603050405020304" pitchFamily="18" charset="0"/>
                <a:cs typeface="Times New Roman" panose="02020603050405020304" pitchFamily="18" charset="0"/>
              </a:rPr>
              <a:t>  P. Sandhya</a:t>
            </a:r>
          </a:p>
          <a:p>
            <a:r>
              <a:rPr lang="en-US" sz="1600" dirty="0">
                <a:solidFill>
                  <a:sysClr val="windowText" lastClr="000000"/>
                </a:solidFill>
                <a:latin typeface="Times New Roman" panose="02020603050405020304" pitchFamily="18" charset="0"/>
                <a:cs typeface="Times New Roman" panose="02020603050405020304" pitchFamily="18" charset="0"/>
              </a:rPr>
              <a:t>19L31A0518 – B. Siva Kumar</a:t>
            </a:r>
          </a:p>
          <a:p>
            <a:r>
              <a:rPr lang="en-US" sz="1600" dirty="0">
                <a:solidFill>
                  <a:sysClr val="windowText" lastClr="000000"/>
                </a:solidFill>
                <a:latin typeface="Times New Roman" panose="02020603050405020304" pitchFamily="18" charset="0"/>
                <a:cs typeface="Times New Roman" panose="02020603050405020304" pitchFamily="18" charset="0"/>
              </a:rPr>
              <a:t>19L31A0512 – P. </a:t>
            </a:r>
            <a:r>
              <a:rPr lang="en-US" sz="1600" dirty="0" err="1">
                <a:solidFill>
                  <a:sysClr val="windowText" lastClr="000000"/>
                </a:solidFill>
                <a:latin typeface="Times New Roman" panose="02020603050405020304" pitchFamily="18" charset="0"/>
                <a:cs typeface="Times New Roman" panose="02020603050405020304" pitchFamily="18" charset="0"/>
              </a:rPr>
              <a:t>Vatsalya</a:t>
            </a:r>
            <a:endParaRPr lang="en-US" sz="1600" dirty="0">
              <a:solidFill>
                <a:sysClr val="windowText" lastClr="000000"/>
              </a:solidFill>
              <a:latin typeface="Times New Roman" panose="02020603050405020304" pitchFamily="18" charset="0"/>
              <a:cs typeface="Times New Roman" panose="02020603050405020304" pitchFamily="18" charset="0"/>
            </a:endParaRPr>
          </a:p>
          <a:p>
            <a:r>
              <a:rPr lang="en-US" sz="1600" dirty="0">
                <a:solidFill>
                  <a:sysClr val="windowText" lastClr="000000"/>
                </a:solidFill>
                <a:latin typeface="Times New Roman" panose="02020603050405020304" pitchFamily="18" charset="0"/>
                <a:cs typeface="Times New Roman" panose="02020603050405020304" pitchFamily="18" charset="0"/>
              </a:rPr>
              <a:t>19L31A0526 – V. </a:t>
            </a:r>
            <a:r>
              <a:rPr lang="en-US" sz="1600" dirty="0" err="1">
                <a:solidFill>
                  <a:sysClr val="windowText" lastClr="000000"/>
                </a:solidFill>
                <a:latin typeface="Times New Roman" panose="02020603050405020304" pitchFamily="18" charset="0"/>
                <a:cs typeface="Times New Roman" panose="02020603050405020304" pitchFamily="18" charset="0"/>
              </a:rPr>
              <a:t>Keerthi</a:t>
            </a:r>
            <a:endParaRPr lang="en-US" sz="1600" dirty="0">
              <a:solidFill>
                <a:sysClr val="windowText" lastClr="000000"/>
              </a:solidFill>
              <a:latin typeface="Times New Roman" panose="02020603050405020304" pitchFamily="18" charset="0"/>
              <a:cs typeface="Times New Roman" panose="02020603050405020304" pitchFamily="18" charset="0"/>
            </a:endParaRPr>
          </a:p>
          <a:p>
            <a:r>
              <a:rPr lang="en-US" sz="1600" dirty="0">
                <a:solidFill>
                  <a:sysClr val="windowText" lastClr="000000"/>
                </a:solidFill>
                <a:latin typeface="Times New Roman" panose="02020603050405020304" pitchFamily="18" charset="0"/>
                <a:cs typeface="Times New Roman" panose="02020603050405020304" pitchFamily="18" charset="0"/>
              </a:rPr>
              <a:t>20L35A0502 – </a:t>
            </a:r>
            <a:r>
              <a:rPr lang="en-US" sz="1600" dirty="0" err="1">
                <a:solidFill>
                  <a:sysClr val="windowText" lastClr="000000"/>
                </a:solidFill>
                <a:latin typeface="Times New Roman" panose="02020603050405020304" pitchFamily="18" charset="0"/>
                <a:cs typeface="Times New Roman" panose="02020603050405020304" pitchFamily="18" charset="0"/>
              </a:rPr>
              <a:t>Pavan</a:t>
            </a:r>
            <a:r>
              <a:rPr lang="en-US" sz="1600" dirty="0">
                <a:solidFill>
                  <a:sysClr val="windowText" lastClr="000000"/>
                </a:solidFill>
                <a:latin typeface="Times New Roman" panose="02020603050405020304" pitchFamily="18" charset="0"/>
                <a:cs typeface="Times New Roman" panose="02020603050405020304" pitchFamily="18" charset="0"/>
              </a:rPr>
              <a:t> </a:t>
            </a:r>
            <a:r>
              <a:rPr lang="en-US" sz="1600" dirty="0" err="1">
                <a:solidFill>
                  <a:sysClr val="windowText" lastClr="000000"/>
                </a:solidFill>
                <a:latin typeface="Times New Roman" panose="02020603050405020304" pitchFamily="18" charset="0"/>
                <a:cs typeface="Times New Roman" panose="02020603050405020304" pitchFamily="18" charset="0"/>
              </a:rPr>
              <a:t>Kalyan</a:t>
            </a:r>
            <a:r>
              <a:rPr lang="en-US" sz="1600" dirty="0">
                <a:solidFill>
                  <a:sysClr val="windowText" lastClr="000000"/>
                </a:solidFill>
                <a:latin typeface="Times New Roman" panose="02020603050405020304" pitchFamily="18" charset="0"/>
                <a:cs typeface="Times New Roman" panose="02020603050405020304" pitchFamily="18" charset="0"/>
              </a:rPr>
              <a:t> </a:t>
            </a:r>
            <a:r>
              <a:rPr lang="en-US" sz="1600" dirty="0" err="1">
                <a:solidFill>
                  <a:sysClr val="windowText" lastClr="000000"/>
                </a:solidFill>
                <a:latin typeface="Times New Roman" panose="02020603050405020304" pitchFamily="18" charset="0"/>
                <a:cs typeface="Times New Roman" panose="02020603050405020304" pitchFamily="18" charset="0"/>
              </a:rPr>
              <a:t>Mahanty</a:t>
            </a:r>
            <a:endParaRPr 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D51CE9-966A-7C16-80DC-EE3BC5966505}"/>
              </a:ext>
            </a:extLst>
          </p:cNvPr>
          <p:cNvSpPr txBox="1"/>
          <p:nvPr/>
        </p:nvSpPr>
        <p:spPr>
          <a:xfrm>
            <a:off x="2743200" y="3059668"/>
            <a:ext cx="5603789" cy="369332"/>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~purchase your products at ease</a:t>
            </a:r>
            <a:r>
              <a:rPr lang="en-US" dirty="0"/>
              <a:t> </a:t>
            </a:r>
            <a:endParaRPr lang="en-IN" dirty="0"/>
          </a:p>
        </p:txBody>
      </p:sp>
    </p:spTree>
    <p:extLst>
      <p:ext uri="{BB962C8B-B14F-4D97-AF65-F5344CB8AC3E}">
        <p14:creationId xmlns:p14="http://schemas.microsoft.com/office/powerpoint/2010/main" val="336254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wipe(up)">
                                      <p:cBhvr>
                                        <p:cTn id="10" dur="250"/>
                                        <p:tgtEl>
                                          <p:spTgt spid="3">
                                            <p:bg/>
                                          </p:spTgt>
                                        </p:tgtEl>
                                      </p:cBhvr>
                                    </p:animEffect>
                                  </p:childTnLst>
                                </p:cTn>
                              </p:par>
                            </p:childTnLst>
                          </p:cTn>
                        </p:par>
                        <p:par>
                          <p:cTn id="11" fill="hold">
                            <p:stCondLst>
                              <p:cond delay="250"/>
                            </p:stCondLst>
                            <p:childTnLst>
                              <p:par>
                                <p:cTn id="12" presetID="22" presetClass="entr" presetSubtype="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up)">
                                      <p:cBhvr>
                                        <p:cTn id="14" dur="250"/>
                                        <p:tgtEl>
                                          <p:spTgt spid="3">
                                            <p:txEl>
                                              <p:pRg st="0" end="0"/>
                                            </p:txEl>
                                          </p:spTgt>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250"/>
                                        <p:tgtEl>
                                          <p:spTgt spid="3">
                                            <p:txEl>
                                              <p:pRg st="1" end="1"/>
                                            </p:txEl>
                                          </p:spTgt>
                                        </p:tgtEl>
                                      </p:cBhvr>
                                    </p:animEffect>
                                  </p:childTnLst>
                                </p:cTn>
                              </p:par>
                            </p:childTnLst>
                          </p:cTn>
                        </p:par>
                        <p:par>
                          <p:cTn id="19" fill="hold">
                            <p:stCondLst>
                              <p:cond delay="750"/>
                            </p:stCondLst>
                            <p:childTnLst>
                              <p:par>
                                <p:cTn id="20" presetID="22" presetClass="entr" presetSubtype="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250"/>
                                        <p:tgtEl>
                                          <p:spTgt spid="3">
                                            <p:txEl>
                                              <p:pRg st="2" end="2"/>
                                            </p:txEl>
                                          </p:spTgt>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up)">
                                      <p:cBhvr>
                                        <p:cTn id="26" dur="250"/>
                                        <p:tgtEl>
                                          <p:spTgt spid="3">
                                            <p:txEl>
                                              <p:pRg st="3" end="3"/>
                                            </p:txEl>
                                          </p:spTgt>
                                        </p:tgtEl>
                                      </p:cBhvr>
                                    </p:animEffect>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up)">
                                      <p:cBhvr>
                                        <p:cTn id="30" dur="250"/>
                                        <p:tgtEl>
                                          <p:spTgt spid="3">
                                            <p:txEl>
                                              <p:pRg st="4" end="4"/>
                                            </p:txEl>
                                          </p:spTgt>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250"/>
                                        <p:tgtEl>
                                          <p:spTgt spid="3">
                                            <p:txEl>
                                              <p:pRg st="5" end="5"/>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the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074" y="2325189"/>
            <a:ext cx="11521439" cy="4402182"/>
          </a:xfrm>
        </p:spPr>
      </p:pic>
    </p:spTree>
    <p:extLst>
      <p:ext uri="{BB962C8B-B14F-4D97-AF65-F5344CB8AC3E}">
        <p14:creationId xmlns:p14="http://schemas.microsoft.com/office/powerpoint/2010/main" val="77897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81793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38D687-2385-9299-2F20-368EFF9CB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0498016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3B567F-848A-5BF6-CDFA-31A2CF4B1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466500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60CBEB-AF1B-2868-4E97-0C001C6D3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30685391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754" y="1066144"/>
            <a:ext cx="8825660" cy="2552271"/>
          </a:xfrm>
        </p:spPr>
        <p:txBody>
          <a:bodyPr/>
          <a:lstStyle/>
          <a:p>
            <a:r>
              <a:rPr lang="en-US" sz="3600"/>
              <a:t>SMART BUY </a:t>
            </a:r>
            <a:br>
              <a:rPr lang="en-US" sz="3600" dirty="0"/>
            </a:br>
            <a:r>
              <a:rPr lang="en-US" sz="3600" dirty="0"/>
              <a:t>Project Guide : Mrs. P. Sandhya</a:t>
            </a:r>
            <a:br>
              <a:rPr lang="en-US" sz="3600" dirty="0"/>
            </a:br>
            <a:r>
              <a:rPr lang="en-US" sz="3600" dirty="0"/>
              <a:t>A Project by :Batch A-13</a:t>
            </a:r>
          </a:p>
        </p:txBody>
      </p:sp>
      <p:sp>
        <p:nvSpPr>
          <p:cNvPr id="3" name="Text Placeholder 2"/>
          <p:cNvSpPr>
            <a:spLocks noGrp="1"/>
          </p:cNvSpPr>
          <p:nvPr>
            <p:ph type="body" idx="1"/>
          </p:nvPr>
        </p:nvSpPr>
        <p:spPr>
          <a:xfrm>
            <a:off x="6616303" y="4982963"/>
            <a:ext cx="5396158" cy="1655831"/>
          </a:xfrm>
        </p:spPr>
        <p:style>
          <a:lnRef idx="1">
            <a:schemeClr val="accent1"/>
          </a:lnRef>
          <a:fillRef idx="3">
            <a:schemeClr val="accent1"/>
          </a:fillRef>
          <a:effectRef idx="2">
            <a:schemeClr val="accent1"/>
          </a:effectRef>
          <a:fontRef idx="minor">
            <a:schemeClr val="lt1"/>
          </a:fontRef>
        </p:style>
        <p:txBody>
          <a:bodyPr>
            <a:normAutofit lnSpcReduction="10000"/>
          </a:bodyPr>
          <a:lstStyle/>
          <a:p>
            <a:r>
              <a:rPr lang="en-US" dirty="0">
                <a:solidFill>
                  <a:srgbClr val="123A72"/>
                </a:solidFill>
                <a:latin typeface="Arial" panose="020B0604020202020204" pitchFamily="34" charset="0"/>
                <a:cs typeface="Arial" panose="020B0604020202020204" pitchFamily="34" charset="0"/>
              </a:rPr>
              <a:t>19L31A0518 – B. Siva Kumar</a:t>
            </a:r>
          </a:p>
          <a:p>
            <a:r>
              <a:rPr lang="en-US" dirty="0">
                <a:solidFill>
                  <a:srgbClr val="123A72"/>
                </a:solidFill>
                <a:latin typeface="Arial" panose="020B0604020202020204" pitchFamily="34" charset="0"/>
                <a:cs typeface="Arial" panose="020B0604020202020204" pitchFamily="34" charset="0"/>
              </a:rPr>
              <a:t>19L31A0512 – P. </a:t>
            </a:r>
            <a:r>
              <a:rPr lang="en-US" dirty="0" err="1">
                <a:solidFill>
                  <a:srgbClr val="123A72"/>
                </a:solidFill>
                <a:latin typeface="Arial" panose="020B0604020202020204" pitchFamily="34" charset="0"/>
                <a:cs typeface="Arial" panose="020B0604020202020204" pitchFamily="34" charset="0"/>
              </a:rPr>
              <a:t>Vatsalya</a:t>
            </a:r>
            <a:endParaRPr lang="en-US" dirty="0">
              <a:solidFill>
                <a:srgbClr val="123A72"/>
              </a:solidFill>
              <a:latin typeface="Arial" panose="020B0604020202020204" pitchFamily="34" charset="0"/>
              <a:cs typeface="Arial" panose="020B0604020202020204" pitchFamily="34" charset="0"/>
            </a:endParaRPr>
          </a:p>
          <a:p>
            <a:r>
              <a:rPr lang="en-US" dirty="0">
                <a:solidFill>
                  <a:srgbClr val="123A72"/>
                </a:solidFill>
                <a:latin typeface="Arial" panose="020B0604020202020204" pitchFamily="34" charset="0"/>
                <a:cs typeface="Arial" panose="020B0604020202020204" pitchFamily="34" charset="0"/>
              </a:rPr>
              <a:t>19L31A0526 – </a:t>
            </a:r>
            <a:r>
              <a:rPr lang="en-US" dirty="0" err="1">
                <a:solidFill>
                  <a:srgbClr val="123A72"/>
                </a:solidFill>
                <a:latin typeface="Arial" panose="020B0604020202020204" pitchFamily="34" charset="0"/>
                <a:cs typeface="Arial" panose="020B0604020202020204" pitchFamily="34" charset="0"/>
              </a:rPr>
              <a:t>V.Keerthi</a:t>
            </a:r>
            <a:endParaRPr lang="en-US" dirty="0">
              <a:solidFill>
                <a:srgbClr val="123A72"/>
              </a:solidFill>
              <a:latin typeface="Arial" panose="020B0604020202020204" pitchFamily="34" charset="0"/>
              <a:cs typeface="Arial" panose="020B0604020202020204" pitchFamily="34" charset="0"/>
            </a:endParaRPr>
          </a:p>
          <a:p>
            <a:r>
              <a:rPr lang="en-US" dirty="0">
                <a:solidFill>
                  <a:srgbClr val="123A72"/>
                </a:solidFill>
                <a:latin typeface="Arial" panose="020B0604020202020204" pitchFamily="34" charset="0"/>
                <a:cs typeface="Arial" panose="020B0604020202020204" pitchFamily="34" charset="0"/>
              </a:rPr>
              <a:t>20L35A0502 – </a:t>
            </a:r>
            <a:r>
              <a:rPr lang="en-US" dirty="0" err="1">
                <a:solidFill>
                  <a:srgbClr val="123A72"/>
                </a:solidFill>
                <a:latin typeface="Arial" panose="020B0604020202020204" pitchFamily="34" charset="0"/>
                <a:cs typeface="Arial" panose="020B0604020202020204" pitchFamily="34" charset="0"/>
              </a:rPr>
              <a:t>Pavan</a:t>
            </a:r>
            <a:r>
              <a:rPr lang="en-US" dirty="0">
                <a:solidFill>
                  <a:srgbClr val="123A72"/>
                </a:solidFill>
                <a:latin typeface="Arial" panose="020B0604020202020204" pitchFamily="34" charset="0"/>
                <a:cs typeface="Arial" panose="020B0604020202020204" pitchFamily="34" charset="0"/>
              </a:rPr>
              <a:t> </a:t>
            </a:r>
            <a:r>
              <a:rPr lang="en-US" dirty="0" err="1">
                <a:solidFill>
                  <a:srgbClr val="123A72"/>
                </a:solidFill>
                <a:latin typeface="Arial" panose="020B0604020202020204" pitchFamily="34" charset="0"/>
                <a:cs typeface="Arial" panose="020B0604020202020204" pitchFamily="34" charset="0"/>
              </a:rPr>
              <a:t>Kalyan</a:t>
            </a:r>
            <a:r>
              <a:rPr lang="en-US" dirty="0">
                <a:solidFill>
                  <a:srgbClr val="123A72"/>
                </a:solidFill>
                <a:latin typeface="Arial" panose="020B0604020202020204" pitchFamily="34" charset="0"/>
                <a:cs typeface="Arial" panose="020B0604020202020204" pitchFamily="34" charset="0"/>
              </a:rPr>
              <a:t> </a:t>
            </a:r>
            <a:r>
              <a:rPr lang="en-US" dirty="0" err="1">
                <a:solidFill>
                  <a:srgbClr val="123A72"/>
                </a:solidFill>
                <a:latin typeface="Arial" panose="020B0604020202020204" pitchFamily="34" charset="0"/>
                <a:cs typeface="Arial" panose="020B0604020202020204" pitchFamily="34" charset="0"/>
              </a:rPr>
              <a:t>Mahanty</a:t>
            </a:r>
            <a:endParaRPr lang="en-US" dirty="0">
              <a:solidFill>
                <a:srgbClr val="123A7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37038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250" fill="hold"/>
                                        <p:tgtEl>
                                          <p:spTgt spid="3">
                                            <p:bg/>
                                          </p:spTgt>
                                        </p:tgtEl>
                                        <p:attrNameLst>
                                          <p:attrName>ppt_x</p:attrName>
                                        </p:attrNameLst>
                                      </p:cBhvr>
                                      <p:tavLst>
                                        <p:tav tm="0">
                                          <p:val>
                                            <p:strVal val="#ppt_x"/>
                                          </p:val>
                                        </p:tav>
                                        <p:tav tm="100000">
                                          <p:val>
                                            <p:strVal val="#ppt_x"/>
                                          </p:val>
                                        </p:tav>
                                      </p:tavLst>
                                    </p:anim>
                                    <p:anim calcmode="lin" valueType="num">
                                      <p:cBhvr additive="base">
                                        <p:cTn id="13" dur="250" fill="hold"/>
                                        <p:tgtEl>
                                          <p:spTgt spid="3">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250"/>
                            </p:stCondLst>
                            <p:childTnLst>
                              <p:par>
                                <p:cTn id="29" presetID="2" presetClass="entr" presetSubtype="4"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p>
        </p:txBody>
      </p:sp>
      <p:sp>
        <p:nvSpPr>
          <p:cNvPr id="3" name="Content Placeholder 2"/>
          <p:cNvSpPr>
            <a:spLocks noGrp="1"/>
          </p:cNvSpPr>
          <p:nvPr>
            <p:ph idx="1"/>
          </p:nvPr>
        </p:nvSpPr>
        <p:spPr>
          <a:xfrm>
            <a:off x="522514" y="2377439"/>
            <a:ext cx="11273246" cy="4219303"/>
          </a:xfrm>
        </p:spPr>
        <p:txBody>
          <a:bodyPr>
            <a:normAutofit lnSpcReduction="10000"/>
          </a:bodyPr>
          <a:lstStyle/>
          <a:p>
            <a:r>
              <a:rPr lang="en-US" dirty="0">
                <a:latin typeface="Times New Roman" panose="02020603050405020304" pitchFamily="18" charset="0"/>
                <a:cs typeface="Times New Roman" panose="02020603050405020304" pitchFamily="18" charset="0"/>
              </a:rPr>
              <a:t>Today’s audience prefers to be informed as it gives them the power of choice. And this is how the idea of developing a price comparison website took place. With price comparison engines, there are a variety of choices like the number of items on sale, choice or types of brands, diverse offers, and many more. </a:t>
            </a:r>
          </a:p>
          <a:p>
            <a:r>
              <a:rPr lang="en-US" dirty="0">
                <a:latin typeface="Times New Roman" panose="02020603050405020304" pitchFamily="18" charset="0"/>
                <a:cs typeface="Times New Roman" panose="02020603050405020304" pitchFamily="18" charset="0"/>
              </a:rPr>
              <a:t>Online price comparison websites have made things simpler as we can shop online and even find suggestions, alternatives, and other new products in the same price range, making our online shopping a pleasurable experience.</a:t>
            </a:r>
          </a:p>
          <a:p>
            <a:r>
              <a:rPr lang="en-US" dirty="0">
                <a:latin typeface="Times New Roman" panose="02020603050405020304" pitchFamily="18" charset="0"/>
                <a:cs typeface="Times New Roman" panose="02020603050405020304" pitchFamily="18" charset="0"/>
              </a:rPr>
              <a:t>Price comparison site aggregate information about product prices on different websites, display this information, and thus allow consumers to choose a store to buy from based on the price. This helps consumers to have better understanding about product quality ,its features and its price. </a:t>
            </a:r>
          </a:p>
          <a:p>
            <a:r>
              <a:rPr lang="en-US" dirty="0">
                <a:latin typeface="Times New Roman" panose="02020603050405020304" pitchFamily="18" charset="0"/>
                <a:cs typeface="Times New Roman" panose="02020603050405020304" pitchFamily="18" charset="0"/>
              </a:rPr>
              <a:t>It can also earn revenues from click through when every time a potential customer opts to view a firm’s listing.</a:t>
            </a:r>
          </a:p>
          <a:p>
            <a:r>
              <a:rPr lang="en-US" dirty="0">
                <a:latin typeface="Times New Roman" panose="02020603050405020304" pitchFamily="18" charset="0"/>
                <a:cs typeface="Times New Roman" panose="02020603050405020304" pitchFamily="18" charset="0"/>
              </a:rPr>
              <a:t>User can also review both the product and retail partner.</a:t>
            </a:r>
          </a:p>
          <a:p>
            <a:r>
              <a:rPr lang="en-US" dirty="0">
                <a:latin typeface="Times New Roman" panose="02020603050405020304" pitchFamily="18" charset="0"/>
                <a:cs typeface="Times New Roman" panose="02020603050405020304" pitchFamily="18" charset="0"/>
              </a:rPr>
              <a:t>On the other side it’s a benefit for the businesses selling products and services. For them, price comparison sites are promotional platforms. Having an online store featured on a price comparison website increases the number of visitors and, consequently, buyers – if the prices are competitive enough, that is.</a:t>
            </a:r>
          </a:p>
        </p:txBody>
      </p:sp>
    </p:spTree>
    <p:extLst>
      <p:ext uri="{BB962C8B-B14F-4D97-AF65-F5344CB8AC3E}">
        <p14:creationId xmlns:p14="http://schemas.microsoft.com/office/powerpoint/2010/main" val="254276144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a:xfrm>
            <a:off x="1154955" y="2603499"/>
            <a:ext cx="8761412" cy="3692797"/>
          </a:xfrm>
        </p:spPr>
        <p:txBody>
          <a:bodyPr>
            <a:normAutofit lnSpcReduction="10000"/>
          </a:bodyPr>
          <a:lstStyle/>
          <a:p>
            <a:r>
              <a:rPr lang="en-US" dirty="0">
                <a:latin typeface="Times New Roman" panose="02020603050405020304" pitchFamily="18" charset="0"/>
                <a:cs typeface="Times New Roman" panose="02020603050405020304" pitchFamily="18" charset="0"/>
              </a:rPr>
              <a:t>Search Engine to search products for over websites. </a:t>
            </a:r>
          </a:p>
          <a:p>
            <a:pPr marL="0" indent="0">
              <a:buNone/>
            </a:pPr>
            <a:r>
              <a:rPr lang="en-US" dirty="0">
                <a:latin typeface="Times New Roman" panose="02020603050405020304" pitchFamily="18" charset="0"/>
                <a:cs typeface="Times New Roman" panose="02020603050405020304" pitchFamily="18" charset="0"/>
              </a:rPr>
              <a:t>      (we included amazon and </a:t>
            </a:r>
            <a:r>
              <a:rPr lang="en-US" dirty="0" err="1">
                <a:latin typeface="Times New Roman" panose="02020603050405020304" pitchFamily="18" charset="0"/>
                <a:cs typeface="Times New Roman" panose="02020603050405020304" pitchFamily="18" charset="0"/>
              </a:rPr>
              <a:t>flipkart</a:t>
            </a:r>
            <a:r>
              <a:rPr lang="en-US" dirty="0">
                <a:latin typeface="Times New Roman" panose="02020603050405020304" pitchFamily="18" charset="0"/>
                <a:cs typeface="Times New Roman" panose="02020603050405020304" pitchFamily="18" charset="0"/>
              </a:rPr>
              <a:t> in our project)</a:t>
            </a:r>
          </a:p>
          <a:p>
            <a:r>
              <a:rPr lang="en-US" dirty="0">
                <a:latin typeface="Times New Roman" panose="02020603050405020304" pitchFamily="18" charset="0"/>
                <a:cs typeface="Times New Roman" panose="02020603050405020304" pitchFamily="18" charset="0"/>
              </a:rPr>
              <a:t>Listings where comparisons are shown.</a:t>
            </a:r>
          </a:p>
          <a:p>
            <a:r>
              <a:rPr lang="en-US" dirty="0">
                <a:latin typeface="Times New Roman" panose="02020603050405020304" pitchFamily="18" charset="0"/>
                <a:cs typeface="Times New Roman" panose="02020603050405020304" pitchFamily="18" charset="0"/>
              </a:rPr>
              <a:t>Latency from the point of clicking from search button to getting results is less than 5 seconds.</a:t>
            </a:r>
          </a:p>
          <a:p>
            <a:r>
              <a:rPr lang="en-US" dirty="0">
                <a:latin typeface="Times New Roman" panose="02020603050405020304" pitchFamily="18" charset="0"/>
                <a:cs typeface="Times New Roman" panose="02020603050405020304" pitchFamily="18" charset="0"/>
              </a:rPr>
              <a:t>Geolocation to know user’s location and time to know when user is viewing</a:t>
            </a:r>
          </a:p>
          <a:p>
            <a:r>
              <a:rPr lang="en-US" dirty="0">
                <a:latin typeface="Times New Roman" panose="02020603050405020304" pitchFamily="18" charset="0"/>
                <a:cs typeface="Times New Roman" panose="02020603050405020304" pitchFamily="18" charset="0"/>
              </a:rPr>
              <a:t>Page views to track number of viewers</a:t>
            </a:r>
          </a:p>
          <a:p>
            <a:r>
              <a:rPr lang="en-US" dirty="0">
                <a:latin typeface="Times New Roman" panose="02020603050405020304" pitchFamily="18" charset="0"/>
                <a:cs typeface="Times New Roman" panose="02020603050405020304" pitchFamily="18" charset="0"/>
              </a:rPr>
              <a:t>Visit to site button ,provides direct redirection towards the clicked website.</a:t>
            </a:r>
          </a:p>
          <a:p>
            <a:r>
              <a:rPr lang="en-US" dirty="0">
                <a:latin typeface="Times New Roman" panose="02020603050405020304" pitchFamily="18" charset="0"/>
                <a:cs typeface="Times New Roman" panose="02020603050405020304" pitchFamily="18" charset="0"/>
              </a:rPr>
              <a:t>Supports multi-word queries in Search bar.</a:t>
            </a:r>
          </a:p>
          <a:p>
            <a:r>
              <a:rPr lang="en-US" dirty="0">
                <a:latin typeface="Times New Roman" panose="02020603050405020304" pitchFamily="18" charset="0"/>
                <a:cs typeface="Times New Roman" panose="02020603050405020304" pitchFamily="18" charset="0"/>
              </a:rPr>
              <a:t>Built on PHP Simple DOM web scraping platform.</a:t>
            </a:r>
          </a:p>
        </p:txBody>
      </p:sp>
    </p:spTree>
    <p:extLst>
      <p:ext uri="{BB962C8B-B14F-4D97-AF65-F5344CB8AC3E}">
        <p14:creationId xmlns:p14="http://schemas.microsoft.com/office/powerpoint/2010/main" val="1432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Easy search for cheap products</a:t>
            </a:r>
          </a:p>
          <a:p>
            <a:r>
              <a:rPr lang="en-US" dirty="0">
                <a:latin typeface="Times New Roman" panose="02020603050405020304" pitchFamily="18" charset="0"/>
                <a:cs typeface="Times New Roman" panose="02020603050405020304" pitchFamily="18" charset="0"/>
              </a:rPr>
              <a:t>Saves money</a:t>
            </a:r>
          </a:p>
          <a:p>
            <a:r>
              <a:rPr lang="en-US" dirty="0">
                <a:latin typeface="Times New Roman" panose="02020603050405020304" pitchFamily="18" charset="0"/>
                <a:cs typeface="Times New Roman" panose="02020603050405020304" pitchFamily="18" charset="0"/>
              </a:rPr>
              <a:t>Saves time</a:t>
            </a:r>
          </a:p>
          <a:p>
            <a:r>
              <a:rPr lang="en-US" dirty="0">
                <a:latin typeface="Times New Roman" panose="02020603050405020304" pitchFamily="18" charset="0"/>
                <a:cs typeface="Times New Roman" panose="02020603050405020304" pitchFamily="18" charset="0"/>
              </a:rPr>
              <a:t>Online stores on single platform</a:t>
            </a:r>
          </a:p>
          <a:p>
            <a:r>
              <a:rPr lang="en-US" dirty="0">
                <a:latin typeface="Times New Roman" panose="02020603050405020304" pitchFamily="18" charset="0"/>
                <a:cs typeface="Times New Roman" panose="02020603050405020304" pitchFamily="18" charset="0"/>
              </a:rPr>
              <a:t>Reviews of real customers</a:t>
            </a:r>
          </a:p>
          <a:p>
            <a:r>
              <a:rPr lang="en-US" dirty="0">
                <a:latin typeface="Times New Roman" panose="02020603050405020304" pitchFamily="18" charset="0"/>
                <a:cs typeface="Times New Roman" panose="02020603050405020304" pitchFamily="18" charset="0"/>
              </a:rPr>
              <a:t>Collection of most popular products</a:t>
            </a:r>
          </a:p>
          <a:p>
            <a:r>
              <a:rPr lang="en-US" dirty="0">
                <a:latin typeface="Times New Roman" panose="02020603050405020304" pitchFamily="18" charset="0"/>
                <a:cs typeface="Times New Roman" panose="02020603050405020304" pitchFamily="18" charset="0"/>
              </a:rPr>
              <a:t>More sales</a:t>
            </a:r>
          </a:p>
          <a:p>
            <a:r>
              <a:rPr lang="en-US" dirty="0">
                <a:latin typeface="Times New Roman" panose="02020603050405020304" pitchFamily="18" charset="0"/>
                <a:cs typeface="Times New Roman" panose="02020603050405020304" pitchFamily="18" charset="0"/>
              </a:rPr>
              <a:t>Additional channel for customer interaction</a:t>
            </a:r>
          </a:p>
          <a:p>
            <a:endParaRPr lang="en-US" dirty="0"/>
          </a:p>
        </p:txBody>
      </p:sp>
    </p:spTree>
    <p:extLst>
      <p:ext uri="{BB962C8B-B14F-4D97-AF65-F5344CB8AC3E}">
        <p14:creationId xmlns:p14="http://schemas.microsoft.com/office/powerpoint/2010/main" val="2497865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a:xfrm>
            <a:off x="945948" y="2420619"/>
            <a:ext cx="10470989" cy="4019369"/>
          </a:xfrm>
        </p:spPr>
        <p:txBody>
          <a:bodyPr>
            <a:normAutofit/>
          </a:bodyPr>
          <a:lstStyle/>
          <a:p>
            <a:r>
              <a:rPr lang="en-US" dirty="0">
                <a:latin typeface="Times New Roman" panose="02020603050405020304" pitchFamily="18" charset="0"/>
                <a:cs typeface="Times New Roman" panose="02020603050405020304" pitchFamily="18" charset="0"/>
              </a:rPr>
              <a:t>When price comparison site is used ,the price results may not match what the consumer asked for in a search or a trader may come up in the results that doesn’t cover the area consumer lives in.</a:t>
            </a:r>
          </a:p>
          <a:p>
            <a:r>
              <a:rPr lang="en-US" dirty="0">
                <a:latin typeface="Times New Roman" panose="02020603050405020304" pitchFamily="18" charset="0"/>
                <a:cs typeface="Times New Roman" panose="02020603050405020304" pitchFamily="18" charset="0"/>
              </a:rPr>
              <a:t>When you use comparison sites, you won’t be getting a full picture of the market, and you could be missing out on an even better deal from a company that doesn’t subscribe.</a:t>
            </a:r>
          </a:p>
          <a:p>
            <a:r>
              <a:rPr lang="en-US" dirty="0">
                <a:latin typeface="Times New Roman" panose="02020603050405020304" pitchFamily="18" charset="0"/>
                <a:cs typeface="Times New Roman" panose="02020603050405020304" pitchFamily="18" charset="0"/>
              </a:rPr>
              <a:t>When you go to a supplier direct, you’ll often be given a point of contact, someone you can go to if you have any queries, and who will ensure that your product is going to give you exactly what you want it to. This is not the case on a comparison site – you will be shown a list of potential products, and then you’re on your own. You need to make the decision without any additional help or advice, and this can lead to people picking a something that just isn’t what they need; they can be paying out for something that just isn’t going to help them if they need it to.</a:t>
            </a:r>
          </a:p>
        </p:txBody>
      </p:sp>
    </p:spTree>
    <p:extLst>
      <p:ext uri="{BB962C8B-B14F-4D97-AF65-F5344CB8AC3E}">
        <p14:creationId xmlns:p14="http://schemas.microsoft.com/office/powerpoint/2010/main" val="136615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p>
        </p:txBody>
      </p:sp>
      <p:pic>
        <p:nvPicPr>
          <p:cNvPr id="1026" name="Picture 2" descr="How to Build a Price Comparison Website Portal? - DataCr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844" y="2319098"/>
            <a:ext cx="7637449" cy="44386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66762" y="3081404"/>
            <a:ext cx="3983276" cy="34163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400" dirty="0"/>
              <a:t>Front End: HTML5,CSS3,Web Scrapping.</a:t>
            </a:r>
          </a:p>
          <a:p>
            <a:endParaRPr lang="en-US" sz="2400" dirty="0"/>
          </a:p>
          <a:p>
            <a:r>
              <a:rPr lang="en-US" sz="2400" dirty="0"/>
              <a:t>Framework: Bootstrap4,</a:t>
            </a:r>
          </a:p>
          <a:p>
            <a:pPr algn="ctr"/>
            <a:r>
              <a:rPr lang="en-US" sz="2400" dirty="0"/>
              <a:t>PHP, Java Script.</a:t>
            </a:r>
          </a:p>
          <a:p>
            <a:endParaRPr lang="en-US" sz="2400" dirty="0"/>
          </a:p>
          <a:p>
            <a:pPr algn="ctr"/>
            <a:r>
              <a:rPr lang="en-US" sz="2400" dirty="0"/>
              <a:t>Tools: Visual Studio, XAMPP</a:t>
            </a:r>
          </a:p>
        </p:txBody>
      </p:sp>
    </p:spTree>
    <p:extLst>
      <p:ext uri="{BB962C8B-B14F-4D97-AF65-F5344CB8AC3E}">
        <p14:creationId xmlns:p14="http://schemas.microsoft.com/office/powerpoint/2010/main" val="20219463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left)">
                                      <p:cBhvr>
                                        <p:cTn id="10" dur="7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526" y="673222"/>
            <a:ext cx="9282270" cy="1038012"/>
          </a:xfrm>
        </p:spPr>
        <p:txBody>
          <a:bodyPr/>
          <a:lstStyle/>
          <a:p>
            <a:r>
              <a:rPr lang="en-US" sz="3200" dirty="0"/>
              <a:t>About the technology stack that we used:</a:t>
            </a:r>
          </a:p>
        </p:txBody>
      </p:sp>
      <p:sp>
        <p:nvSpPr>
          <p:cNvPr id="3" name="Content Placeholder 2"/>
          <p:cNvSpPr>
            <a:spLocks noGrp="1"/>
          </p:cNvSpPr>
          <p:nvPr>
            <p:ph idx="1"/>
          </p:nvPr>
        </p:nvSpPr>
        <p:spPr>
          <a:xfrm>
            <a:off x="613953" y="2207624"/>
            <a:ext cx="11207932" cy="4650376"/>
          </a:xfrm>
        </p:spPr>
        <p:txBody>
          <a:bodyPr>
            <a:noAutofit/>
          </a:bodyPr>
          <a:lstStyle/>
          <a:p>
            <a:pPr>
              <a:spcBef>
                <a:spcPts val="600"/>
              </a:spcBef>
            </a:pPr>
            <a:r>
              <a:rPr lang="en-US" sz="1600" dirty="0">
                <a:latin typeface="Times New Roman" panose="02020603050405020304" pitchFamily="18" charset="0"/>
                <a:cs typeface="Times New Roman" panose="02020603050405020304" pitchFamily="18" charset="0"/>
              </a:rPr>
              <a:t>Front end: </a:t>
            </a:r>
          </a:p>
          <a:p>
            <a:pPr marL="0" indent="0">
              <a:spcBef>
                <a:spcPts val="600"/>
              </a:spcBef>
              <a:buNone/>
            </a:pPr>
            <a:r>
              <a:rPr lang="en-US" sz="1600" dirty="0">
                <a:latin typeface="Times New Roman" panose="02020603050405020304" pitchFamily="18" charset="0"/>
                <a:cs typeface="Times New Roman" panose="02020603050405020304" pitchFamily="18" charset="0"/>
              </a:rPr>
              <a:t>HTML5 is the latest and enhanced version of HTML. HTML5 is a standard for structuring and presenting content on the internet.</a:t>
            </a:r>
          </a:p>
          <a:p>
            <a:pPr marL="0" indent="0">
              <a:spcBef>
                <a:spcPts val="600"/>
              </a:spcBef>
              <a:buNone/>
            </a:pPr>
            <a:r>
              <a:rPr lang="en-US" sz="1600" dirty="0">
                <a:latin typeface="Times New Roman" panose="02020603050405020304" pitchFamily="18" charset="0"/>
                <a:cs typeface="Times New Roman" panose="02020603050405020304" pitchFamily="18" charset="0"/>
              </a:rPr>
              <a:t>CSS is used to control the style of a web document in a </a:t>
            </a:r>
            <a:r>
              <a:rPr lang="en-US" sz="1600" dirty="0" err="1">
                <a:latin typeface="Times New Roman" panose="02020603050405020304" pitchFamily="18" charset="0"/>
                <a:cs typeface="Times New Roman" panose="02020603050405020304" pitchFamily="18" charset="0"/>
              </a:rPr>
              <a:t>simple,easy</a:t>
            </a:r>
            <a:r>
              <a:rPr lang="en-US" sz="1600" dirty="0">
                <a:latin typeface="Times New Roman" panose="02020603050405020304" pitchFamily="18" charset="0"/>
                <a:cs typeface="Times New Roman" panose="02020603050405020304" pitchFamily="18" charset="0"/>
              </a:rPr>
              <a:t> way. CSS3 is collaboration of CSS2 with its new specifications. </a:t>
            </a:r>
          </a:p>
          <a:p>
            <a:pPr>
              <a:spcBef>
                <a:spcPts val="600"/>
              </a:spcBef>
            </a:pPr>
            <a:r>
              <a:rPr lang="en-US" sz="1600" dirty="0">
                <a:latin typeface="Times New Roman" panose="02020603050405020304" pitchFamily="18" charset="0"/>
                <a:cs typeface="Times New Roman" panose="02020603050405020304" pitchFamily="18" charset="0"/>
              </a:rPr>
              <a:t>Framework:</a:t>
            </a:r>
          </a:p>
          <a:p>
            <a:pPr marL="0" indent="0">
              <a:spcBef>
                <a:spcPts val="600"/>
              </a:spcBef>
              <a:buNone/>
            </a:pPr>
            <a:r>
              <a:rPr lang="en-US" sz="1600" dirty="0">
                <a:latin typeface="Times New Roman" panose="02020603050405020304" pitchFamily="18" charset="0"/>
                <a:cs typeface="Times New Roman" panose="02020603050405020304" pitchFamily="18" charset="0"/>
              </a:rPr>
              <a:t>Bootstrap 4 is a most popular front end framework in the recent time. It is sleek, intuitive, and powerful front-end framework for faster and easier web development.</a:t>
            </a:r>
          </a:p>
          <a:p>
            <a:pPr marL="0" indent="0">
              <a:spcBef>
                <a:spcPts val="600"/>
              </a:spcBef>
              <a:buNone/>
            </a:pPr>
            <a:r>
              <a:rPr lang="en-US" sz="1600" dirty="0">
                <a:latin typeface="Times New Roman" panose="02020603050405020304" pitchFamily="18" charset="0"/>
                <a:cs typeface="Times New Roman" panose="02020603050405020304" pitchFamily="18" charset="0"/>
              </a:rPr>
              <a:t>PHP is acronym of Hypertext Preprocessor (PHP) is a programming language that allows web developers to create dynamic content that interacts with databases.</a:t>
            </a:r>
          </a:p>
          <a:p>
            <a:pPr marL="0" indent="0">
              <a:spcBef>
                <a:spcPts val="600"/>
              </a:spcBef>
              <a:buNone/>
            </a:pPr>
            <a:r>
              <a:rPr lang="en-US" sz="1600" dirty="0">
                <a:latin typeface="Times New Roman" panose="02020603050405020304" pitchFamily="18" charset="0"/>
                <a:cs typeface="Times New Roman" panose="02020603050405020304" pitchFamily="18" charset="0"/>
              </a:rPr>
              <a:t>JavaScript is a lightweight, interpreted programming language with object-oriented capabilities that allows to build interactivity into static HTML pages.</a:t>
            </a:r>
          </a:p>
          <a:p>
            <a:pPr>
              <a:spcBef>
                <a:spcPts val="600"/>
              </a:spcBef>
            </a:pPr>
            <a:r>
              <a:rPr lang="en-US" sz="1600" dirty="0">
                <a:latin typeface="Times New Roman" panose="02020603050405020304" pitchFamily="18" charset="0"/>
                <a:cs typeface="Times New Roman" panose="02020603050405020304" pitchFamily="18" charset="0"/>
              </a:rPr>
              <a:t>Tools:</a:t>
            </a:r>
          </a:p>
          <a:p>
            <a:pPr marL="0" indent="0">
              <a:spcBef>
                <a:spcPts val="600"/>
              </a:spcBef>
              <a:buNone/>
            </a:pPr>
            <a:r>
              <a:rPr lang="en-US" sz="1600" dirty="0">
                <a:latin typeface="Times New Roman" panose="02020603050405020304" pitchFamily="18" charset="0"/>
                <a:cs typeface="Times New Roman" panose="02020603050405020304" pitchFamily="18" charset="0"/>
              </a:rPr>
              <a:t>Microsoft Visual Studio is an integrated development environment (IDE) from Microsoft. It is used to develop computer programs, as well as websites, web apps, web services and mobile apps. </a:t>
            </a:r>
          </a:p>
          <a:p>
            <a:pPr marL="0" indent="0">
              <a:spcBef>
                <a:spcPts val="600"/>
              </a:spcBef>
              <a:buNone/>
            </a:pPr>
            <a:r>
              <a:rPr lang="en-US" sz="1600" dirty="0">
                <a:latin typeface="Times New Roman" panose="02020603050405020304" pitchFamily="18" charset="0"/>
                <a:cs typeface="Times New Roman" panose="02020603050405020304" pitchFamily="18" charset="0"/>
              </a:rPr>
              <a:t>XAMPP is a free and open-source cross-platform web server solution stack package developed by Apache Friends, consisting mainly of the Apache HTTP Server, </a:t>
            </a:r>
            <a:r>
              <a:rPr lang="en-US" sz="1600" dirty="0" err="1">
                <a:latin typeface="Times New Roman" panose="02020603050405020304" pitchFamily="18" charset="0"/>
                <a:cs typeface="Times New Roman" panose="02020603050405020304" pitchFamily="18" charset="0"/>
              </a:rPr>
              <a:t>MariaDB</a:t>
            </a:r>
            <a:r>
              <a:rPr lang="en-US" sz="1600" dirty="0">
                <a:latin typeface="Times New Roman" panose="02020603050405020304" pitchFamily="18" charset="0"/>
                <a:cs typeface="Times New Roman" panose="02020603050405020304" pitchFamily="18" charset="0"/>
              </a:rPr>
              <a:t> database, and interpreters for scripts written in the PHP and Perl programming languages.</a:t>
            </a:r>
          </a:p>
        </p:txBody>
      </p:sp>
    </p:spTree>
    <p:extLst>
      <p:ext uri="{BB962C8B-B14F-4D97-AF65-F5344CB8AC3E}">
        <p14:creationId xmlns:p14="http://schemas.microsoft.com/office/powerpoint/2010/main" val="22087282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Scraping</a:t>
            </a:r>
          </a:p>
        </p:txBody>
      </p:sp>
      <p:sp>
        <p:nvSpPr>
          <p:cNvPr id="3" name="Content Placeholder 2"/>
          <p:cNvSpPr>
            <a:spLocks noGrp="1"/>
          </p:cNvSpPr>
          <p:nvPr>
            <p:ph idx="1"/>
          </p:nvPr>
        </p:nvSpPr>
        <p:spPr>
          <a:xfrm>
            <a:off x="1037387" y="2472995"/>
            <a:ext cx="10248922" cy="3677433"/>
          </a:xfrm>
        </p:spPr>
        <p:txBody>
          <a:bodyPr>
            <a:normAutofit lnSpcReduction="10000"/>
          </a:bodyPr>
          <a:lstStyle/>
          <a:p>
            <a:r>
              <a:rPr lang="en-US" dirty="0">
                <a:latin typeface="Times New Roman" panose="02020603050405020304" pitchFamily="18" charset="0"/>
                <a:cs typeface="Times New Roman" panose="02020603050405020304" pitchFamily="18" charset="0"/>
              </a:rPr>
              <a:t>Web scraping is the process of collecting structured web data in an automated fashion. It’s also called web data extraction. Some of the main use cases of web scraping include price monitoring, price intelligence, news monitoring, lead generation, and market research among many others.</a:t>
            </a:r>
          </a:p>
          <a:p>
            <a:r>
              <a:rPr lang="en-US" dirty="0">
                <a:latin typeface="Times New Roman" panose="02020603050405020304" pitchFamily="18" charset="0"/>
                <a:cs typeface="Times New Roman" panose="02020603050405020304" pitchFamily="18" charset="0"/>
              </a:rPr>
              <a:t>Web scraping lets you collect data from web runners across the internet. It's also called web crawling or web data birth that constantly (or at least regularly) checks search engines or specific websites and collects their data. Crawlers can help you build an extensive database in a short amount of time and keep it up to date. </a:t>
            </a:r>
          </a:p>
          <a:p>
            <a:r>
              <a:rPr lang="en-US" dirty="0">
                <a:latin typeface="Times New Roman" panose="02020603050405020304" pitchFamily="18" charset="0"/>
                <a:cs typeface="Times New Roman" panose="02020603050405020304" pitchFamily="18" charset="0"/>
              </a:rPr>
              <a:t>In general, web data extraction is used by people and businesses who want to make use of the vast amount of publicly available web data to make smarter decisions.</a:t>
            </a:r>
          </a:p>
          <a:p>
            <a:r>
              <a:rPr lang="en-US" dirty="0">
                <a:latin typeface="Times New Roman" panose="02020603050405020304" pitchFamily="18" charset="0"/>
                <a:cs typeface="Times New Roman" panose="02020603050405020304" pitchFamily="18" charset="0"/>
              </a:rPr>
              <a:t>In our project, web scrapping is used for getting price information instead of using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to retrieve data.</a:t>
            </a:r>
          </a:p>
          <a:p>
            <a:r>
              <a:rPr lang="en-US" dirty="0">
                <a:latin typeface="Times New Roman" panose="02020603050405020304" pitchFamily="18" charset="0"/>
                <a:cs typeface="Times New Roman" panose="02020603050405020304" pitchFamily="18" charset="0"/>
              </a:rPr>
              <a:t>This technology is used because of drawback with API’s – accessing speed , retrieval latency and its not free of cost.</a:t>
            </a:r>
          </a:p>
        </p:txBody>
      </p:sp>
    </p:spTree>
    <p:extLst>
      <p:ext uri="{BB962C8B-B14F-4D97-AF65-F5344CB8AC3E}">
        <p14:creationId xmlns:p14="http://schemas.microsoft.com/office/powerpoint/2010/main" val="115327392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641" y="878253"/>
            <a:ext cx="8761413" cy="1240078"/>
          </a:xfrm>
        </p:spPr>
        <p:txBody>
          <a:bodyPr/>
          <a:lstStyle/>
          <a:p>
            <a:r>
              <a:rPr lang="en-US" dirty="0"/>
              <a:t>What is web scraping used for?</a:t>
            </a:r>
            <a:br>
              <a:rPr lang="en-US" dirty="0"/>
            </a:br>
            <a:endParaRPr lang="en-US" dirty="0"/>
          </a:p>
        </p:txBody>
      </p:sp>
      <p:sp>
        <p:nvSpPr>
          <p:cNvPr id="3" name="Content Placeholder 2"/>
          <p:cNvSpPr>
            <a:spLocks noGrp="1"/>
          </p:cNvSpPr>
          <p:nvPr>
            <p:ph idx="1"/>
          </p:nvPr>
        </p:nvSpPr>
        <p:spPr>
          <a:xfrm>
            <a:off x="1004641" y="2394494"/>
            <a:ext cx="10358845" cy="4022768"/>
          </a:xfrm>
        </p:spPr>
        <p:txBody>
          <a:bodyPr>
            <a:normAutofit/>
          </a:bodyPr>
          <a:lstStyle/>
          <a:p>
            <a:r>
              <a:rPr lang="en-US" dirty="0">
                <a:latin typeface="Times New Roman" panose="02020603050405020304" pitchFamily="18" charset="0"/>
                <a:cs typeface="Times New Roman" panose="02020603050405020304" pitchFamily="18" charset="0"/>
              </a:rPr>
              <a:t>Price intelligence is the biggest use case for web scraping. Extracting product and pricing information from e-commerce websites, then turning it into intelligence is an important part of modern e-commerce companies that want to make better pricing/marketing decisions based on data.</a:t>
            </a:r>
          </a:p>
          <a:p>
            <a:pPr marL="0" indent="0">
              <a:buNone/>
            </a:pPr>
            <a:r>
              <a:rPr lang="en-US" dirty="0">
                <a:latin typeface="Times New Roman" panose="02020603050405020304" pitchFamily="18" charset="0"/>
                <a:cs typeface="Times New Roman" panose="02020603050405020304" pitchFamily="18" charset="0"/>
              </a:rPr>
              <a:t>      How web pricing data and price intelligence can be useful:</a:t>
            </a:r>
          </a:p>
          <a:p>
            <a:r>
              <a:rPr lang="en-US" dirty="0">
                <a:latin typeface="Times New Roman" panose="02020603050405020304" pitchFamily="18" charset="0"/>
                <a:cs typeface="Times New Roman" panose="02020603050405020304" pitchFamily="18" charset="0"/>
              </a:rPr>
              <a:t>Dynamic pricing</a:t>
            </a:r>
          </a:p>
          <a:p>
            <a:r>
              <a:rPr lang="en-US" dirty="0">
                <a:latin typeface="Times New Roman" panose="02020603050405020304" pitchFamily="18" charset="0"/>
                <a:cs typeface="Times New Roman" panose="02020603050405020304" pitchFamily="18" charset="0"/>
              </a:rPr>
              <a:t>Revenue optimization</a:t>
            </a:r>
          </a:p>
          <a:p>
            <a:r>
              <a:rPr lang="en-US" dirty="0">
                <a:latin typeface="Times New Roman" panose="02020603050405020304" pitchFamily="18" charset="0"/>
                <a:cs typeface="Times New Roman" panose="02020603050405020304" pitchFamily="18" charset="0"/>
              </a:rPr>
              <a:t>Competitor monitoring</a:t>
            </a:r>
          </a:p>
          <a:p>
            <a:r>
              <a:rPr lang="en-US" dirty="0">
                <a:latin typeface="Times New Roman" panose="02020603050405020304" pitchFamily="18" charset="0"/>
                <a:cs typeface="Times New Roman" panose="02020603050405020304" pitchFamily="18" charset="0"/>
              </a:rPr>
              <a:t>Product trend monitoring</a:t>
            </a:r>
          </a:p>
          <a:p>
            <a:r>
              <a:rPr lang="en-US" dirty="0">
                <a:latin typeface="Times New Roman" panose="02020603050405020304" pitchFamily="18" charset="0"/>
                <a:cs typeface="Times New Roman" panose="02020603050405020304" pitchFamily="18" charset="0"/>
              </a:rPr>
              <a:t>Brand and MAP compliance</a:t>
            </a:r>
          </a:p>
        </p:txBody>
      </p:sp>
    </p:spTree>
    <p:extLst>
      <p:ext uri="{BB962C8B-B14F-4D97-AF65-F5344CB8AC3E}">
        <p14:creationId xmlns:p14="http://schemas.microsoft.com/office/powerpoint/2010/main" val="1209775759"/>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460</TotalTime>
  <Words>1169</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Century Gothic</vt:lpstr>
      <vt:lpstr>Times New Roman</vt:lpstr>
      <vt:lpstr>Wingdings 3</vt:lpstr>
      <vt:lpstr>Ion Boardroom</vt:lpstr>
      <vt:lpstr>SMART BUY</vt:lpstr>
      <vt:lpstr>About The Project</vt:lpstr>
      <vt:lpstr>Features</vt:lpstr>
      <vt:lpstr>Advantages</vt:lpstr>
      <vt:lpstr>Disadvantages</vt:lpstr>
      <vt:lpstr>Technology Stack</vt:lpstr>
      <vt:lpstr>About the technology stack that we used:</vt:lpstr>
      <vt:lpstr>Web Scraping</vt:lpstr>
      <vt:lpstr>What is web scraping used for? </vt:lpstr>
      <vt:lpstr>Working of the Project</vt:lpstr>
      <vt:lpstr>PowerPoint Presentation</vt:lpstr>
      <vt:lpstr>PowerPoint Presentation</vt:lpstr>
      <vt:lpstr>PowerPoint Presentation</vt:lpstr>
      <vt:lpstr>PowerPoint Presentation</vt:lpstr>
      <vt:lpstr>SMART BUY  Project Guide : Mrs. P. Sandhya A Project by :Batch A-13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Comparison</dc:title>
  <dc:creator>My</dc:creator>
  <cp:lastModifiedBy>divyadandi2005@gmail.com</cp:lastModifiedBy>
  <cp:revision>35</cp:revision>
  <dcterms:created xsi:type="dcterms:W3CDTF">2022-04-27T15:06:59Z</dcterms:created>
  <dcterms:modified xsi:type="dcterms:W3CDTF">2022-06-07T06:43:17Z</dcterms:modified>
</cp:coreProperties>
</file>