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20" r:id="rId1"/>
  </p:sldMasterIdLst>
  <p:sldIdLst>
    <p:sldId id="256" r:id="rId2"/>
    <p:sldId id="257" r:id="rId3"/>
    <p:sldId id="259" r:id="rId4"/>
    <p:sldId id="258" r:id="rId5"/>
    <p:sldId id="279" r:id="rId6"/>
    <p:sldId id="266" r:id="rId7"/>
    <p:sldId id="321" r:id="rId8"/>
    <p:sldId id="32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4" d="100"/>
          <a:sy n="74" d="100"/>
        </p:scale>
        <p:origin x="55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6875160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80890772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591723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23686133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8308232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298CD5-6C1E-4009-B41F-6DF62E31D3BE}" type="datetimeFigureOut">
              <a:rPr lang="en-US" smtClean="0"/>
              <a:pPr/>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837738100"/>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070300449"/>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60047289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pPr/>
              <a:t>11/27/2021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5462094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11/27/2021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13306634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23337762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11/27/2021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375274416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11/27/2021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4230524340"/>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11/27/2021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256823602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11/27/2021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Tree>
    <p:extLst>
      <p:ext uri="{BB962C8B-B14F-4D97-AF65-F5344CB8AC3E}">
        <p14:creationId xmlns:p14="http://schemas.microsoft.com/office/powerpoint/2010/main" val="117711943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970E17-90EC-457A-8FF7-F9657C4FD578}" type="slidenum">
              <a:rPr lang="en-US" smtClean="0"/>
              <a:pPr/>
              <a:t>‹#›</a:t>
            </a:fld>
            <a:endParaRPr lang="en-US"/>
          </a:p>
        </p:txBody>
      </p:sp>
      <p:sp>
        <p:nvSpPr>
          <p:cNvPr id="5" name="Date Placeholder 4"/>
          <p:cNvSpPr>
            <a:spLocks noGrp="1"/>
          </p:cNvSpPr>
          <p:nvPr>
            <p:ph type="dt" sz="half" idx="10"/>
          </p:nvPr>
        </p:nvSpPr>
        <p:spPr/>
        <p:txBody>
          <a:bodyPr/>
          <a:lstStyle/>
          <a:p>
            <a:fld id="{C7616CA0-919D-4A49-9C8A-62FDFB3A5183}" type="datetimeFigureOut">
              <a:rPr lang="en-US" smtClean="0"/>
              <a:t>11/27/2021</a:t>
            </a:fld>
            <a:endParaRPr lang="en-US" dirty="0"/>
          </a:p>
        </p:txBody>
      </p:sp>
    </p:spTree>
    <p:extLst>
      <p:ext uri="{BB962C8B-B14F-4D97-AF65-F5344CB8AC3E}">
        <p14:creationId xmlns:p14="http://schemas.microsoft.com/office/powerpoint/2010/main" val="2164832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0298CD5-6C1E-4009-B41F-6DF62E31D3BE}" type="datetimeFigureOut">
              <a:rPr lang="en-US" smtClean="0"/>
              <a:pPr/>
              <a:t>11/27/2021</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8970E17-90EC-457A-8FF7-F9657C4FD578}" type="slidenum">
              <a:rPr lang="en-US" smtClean="0"/>
              <a:pPr/>
              <a:t>‹#›</a:t>
            </a:fld>
            <a:endParaRPr lang="en-US"/>
          </a:p>
        </p:txBody>
      </p:sp>
    </p:spTree>
    <p:extLst>
      <p:ext uri="{BB962C8B-B14F-4D97-AF65-F5344CB8AC3E}">
        <p14:creationId xmlns:p14="http://schemas.microsoft.com/office/powerpoint/2010/main" val="2700222221"/>
      </p:ext>
    </p:extLst>
  </p:cSld>
  <p:clrMap bg1="lt1" tx1="dk1" bg2="lt2" tx2="dk2" accent1="accent1" accent2="accent2" accent3="accent3" accent4="accent4" accent5="accent5" accent6="accent6" hlink="hlink" folHlink="folHlink"/>
  <p:sldLayoutIdLst>
    <p:sldLayoutId id="2147484421" r:id="rId1"/>
    <p:sldLayoutId id="2147484422" r:id="rId2"/>
    <p:sldLayoutId id="2147484423" r:id="rId3"/>
    <p:sldLayoutId id="2147484424" r:id="rId4"/>
    <p:sldLayoutId id="2147484425" r:id="rId5"/>
    <p:sldLayoutId id="2147484426" r:id="rId6"/>
    <p:sldLayoutId id="2147484427" r:id="rId7"/>
    <p:sldLayoutId id="2147484428" r:id="rId8"/>
    <p:sldLayoutId id="2147484429" r:id="rId9"/>
    <p:sldLayoutId id="2147484430" r:id="rId10"/>
    <p:sldLayoutId id="2147484431" r:id="rId11"/>
    <p:sldLayoutId id="2147484432" r:id="rId12"/>
    <p:sldLayoutId id="2147484433" r:id="rId13"/>
    <p:sldLayoutId id="2147484434" r:id="rId14"/>
    <p:sldLayoutId id="2147484435" r:id="rId15"/>
    <p:sldLayoutId id="2147484436" r:id="rId16"/>
  </p:sldLayoutIdLst>
  <p:transition>
    <p:fade thruBlk="1"/>
  </p:transition>
  <p:timing>
    <p:tnLst>
      <p:par>
        <p:cTn id="1" dur="indefinite" restart="never" nodeType="tmRoot"/>
      </p:par>
    </p:tnLst>
  </p:timing>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315996" y="2117179"/>
            <a:ext cx="9643925" cy="2664371"/>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sz="3800"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CREDIT CARD FRAUD DETECTION USING </a:t>
            </a:r>
            <a:r>
              <a:rPr lang="en-US" sz="3800" b="1" dirty="0" smtClean="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rPr>
              <a:t>MACHINE LEARNING</a:t>
            </a:r>
            <a:endParaRPr lang="en-US" sz="3800" b="1" dirty="0">
              <a:solidFill>
                <a:schemeClr val="accent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Rounded Rectangle 1"/>
          <p:cNvSpPr>
            <a:spLocks noChangeArrowheads="1"/>
          </p:cNvSpPr>
          <p:nvPr/>
        </p:nvSpPr>
        <p:spPr bwMode="auto">
          <a:xfrm>
            <a:off x="1315997" y="788662"/>
            <a:ext cx="4634042"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a:t>
            </a:r>
            <a:r>
              <a:rPr lang="en-US" altLang="en-US" sz="2400" b="1" dirty="0" smtClean="0">
                <a:solidFill>
                  <a:schemeClr val="tx1"/>
                </a:solidFill>
                <a:latin typeface="Times New Roman" panose="02020603050405020304" pitchFamily="18" charset="0"/>
                <a:cs typeface="Times New Roman" panose="02020603050405020304" pitchFamily="18" charset="0"/>
              </a:rPr>
              <a:t>Artificial Intelligence</a:t>
            </a:r>
            <a:endParaRPr lang="en-US" altLang="en-US" sz="2400" b="1" dirty="0">
              <a:solidFill>
                <a:schemeClr val="tx1"/>
              </a:solidFill>
              <a:latin typeface="Times New Roman" panose="02020603050405020304" pitchFamily="18" charset="0"/>
              <a:cs typeface="Times New Roman" panose="02020603050405020304" pitchFamily="18" charset="0"/>
            </a:endParaRP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a:t>
            </a:r>
            <a:r>
              <a:rPr lang="en-US" altLang="en-US" sz="2400" b="1" dirty="0" smtClean="0">
                <a:solidFill>
                  <a:schemeClr val="tx1"/>
                </a:solidFill>
                <a:latin typeface="Times New Roman" panose="02020603050405020304" pitchFamily="18" charset="0"/>
                <a:cs typeface="Times New Roman" panose="02020603050405020304" pitchFamily="18" charset="0"/>
              </a:rPr>
              <a:t>Python</a:t>
            </a:r>
            <a:endParaRPr lang="en-US" altLang="en-US" sz="2400" b="1" dirty="0">
              <a:solidFill>
                <a:schemeClr val="tx1"/>
              </a:solidFill>
              <a:latin typeface="Times New Roman" panose="02020603050405020304" pitchFamily="18" charset="0"/>
              <a:cs typeface="Times New Roman" panose="02020603050405020304" pitchFamily="18" charset="0"/>
            </a:endParaRPr>
          </a:p>
        </p:txBody>
      </p:sp>
      <p:sp>
        <p:nvSpPr>
          <p:cNvPr id="6" name="Text Box 3"/>
          <p:cNvSpPr txBox="1">
            <a:spLocks noChangeArrowheads="1"/>
          </p:cNvSpPr>
          <p:nvPr/>
        </p:nvSpPr>
        <p:spPr bwMode="auto">
          <a:xfrm>
            <a:off x="1378039" y="5084094"/>
            <a:ext cx="9144000" cy="402291"/>
          </a:xfrm>
          <a:prstGeom prst="rect">
            <a:avLst/>
          </a:prstGeom>
          <a:noFill/>
          <a:ln>
            <a:noFill/>
          </a:ln>
        </p:spPr>
        <p:style>
          <a:lnRef idx="2">
            <a:schemeClr val="accent1"/>
          </a:lnRef>
          <a:fillRef idx="1">
            <a:schemeClr val="lt1"/>
          </a:fillRef>
          <a:effectRef idx="0">
            <a:schemeClr val="accent1"/>
          </a:effectRef>
          <a:fontRef idx="minor">
            <a:schemeClr val="dk1"/>
          </a:fontRef>
        </p:style>
        <p:txBody>
          <a:bodyPr lIns="90000" tIns="46800" rIns="90000" bIns="468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spcBef>
                <a:spcPct val="0"/>
              </a:spcBef>
              <a:buClrTx/>
            </a:pPr>
            <a:r>
              <a:rPr lang="en-US" altLang="en-US" sz="2000" b="1" dirty="0" smtClean="0">
                <a:solidFill>
                  <a:schemeClr val="tx1"/>
                </a:solidFill>
                <a:latin typeface="Times New Roman" panose="02020603050405020304" pitchFamily="18" charset="0"/>
                <a:cs typeface="Times New Roman" panose="02020603050405020304" pitchFamily="18" charset="0"/>
              </a:rPr>
              <a:t>By: &lt;names here&gt;</a:t>
            </a:r>
            <a:endParaRPr lang="en-US" alt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44725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2942" y="855931"/>
            <a:ext cx="1579830" cy="638020"/>
          </a:xfrm>
        </p:spPr>
        <p:txBody>
          <a:bodyPr>
            <a:norm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INDEX</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47249" y="1738649"/>
            <a:ext cx="9163646" cy="4726546"/>
          </a:xfrm>
        </p:spPr>
        <p:txBody>
          <a:bodyPr numCol="2">
            <a:noAutofit/>
          </a:bodyPr>
          <a:lstStyle/>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Objective</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Abstract</a:t>
            </a:r>
          </a:p>
          <a:p>
            <a:pPr>
              <a:lnSpc>
                <a:spcPct val="150000"/>
              </a:lnSpc>
            </a:pPr>
            <a:r>
              <a:rPr lang="en-US" sz="2000" dirty="0">
                <a:solidFill>
                  <a:srgbClr val="1C1C1C"/>
                </a:solidFill>
                <a:latin typeface="Times New Roman" panose="02020603050405020304" pitchFamily="18" charset="0"/>
                <a:cs typeface="Times New Roman" panose="02020603050405020304" pitchFamily="18" charset="0"/>
              </a:rPr>
              <a:t>Existing </a:t>
            </a:r>
            <a:r>
              <a:rPr lang="en-US" sz="2000" dirty="0" smtClean="0">
                <a:solidFill>
                  <a:srgbClr val="1C1C1C"/>
                </a:solidFill>
                <a:latin typeface="Times New Roman" panose="02020603050405020304" pitchFamily="18" charset="0"/>
                <a:cs typeface="Times New Roman" panose="02020603050405020304" pitchFamily="18" charset="0"/>
              </a:rPr>
              <a:t>Method</a:t>
            </a: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Hardware </a:t>
            </a:r>
            <a:r>
              <a:rPr lang="en-US" sz="2000" dirty="0">
                <a:solidFill>
                  <a:srgbClr val="1C1C1C"/>
                </a:solidFill>
                <a:latin typeface="Times New Roman" panose="02020603050405020304" pitchFamily="18" charset="0"/>
                <a:cs typeface="Times New Roman" panose="02020603050405020304" pitchFamily="18" charset="0"/>
              </a:rPr>
              <a:t>and Software </a:t>
            </a:r>
            <a:r>
              <a:rPr lang="en-US" sz="2000" dirty="0" smtClean="0">
                <a:solidFill>
                  <a:srgbClr val="1C1C1C"/>
                </a:solidFill>
                <a:latin typeface="Times New Roman" panose="02020603050405020304" pitchFamily="18" charset="0"/>
                <a:cs typeface="Times New Roman" panose="02020603050405020304" pitchFamily="18" charset="0"/>
              </a:rPr>
              <a:t>Requirements</a:t>
            </a: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r>
              <a:rPr lang="en-US" sz="2000" dirty="0" smtClean="0">
                <a:solidFill>
                  <a:srgbClr val="1C1C1C"/>
                </a:solidFill>
                <a:latin typeface="Times New Roman" panose="02020603050405020304" pitchFamily="18" charset="0"/>
                <a:cs typeface="Times New Roman" panose="02020603050405020304" pitchFamily="18" charset="0"/>
              </a:rPr>
              <a:t>Conclusion</a:t>
            </a: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a:p>
            <a:pPr>
              <a:lnSpc>
                <a:spcPct val="150000"/>
              </a:lnSpc>
            </a:pPr>
            <a:endParaRPr lang="en-US" sz="2000" dirty="0">
              <a:solidFill>
                <a:srgbClr val="1C1C1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9407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361386" y="640816"/>
            <a:ext cx="4726546"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OBJECTIVE</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xmlns="" id="{2C05C3F2-575C-434B-8AAC-8108D93ED429}"/>
              </a:ext>
            </a:extLst>
          </p:cNvPr>
          <p:cNvSpPr>
            <a:spLocks noGrp="1"/>
          </p:cNvSpPr>
          <p:nvPr>
            <p:ph idx="1"/>
          </p:nvPr>
        </p:nvSpPr>
        <p:spPr>
          <a:xfrm>
            <a:off x="1229636" y="1529458"/>
            <a:ext cx="9450729" cy="4892344"/>
          </a:xfrm>
        </p:spPr>
        <p:txBody>
          <a:bodyPr>
            <a:normAutofit/>
          </a:bodyPr>
          <a:lstStyle/>
          <a:p>
            <a:pPr algn="just">
              <a:lnSpc>
                <a:spcPct val="150000"/>
              </a:lnSpc>
            </a:pPr>
            <a:r>
              <a:rPr lang="en-US" sz="2000" dirty="0">
                <a:solidFill>
                  <a:srgbClr val="1C1C1C"/>
                </a:solidFill>
                <a:latin typeface="Times New Roman" panose="02020603050405020304" pitchFamily="18" charset="0"/>
                <a:ea typeface="Calibri" panose="020F0502020204030204" pitchFamily="34" charset="0"/>
              </a:rPr>
              <a:t>'Fraud' in credit card transactions is unauthorized and unwanted usage of an account by someone other than the owner of that account</a:t>
            </a:r>
            <a:r>
              <a:rPr lang="en-US" sz="2000" dirty="0" smtClean="0">
                <a:solidFill>
                  <a:srgbClr val="1C1C1C"/>
                </a:solidFill>
                <a:latin typeface="Times New Roman" panose="02020603050405020304" pitchFamily="18" charset="0"/>
                <a:ea typeface="Calibri" panose="020F0502020204030204" pitchFamily="34" charset="0"/>
              </a:rPr>
              <a:t>.</a:t>
            </a:r>
          </a:p>
          <a:p>
            <a:pPr algn="just">
              <a:lnSpc>
                <a:spcPct val="150000"/>
              </a:lnSpc>
            </a:pPr>
            <a:r>
              <a:rPr lang="en-US" sz="2000" dirty="0" smtClean="0">
                <a:solidFill>
                  <a:srgbClr val="1C1C1C"/>
                </a:solidFill>
                <a:latin typeface="Times New Roman" panose="02020603050405020304" pitchFamily="18" charset="0"/>
                <a:ea typeface="Calibri" panose="020F0502020204030204" pitchFamily="34" charset="0"/>
              </a:rPr>
              <a:t>Fraud </a:t>
            </a:r>
            <a:r>
              <a:rPr lang="en-US" sz="2000" dirty="0">
                <a:solidFill>
                  <a:srgbClr val="1C1C1C"/>
                </a:solidFill>
                <a:latin typeface="Times New Roman" panose="02020603050405020304" pitchFamily="18" charset="0"/>
                <a:ea typeface="Calibri" panose="020F0502020204030204" pitchFamily="34" charset="0"/>
              </a:rPr>
              <a:t>transactions in credit card data transaction are increasing each year. </a:t>
            </a:r>
            <a:endParaRPr lang="en-US" sz="2000" dirty="0" smtClean="0">
              <a:solidFill>
                <a:srgbClr val="1C1C1C"/>
              </a:solidFill>
              <a:latin typeface="Times New Roman" panose="02020603050405020304" pitchFamily="18" charset="0"/>
              <a:ea typeface="Calibri" panose="020F0502020204030204" pitchFamily="34" charset="0"/>
            </a:endParaRPr>
          </a:p>
          <a:p>
            <a:pPr algn="just">
              <a:lnSpc>
                <a:spcPct val="150000"/>
              </a:lnSpc>
            </a:pPr>
            <a:r>
              <a:rPr lang="en-US" sz="2000" dirty="0" smtClean="0">
                <a:solidFill>
                  <a:srgbClr val="1C1C1C"/>
                </a:solidFill>
                <a:latin typeface="Times New Roman" panose="02020603050405020304" pitchFamily="18" charset="0"/>
                <a:ea typeface="Calibri" panose="020F0502020204030204" pitchFamily="34" charset="0"/>
              </a:rPr>
              <a:t>The main objective is to develop novel </a:t>
            </a:r>
            <a:r>
              <a:rPr lang="en-US" sz="2000" dirty="0">
                <a:solidFill>
                  <a:srgbClr val="1C1C1C"/>
                </a:solidFill>
                <a:latin typeface="Times New Roman" panose="02020603050405020304" pitchFamily="18" charset="0"/>
                <a:ea typeface="Calibri" panose="020F0502020204030204" pitchFamily="34" charset="0"/>
              </a:rPr>
              <a:t>techniques to detect and prevent such frauds in credit card data transaction. </a:t>
            </a:r>
            <a:endParaRPr lang="en-US" sz="2000" dirty="0" smtClean="0">
              <a:solidFill>
                <a:srgbClr val="1C1C1C"/>
              </a:solidFill>
              <a:latin typeface="Times New Roman" panose="02020603050405020304" pitchFamily="18" charset="0"/>
              <a:ea typeface="Calibri" panose="020F0502020204030204" pitchFamily="34" charset="0"/>
            </a:endParaRPr>
          </a:p>
        </p:txBody>
      </p:sp>
      <p:sp>
        <p:nvSpPr>
          <p:cNvPr id="3" name="Rectangle 2"/>
          <p:cNvSpPr/>
          <p:nvPr/>
        </p:nvSpPr>
        <p:spPr>
          <a:xfrm>
            <a:off x="1850265" y="4973272"/>
            <a:ext cx="6096000" cy="307777"/>
          </a:xfrm>
          <a:prstGeom prst="rect">
            <a:avLst/>
          </a:prstGeom>
        </p:spPr>
        <p:txBody>
          <a:bodyPr>
            <a:spAutoFit/>
          </a:bodyPr>
          <a:lstStyle/>
          <a:p>
            <a:endParaRPr lang="en-US" sz="1400" dirty="0"/>
          </a:p>
        </p:txBody>
      </p:sp>
    </p:spTree>
    <p:extLst>
      <p:ext uri="{BB962C8B-B14F-4D97-AF65-F5344CB8AC3E}">
        <p14:creationId xmlns:p14="http://schemas.microsoft.com/office/powerpoint/2010/main" val="15932907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829578" y="386368"/>
            <a:ext cx="218940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ABSTRACT</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927279" y="914402"/>
            <a:ext cx="10251583" cy="5756855"/>
          </a:xfrm>
        </p:spPr>
        <p:txBody>
          <a:bodyPr>
            <a:normAutofit fontScale="92500"/>
          </a:bodyPr>
          <a:lstStyle/>
          <a:p>
            <a:pPr marL="0" indent="0" algn="just">
              <a:lnSpc>
                <a:spcPct val="170000"/>
              </a:lnSpc>
              <a:buNone/>
            </a:pPr>
            <a:r>
              <a:rPr lang="en-US" sz="2000" dirty="0">
                <a:solidFill>
                  <a:srgbClr val="1C1C1C"/>
                </a:solidFill>
                <a:latin typeface="Times New Roman" panose="02020603050405020304" pitchFamily="18" charset="0"/>
                <a:ea typeface="Times New Roman" panose="02020603050405020304" pitchFamily="18" charset="0"/>
                <a:cs typeface="Times New Roman" panose="02020603050405020304" pitchFamily="18" charset="0"/>
              </a:rPr>
              <a:t>Credit card fraud detection is presently the most frequently occurring problem in the present world. We made an attempt for finding the frauds in the credit card business by using the algorithms which adopted machine learning techniques. We are using Decision </a:t>
            </a:r>
            <a:r>
              <a:rPr lang="en-US" sz="2000" dirty="0" smtClean="0">
                <a:solidFill>
                  <a:srgbClr val="1C1C1C"/>
                </a:solidFill>
                <a:latin typeface="Times New Roman" panose="02020603050405020304" pitchFamily="18" charset="0"/>
                <a:ea typeface="Times New Roman" panose="02020603050405020304" pitchFamily="18" charset="0"/>
                <a:cs typeface="Times New Roman" panose="02020603050405020304" pitchFamily="18" charset="0"/>
              </a:rPr>
              <a:t>Tree, Random </a:t>
            </a:r>
            <a:r>
              <a:rPr lang="en-US" sz="2000" dirty="0">
                <a:solidFill>
                  <a:srgbClr val="1C1C1C"/>
                </a:solidFill>
                <a:latin typeface="Times New Roman" panose="02020603050405020304" pitchFamily="18" charset="0"/>
                <a:ea typeface="Times New Roman" panose="02020603050405020304" pitchFamily="18" charset="0"/>
                <a:cs typeface="Times New Roman" panose="02020603050405020304" pitchFamily="18" charset="0"/>
              </a:rPr>
              <a:t>Forest </a:t>
            </a:r>
            <a:r>
              <a:rPr lang="en-US" sz="2000" dirty="0" smtClean="0">
                <a:solidFill>
                  <a:srgbClr val="1C1C1C"/>
                </a:solidFill>
                <a:latin typeface="Times New Roman" panose="02020603050405020304" pitchFamily="18" charset="0"/>
                <a:ea typeface="Times New Roman" panose="02020603050405020304" pitchFamily="18" charset="0"/>
                <a:cs typeface="Times New Roman" panose="02020603050405020304" pitchFamily="18" charset="0"/>
              </a:rPr>
              <a:t>and Extreme Gradient boosting algorithms</a:t>
            </a:r>
            <a:r>
              <a:rPr lang="en-US" sz="2000" dirty="0">
                <a:solidFill>
                  <a:srgbClr val="1C1C1C"/>
                </a:solidFill>
                <a:latin typeface="Times New Roman" panose="02020603050405020304" pitchFamily="18" charset="0"/>
                <a:ea typeface="Times New Roman" panose="02020603050405020304" pitchFamily="18" charset="0"/>
                <a:cs typeface="Times New Roman" panose="02020603050405020304" pitchFamily="18" charset="0"/>
              </a:rPr>
              <a:t>. The efficiency of the model can be decided by using some public data as sample. Then, an actual world credit card facts group from a financial institution is examined. Along with this, some clatter is supplemented to the data samples to auxiliary check the sturdiness of the systems. The significance of the methods used in the paper is the first method constructs a tree against the activities performed by the user and using this tree scams will be suspected. In the second method a user activity based forest will have constructed and using this forest an attempt will be made in identifying the suspect. The investigational outcomes absolutely show that the mainstream elective technique attains decent precision degrees in sensing scam circumstances in credit cards.</a:t>
            </a:r>
          </a:p>
        </p:txBody>
      </p:sp>
    </p:spTree>
    <p:extLst>
      <p:ext uri="{BB962C8B-B14F-4D97-AF65-F5344CB8AC3E}">
        <p14:creationId xmlns:p14="http://schemas.microsoft.com/office/powerpoint/2010/main" val="3101661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146995" y="663445"/>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EXISTING METHOD</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47681" y="1358905"/>
            <a:ext cx="9548949" cy="4513862"/>
          </a:xfrm>
        </p:spPr>
        <p:txBody>
          <a:bodyPr>
            <a:normAutofit/>
          </a:bodyPr>
          <a:lstStyle/>
          <a:p>
            <a:pPr>
              <a:lnSpc>
                <a:spcPct val="160000"/>
              </a:lnSpc>
            </a:pPr>
            <a:r>
              <a:rPr lang="en-US" sz="2000" dirty="0">
                <a:solidFill>
                  <a:srgbClr val="1C1C1C"/>
                </a:solidFill>
                <a:latin typeface="Times New Roman" pitchFamily="18" charset="0"/>
                <a:cs typeface="Times New Roman" pitchFamily="18" charset="0"/>
              </a:rPr>
              <a:t>Much research has been done on studying </a:t>
            </a:r>
            <a:r>
              <a:rPr lang="en-US" sz="2000" dirty="0" smtClean="0">
                <a:solidFill>
                  <a:srgbClr val="1C1C1C"/>
                </a:solidFill>
                <a:latin typeface="Times New Roman" pitchFamily="18" charset="0"/>
                <a:cs typeface="Times New Roman" pitchFamily="18" charset="0"/>
              </a:rPr>
              <a:t>credit card fraud detection. </a:t>
            </a:r>
            <a:endParaRPr lang="en-US" sz="2000" dirty="0">
              <a:solidFill>
                <a:srgbClr val="1C1C1C"/>
              </a:solidFill>
              <a:latin typeface="Times New Roman" pitchFamily="18" charset="0"/>
              <a:cs typeface="Times New Roman" pitchFamily="18" charset="0"/>
            </a:endParaRPr>
          </a:p>
          <a:p>
            <a:pPr>
              <a:lnSpc>
                <a:spcPct val="160000"/>
              </a:lnSpc>
            </a:pPr>
            <a:r>
              <a:rPr lang="en-US" sz="2000" dirty="0">
                <a:solidFill>
                  <a:srgbClr val="1C1C1C"/>
                </a:solidFill>
                <a:latin typeface="Times New Roman" pitchFamily="18" charset="0"/>
                <a:cs typeface="Times New Roman" pitchFamily="18" charset="0"/>
              </a:rPr>
              <a:t>In past people m</a:t>
            </a:r>
            <a:r>
              <a:rPr lang="en-US" sz="2000" dirty="0" smtClean="0">
                <a:solidFill>
                  <a:srgbClr val="1C1C1C"/>
                </a:solidFill>
                <a:latin typeface="Times New Roman" pitchFamily="18" charset="0"/>
                <a:cs typeface="Times New Roman" pitchFamily="18" charset="0"/>
              </a:rPr>
              <a:t>anually detect fraud transactions.</a:t>
            </a:r>
          </a:p>
          <a:p>
            <a:pPr>
              <a:lnSpc>
                <a:spcPct val="160000"/>
              </a:lnSpc>
            </a:pPr>
            <a:r>
              <a:rPr lang="en-US" sz="2000" dirty="0" smtClean="0">
                <a:solidFill>
                  <a:srgbClr val="1C1C1C"/>
                </a:solidFill>
                <a:latin typeface="Times New Roman" pitchFamily="18" charset="0"/>
                <a:cs typeface="Times New Roman" pitchFamily="18" charset="0"/>
              </a:rPr>
              <a:t>But, the entire problem of credit card fraud detection suffers from a problem of Imbalanced data (a very highly imbalanced data).</a:t>
            </a:r>
          </a:p>
          <a:p>
            <a:pPr>
              <a:lnSpc>
                <a:spcPct val="160000"/>
              </a:lnSpc>
            </a:pPr>
            <a:r>
              <a:rPr lang="en-US" sz="2000" dirty="0" smtClean="0">
                <a:solidFill>
                  <a:srgbClr val="1C1C1C"/>
                </a:solidFill>
                <a:latin typeface="Times New Roman" pitchFamily="18" charset="0"/>
                <a:cs typeface="Times New Roman" pitchFamily="18" charset="0"/>
              </a:rPr>
              <a:t>This problem requires us to heavily process the data before training any machine learning model like Random Forest etc.</a:t>
            </a:r>
            <a:endParaRPr lang="en-US" sz="2000" dirty="0">
              <a:solidFill>
                <a:srgbClr val="1C1C1C"/>
              </a:solidFill>
              <a:latin typeface="Times New Roman" pitchFamily="18" charset="0"/>
              <a:cs typeface="Times New Roman" pitchFamily="18" charset="0"/>
            </a:endParaRPr>
          </a:p>
          <a:p>
            <a:pPr lvl="0" algn="just">
              <a:lnSpc>
                <a:spcPct val="160000"/>
              </a:lnSpc>
            </a:pPr>
            <a:endParaRPr lang="en-US" sz="2000" dirty="0">
              <a:solidFill>
                <a:srgbClr val="1C1C1C"/>
              </a:solidFill>
              <a:latin typeface="Times New Roman" pitchFamily="18" charset="0"/>
              <a:cs typeface="Times New Roman" pitchFamily="18" charset="0"/>
            </a:endParaRPr>
          </a:p>
          <a:p>
            <a:pPr algn="just">
              <a:lnSpc>
                <a:spcPct val="150000"/>
              </a:lnSpc>
              <a:buNone/>
            </a:pPr>
            <a:endParaRPr lang="en-US" sz="2000" dirty="0">
              <a:solidFill>
                <a:srgbClr val="1C1C1C"/>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163651" y="817992"/>
            <a:ext cx="7959143"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SOFTWARE &amp; HARDWARE REQUIREMENTS</a:t>
            </a: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5" name="Content Placeholder 2"/>
          <p:cNvSpPr>
            <a:spLocks noGrp="1"/>
          </p:cNvSpPr>
          <p:nvPr>
            <p:ph idx="1"/>
          </p:nvPr>
        </p:nvSpPr>
        <p:spPr>
          <a:xfrm>
            <a:off x="2607971" y="1570303"/>
            <a:ext cx="7070501" cy="4147736"/>
          </a:xfrm>
        </p:spPr>
        <p:txBody>
          <a:bodyPr/>
          <a:lstStyle/>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Python v3.6+</a:t>
            </a:r>
          </a:p>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Jupyter Notebook.</a:t>
            </a:r>
          </a:p>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RAM: 4GB minimum.</a:t>
            </a:r>
          </a:p>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Processor: Intel I3 (min)</a:t>
            </a:r>
          </a:p>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Hard Disk: 128 GB +</a:t>
            </a:r>
          </a:p>
          <a:p>
            <a:pPr lvl="0" algn="just">
              <a:lnSpc>
                <a:spcPct val="150000"/>
              </a:lnSpc>
              <a:spcBef>
                <a:spcPts val="0"/>
              </a:spcBef>
              <a:buFont typeface="Symbol" panose="05050102010706020507" pitchFamily="18" charset="2"/>
              <a:buChar char=""/>
            </a:pPr>
            <a:r>
              <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rPr>
              <a:t>OS: Windows 7+</a:t>
            </a:r>
          </a:p>
          <a:p>
            <a:pPr lvl="0" algn="just">
              <a:lnSpc>
                <a:spcPct val="150000"/>
              </a:lnSpc>
              <a:spcBef>
                <a:spcPts val="0"/>
              </a:spcBef>
              <a:buFont typeface="Symbol" panose="05050102010706020507" pitchFamily="18" charset="2"/>
              <a:buChar char=""/>
            </a:pPr>
            <a:endParaRPr lang="en-US" sz="2000" dirty="0" smtClean="0">
              <a:solidFill>
                <a:srgbClr val="1C1C1C"/>
              </a:solidFill>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US" sz="2000" dirty="0">
              <a:solidFill>
                <a:srgbClr val="1C1C1C"/>
              </a:solidFill>
            </a:endParaRPr>
          </a:p>
        </p:txBody>
      </p:sp>
    </p:spTree>
    <p:extLst>
      <p:ext uri="{BB962C8B-B14F-4D97-AF65-F5344CB8AC3E}">
        <p14:creationId xmlns:p14="http://schemas.microsoft.com/office/powerpoint/2010/main" val="7942138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146995" y="663445"/>
            <a:ext cx="3950319" cy="528034"/>
          </a:xfrm>
        </p:spPr>
        <p:txBody>
          <a:bodyPr>
            <a:noAutofit/>
          </a:bodyPr>
          <a:lstStyle/>
          <a:p>
            <a:pPr algn="ctr"/>
            <a:r>
              <a:rPr lang="en-US" sz="2400" b="1" dirty="0" smtClean="0">
                <a:solidFill>
                  <a:srgbClr val="1C1C1C"/>
                </a:solidFill>
                <a:latin typeface="Times New Roman" panose="02020603050405020304" pitchFamily="18" charset="0"/>
                <a:cs typeface="Times New Roman" panose="02020603050405020304" pitchFamily="18" charset="0"/>
              </a:rPr>
              <a:t>CONCLUSION</a:t>
            </a:r>
            <a:br>
              <a:rPr lang="en-US" sz="2400" b="1" dirty="0" smtClean="0">
                <a:solidFill>
                  <a:srgbClr val="1C1C1C"/>
                </a:solidFill>
                <a:latin typeface="Times New Roman" panose="02020603050405020304" pitchFamily="18" charset="0"/>
                <a:cs typeface="Times New Roman" panose="02020603050405020304" pitchFamily="18" charset="0"/>
              </a:rPr>
            </a:br>
            <a:endParaRPr lang="en-US" sz="2400" b="1" dirty="0">
              <a:solidFill>
                <a:srgbClr val="1C1C1C"/>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47681" y="1358905"/>
            <a:ext cx="9548949" cy="4513862"/>
          </a:xfrm>
        </p:spPr>
        <p:txBody>
          <a:bodyPr>
            <a:normAutofit/>
          </a:bodyPr>
          <a:lstStyle/>
          <a:p>
            <a:pPr marL="0" indent="0">
              <a:lnSpc>
                <a:spcPct val="160000"/>
              </a:lnSpc>
              <a:buNone/>
            </a:pPr>
            <a:r>
              <a:rPr lang="en-US" sz="2000" dirty="0" smtClean="0">
                <a:solidFill>
                  <a:srgbClr val="1C1C1C"/>
                </a:solidFill>
                <a:latin typeface="Times New Roman" pitchFamily="18" charset="0"/>
                <a:cs typeface="Times New Roman" pitchFamily="18" charset="0"/>
              </a:rPr>
              <a:t>In this  project, we are using three machine learning algorithms like Decision Tree algorithm, Random forest algorithm and extreme gradient boosting algorithm for the detection of frauds in credit cards.</a:t>
            </a:r>
            <a:endParaRPr lang="en-US" sz="2000" dirty="0">
              <a:solidFill>
                <a:srgbClr val="1C1C1C"/>
              </a:solidFill>
              <a:latin typeface="Times New Roman" pitchFamily="18" charset="0"/>
              <a:cs typeface="Times New Roman" pitchFamily="18" charset="0"/>
            </a:endParaRPr>
          </a:p>
          <a:p>
            <a:pPr lvl="0" algn="just">
              <a:lnSpc>
                <a:spcPct val="160000"/>
              </a:lnSpc>
            </a:pPr>
            <a:endParaRPr lang="en-US" sz="2000" dirty="0">
              <a:solidFill>
                <a:srgbClr val="1C1C1C"/>
              </a:solidFill>
              <a:latin typeface="Times New Roman" pitchFamily="18" charset="0"/>
              <a:cs typeface="Times New Roman" pitchFamily="18" charset="0"/>
            </a:endParaRPr>
          </a:p>
          <a:p>
            <a:pPr algn="just">
              <a:lnSpc>
                <a:spcPct val="150000"/>
              </a:lnSpc>
              <a:buNone/>
            </a:pPr>
            <a:endParaRPr lang="en-US" sz="2000" dirty="0">
              <a:solidFill>
                <a:srgbClr val="1C1C1C"/>
              </a:solidFill>
              <a:latin typeface="Times New Roman" pitchFamily="18" charset="0"/>
              <a:cs typeface="Times New Roman" pitchFamily="18" charset="0"/>
            </a:endParaRPr>
          </a:p>
        </p:txBody>
      </p:sp>
    </p:spTree>
    <p:extLst>
      <p:ext uri="{BB962C8B-B14F-4D97-AF65-F5344CB8AC3E}">
        <p14:creationId xmlns:p14="http://schemas.microsoft.com/office/powerpoint/2010/main" val="1456563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2968579" y="2265763"/>
            <a:ext cx="5789055" cy="2679725"/>
          </a:xfrm>
        </p:spPr>
        <p:txBody>
          <a:bodyPr/>
          <a:lstStyle/>
          <a:p>
            <a:pPr marL="76200" lvl="0" indent="0" algn="ctr">
              <a:lnSpc>
                <a:spcPct val="150000"/>
              </a:lnSpc>
              <a:spcBef>
                <a:spcPts val="0"/>
              </a:spcBef>
              <a:buNone/>
            </a:pPr>
            <a:r>
              <a:rPr lang="en-US" sz="8000" dirty="0" smtClean="0">
                <a:solidFill>
                  <a:srgbClr val="1C1C1C"/>
                </a:solidFill>
                <a:latin typeface="Buxton Sketch" panose="03080500000500000004" pitchFamily="66" charset="0"/>
                <a:ea typeface="Calibri" panose="020F0502020204030204" pitchFamily="34" charset="0"/>
                <a:cs typeface="Times New Roman" panose="02020603050405020304" pitchFamily="18" charset="0"/>
              </a:rPr>
              <a:t>Thank You</a:t>
            </a:r>
          </a:p>
          <a:p>
            <a:pPr lvl="0" algn="ctr">
              <a:lnSpc>
                <a:spcPct val="150000"/>
              </a:lnSpc>
              <a:spcBef>
                <a:spcPts val="0"/>
              </a:spcBef>
              <a:buFont typeface="Symbol" panose="05050102010706020507" pitchFamily="18" charset="2"/>
              <a:buChar char=""/>
            </a:pPr>
            <a:endParaRPr lang="en-US" sz="6000" dirty="0" smtClean="0">
              <a:solidFill>
                <a:srgbClr val="1C1C1C"/>
              </a:solidFill>
              <a:latin typeface="Buxton Sketch" panose="03080500000500000004" pitchFamily="66" charset="0"/>
              <a:ea typeface="Calibri" panose="020F0502020204030204" pitchFamily="34" charset="0"/>
              <a:cs typeface="Times New Roman" panose="02020603050405020304" pitchFamily="18" charset="0"/>
            </a:endParaRPr>
          </a:p>
          <a:p>
            <a:pPr marL="0" indent="0" algn="ctr">
              <a:buNone/>
            </a:pPr>
            <a:endParaRPr lang="en-US" sz="6000" dirty="0">
              <a:solidFill>
                <a:srgbClr val="1C1C1C"/>
              </a:solidFill>
              <a:latin typeface="Buxton Sketch" panose="03080500000500000004" pitchFamily="66" charset="0"/>
            </a:endParaRPr>
          </a:p>
        </p:txBody>
      </p:sp>
    </p:spTree>
    <p:extLst>
      <p:ext uri="{BB962C8B-B14F-4D97-AF65-F5344CB8AC3E}">
        <p14:creationId xmlns:p14="http://schemas.microsoft.com/office/powerpoint/2010/main" val="54256528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2812</TotalTime>
  <Words>409</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Buxton Sketch</vt:lpstr>
      <vt:lpstr>Calibri</vt:lpstr>
      <vt:lpstr>Droid Sans Fallback</vt:lpstr>
      <vt:lpstr>Symbol</vt:lpstr>
      <vt:lpstr>Times New Roman</vt:lpstr>
      <vt:lpstr>Trebuchet MS</vt:lpstr>
      <vt:lpstr>Wingdings 3</vt:lpstr>
      <vt:lpstr>Facet</vt:lpstr>
      <vt:lpstr>PowerPoint Presentation</vt:lpstr>
      <vt:lpstr>INDEX</vt:lpstr>
      <vt:lpstr>OBJECTIVE</vt:lpstr>
      <vt:lpstr>ABSTRACT</vt:lpstr>
      <vt:lpstr>EXISTING METHOD</vt:lpstr>
      <vt:lpstr>SOFTWARE &amp; HARDWARE REQUIREMENTS</vt:lpstr>
      <vt:lpstr>CONCLUSION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Chandra Mouli B V S R</cp:lastModifiedBy>
  <cp:revision>254</cp:revision>
  <dcterms:created xsi:type="dcterms:W3CDTF">2020-06-29T09:16:21Z</dcterms:created>
  <dcterms:modified xsi:type="dcterms:W3CDTF">2021-11-27T12:18:38Z</dcterms:modified>
</cp:coreProperties>
</file>