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97" r:id="rId2"/>
    <p:sldId id="258" r:id="rId3"/>
    <p:sldId id="260" r:id="rId4"/>
    <p:sldId id="261" r:id="rId5"/>
    <p:sldId id="299" r:id="rId6"/>
    <p:sldId id="300" r:id="rId7"/>
    <p:sldId id="302" r:id="rId8"/>
    <p:sldId id="269" r:id="rId9"/>
    <p:sldId id="274" r:id="rId10"/>
    <p:sldId id="277" r:id="rId11"/>
    <p:sldId id="298" r:id="rId12"/>
    <p:sldId id="279" r:id="rId13"/>
    <p:sldId id="301" r:id="rId14"/>
    <p:sldId id="296" r:id="rId15"/>
  </p:sldIdLst>
  <p:sldSz cx="12192000" cy="6858000"/>
  <p:notesSz cx="6858000" cy="9144000"/>
  <p:embeddedFontLst>
    <p:embeddedFont>
      <p:font typeface="Bookman Old Style" panose="02050604050505020204" pitchFamily="18"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linkedin.com/in/sharat-chandra"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man Old Style" panose="02050604050505020204" pitchFamily="18" charset="0"/>
              </a:rPr>
              <a:t>WIND TURBINE FAILURE</a:t>
            </a:r>
          </a:p>
        </p:txBody>
      </p:sp>
      <p:sp>
        <p:nvSpPr>
          <p:cNvPr id="3" name="Text Placeholder 2"/>
          <p:cNvSpPr>
            <a:spLocks noGrp="1"/>
          </p:cNvSpPr>
          <p:nvPr>
            <p:ph type="body" idx="1"/>
          </p:nvPr>
        </p:nvSpPr>
        <p:spPr>
          <a:xfrm>
            <a:off x="698090" y="1848497"/>
            <a:ext cx="10655710" cy="4328467"/>
          </a:xfrm>
        </p:spPr>
        <p:txBody>
          <a:bodyPr/>
          <a:lstStyle/>
          <a:p>
            <a:endParaRPr lang="en-US" dirty="0"/>
          </a:p>
          <a:p>
            <a:endParaRPr lang="en-IN" dirty="0"/>
          </a:p>
        </p:txBody>
      </p:sp>
      <p:sp>
        <p:nvSpPr>
          <p:cNvPr id="4" name="Google Shape;98;p2"/>
          <p:cNvSpPr txBox="1"/>
          <p:nvPr/>
        </p:nvSpPr>
        <p:spPr>
          <a:xfrm>
            <a:off x="698090" y="2936600"/>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3A592620-FED3-EDFA-79E3-9E959F6EB1E0}"/>
              </a:ext>
            </a:extLst>
          </p:cNvPr>
          <p:cNvPicPr>
            <a:picLocks noChangeAspect="1"/>
          </p:cNvPicPr>
          <p:nvPr/>
        </p:nvPicPr>
        <p:blipFill>
          <a:blip r:embed="rId4"/>
          <a:stretch>
            <a:fillRect/>
          </a:stretch>
        </p:blipFill>
        <p:spPr>
          <a:xfrm>
            <a:off x="0" y="0"/>
            <a:ext cx="12192000" cy="6858000"/>
          </a:xfrm>
          <a:prstGeom prst="rect">
            <a:avLst/>
          </a:prstGeom>
        </p:spPr>
      </p:pic>
      <p:sp>
        <p:nvSpPr>
          <p:cNvPr id="13" name="TextBox 12">
            <a:extLst>
              <a:ext uri="{FF2B5EF4-FFF2-40B4-BE49-F238E27FC236}">
                <a16:creationId xmlns:a16="http://schemas.microsoft.com/office/drawing/2014/main" id="{E8ADD285-1776-0165-2182-3FC17F7D5ECD}"/>
              </a:ext>
            </a:extLst>
          </p:cNvPr>
          <p:cNvSpPr txBox="1"/>
          <p:nvPr/>
        </p:nvSpPr>
        <p:spPr>
          <a:xfrm>
            <a:off x="1008644" y="180429"/>
            <a:ext cx="9881420" cy="830997"/>
          </a:xfrm>
          <a:prstGeom prst="rect">
            <a:avLst/>
          </a:prstGeom>
          <a:noFill/>
        </p:spPr>
        <p:txBody>
          <a:bodyPr wrap="square" rtlCol="0">
            <a:spAutoFit/>
          </a:bodyPr>
          <a:lstStyle/>
          <a:p>
            <a:pPr algn="ctr"/>
            <a:r>
              <a:rPr lang="en-US" sz="4800" b="1" dirty="0"/>
              <a:t>WIND</a:t>
            </a:r>
            <a:r>
              <a:rPr lang="en-US" sz="4800" dirty="0"/>
              <a:t> </a:t>
            </a:r>
            <a:r>
              <a:rPr lang="en-US" sz="4800" b="1" dirty="0"/>
              <a:t>TURBINE</a:t>
            </a:r>
            <a:r>
              <a:rPr lang="en-US" sz="4800" dirty="0"/>
              <a:t> </a:t>
            </a:r>
            <a:r>
              <a:rPr lang="en-US" sz="4800" b="1" dirty="0"/>
              <a:t>FAILURE</a:t>
            </a:r>
            <a:endParaRPr lang="en-IN" sz="4800" b="1" dirty="0"/>
          </a:p>
        </p:txBody>
      </p:sp>
      <p:sp>
        <p:nvSpPr>
          <p:cNvPr id="14" name="TextBox 13">
            <a:extLst>
              <a:ext uri="{FF2B5EF4-FFF2-40B4-BE49-F238E27FC236}">
                <a16:creationId xmlns:a16="http://schemas.microsoft.com/office/drawing/2014/main" id="{2F57966F-1D4C-319F-716F-71D41AE5363B}"/>
              </a:ext>
            </a:extLst>
          </p:cNvPr>
          <p:cNvSpPr txBox="1"/>
          <p:nvPr/>
        </p:nvSpPr>
        <p:spPr>
          <a:xfrm>
            <a:off x="9729422" y="6073163"/>
            <a:ext cx="2566219" cy="646331"/>
          </a:xfrm>
          <a:prstGeom prst="rect">
            <a:avLst/>
          </a:prstGeom>
          <a:noFill/>
        </p:spPr>
        <p:txBody>
          <a:bodyPr wrap="square" rtlCol="0">
            <a:spAutoFit/>
          </a:bodyPr>
          <a:lstStyle/>
          <a:p>
            <a:r>
              <a:rPr lang="en-US" sz="1800" b="1" dirty="0">
                <a:solidFill>
                  <a:schemeClr val="tx1"/>
                </a:solidFill>
              </a:rPr>
              <a:t>Presented by</a:t>
            </a:r>
          </a:p>
          <a:p>
            <a:r>
              <a:rPr lang="en-US" sz="1800" b="1" dirty="0">
                <a:solidFill>
                  <a:schemeClr val="tx1"/>
                </a:solidFill>
              </a:rPr>
              <a:t>K. Pavan Kumar</a:t>
            </a:r>
            <a:endParaRPr lang="en-IN" sz="1800" b="1" dirty="0">
              <a:solidFill>
                <a:schemeClr val="tx1"/>
              </a:solidFill>
            </a:endParaRPr>
          </a:p>
        </p:txBody>
      </p:sp>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307" name="Google Shape;307;p30"/>
          <p:cNvSpPr txBox="1"/>
          <p:nvPr/>
        </p:nvSpPr>
        <p:spPr>
          <a:xfrm>
            <a:off x="4493342" y="1428750"/>
            <a:ext cx="7355758"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b="1" dirty="0">
                <a:latin typeface="Calibri"/>
                <a:ea typeface="Calibri"/>
                <a:cs typeface="Calibri"/>
                <a:sym typeface="Calibri"/>
              </a:rPr>
              <a:t>KEY OBSERVATIONS</a:t>
            </a:r>
          </a:p>
          <a:p>
            <a:pPr marL="0" lvl="0" indent="0" algn="l" rtl="0">
              <a:spcBef>
                <a:spcPts val="0"/>
              </a:spcBef>
              <a:spcAft>
                <a:spcPts val="0"/>
              </a:spcAft>
              <a:buNone/>
            </a:pPr>
            <a:endParaRPr lang="en-IN" sz="16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IN" sz="1600" dirty="0">
                <a:latin typeface="Calibri"/>
                <a:ea typeface="Calibri"/>
                <a:cs typeface="Calibri"/>
                <a:sym typeface="Calibri"/>
              </a:rPr>
              <a:t>We may get wrong results by having missing values in dataset.7 features has missing values. Wind speed (20), Power (25), Nacelle ambient temperature(6), nacelle temperature (6), Generator speed (18), Yaw angle (26), Gear box inlet temperature (3) of total records.</a:t>
            </a:r>
          </a:p>
          <a:p>
            <a:pPr marL="285750" lvl="0" indent="-285750" algn="l" rtl="0">
              <a:spcBef>
                <a:spcPts val="0"/>
              </a:spcBef>
              <a:spcAft>
                <a:spcPts val="0"/>
              </a:spcAft>
              <a:buFont typeface="Arial" panose="020B0604020202020204" pitchFamily="34" charset="0"/>
              <a:buChar char="•"/>
            </a:pPr>
            <a:endParaRPr lang="en-IN" sz="16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IN" sz="1600" dirty="0">
                <a:latin typeface="Calibri"/>
                <a:ea typeface="Calibri"/>
                <a:cs typeface="Calibri"/>
                <a:sym typeface="Calibri"/>
              </a:rPr>
              <a:t>Except Wheel hub temperature all features has outliers which also influence business decisions</a:t>
            </a:r>
          </a:p>
          <a:p>
            <a:pPr marL="285750" lvl="0" indent="-285750" algn="l" rtl="0">
              <a:spcBef>
                <a:spcPts val="0"/>
              </a:spcBef>
              <a:spcAft>
                <a:spcPts val="0"/>
              </a:spcAft>
              <a:buFont typeface="Arial" panose="020B0604020202020204" pitchFamily="34" charset="0"/>
              <a:buChar char="•"/>
            </a:pPr>
            <a:endParaRPr lang="en-IN" sz="16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IN" sz="1600" dirty="0">
                <a:latin typeface="Calibri"/>
                <a:ea typeface="Calibri"/>
                <a:cs typeface="Calibri"/>
                <a:sym typeface="Calibri"/>
              </a:rPr>
              <a:t>Mean is influenced by having extreme values. So, Missing values are imputed by median imputation.</a:t>
            </a:r>
          </a:p>
          <a:p>
            <a:pPr marL="285750" lvl="0" indent="-285750" algn="l" rtl="0">
              <a:spcBef>
                <a:spcPts val="0"/>
              </a:spcBef>
              <a:spcAft>
                <a:spcPts val="0"/>
              </a:spcAft>
              <a:buFont typeface="Arial" panose="020B0604020202020204" pitchFamily="34" charset="0"/>
              <a:buChar char="•"/>
            </a:pPr>
            <a:endParaRPr lang="en-IN" sz="16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sz="1600" dirty="0">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B47FD63-C9B2-B90B-4BC2-3F1468C74B11}"/>
              </a:ext>
            </a:extLst>
          </p:cNvPr>
          <p:cNvPicPr>
            <a:picLocks noChangeAspect="1"/>
          </p:cNvPicPr>
          <p:nvPr/>
        </p:nvPicPr>
        <p:blipFill>
          <a:blip r:embed="rId4"/>
          <a:stretch>
            <a:fillRect/>
          </a:stretch>
        </p:blipFill>
        <p:spPr>
          <a:xfrm>
            <a:off x="718622" y="3817894"/>
            <a:ext cx="2682472" cy="1874682"/>
          </a:xfrm>
          <a:prstGeom prst="rect">
            <a:avLst/>
          </a:prstGeom>
        </p:spPr>
      </p:pic>
      <p:pic>
        <p:nvPicPr>
          <p:cNvPr id="6" name="Picture 5">
            <a:extLst>
              <a:ext uri="{FF2B5EF4-FFF2-40B4-BE49-F238E27FC236}">
                <a16:creationId xmlns:a16="http://schemas.microsoft.com/office/drawing/2014/main" id="{4E4E8A93-797F-A02A-75DD-E7330E3BBF43}"/>
              </a:ext>
            </a:extLst>
          </p:cNvPr>
          <p:cNvPicPr>
            <a:picLocks noChangeAspect="1"/>
          </p:cNvPicPr>
          <p:nvPr/>
        </p:nvPicPr>
        <p:blipFill>
          <a:blip r:embed="rId5"/>
          <a:stretch>
            <a:fillRect/>
          </a:stretch>
        </p:blipFill>
        <p:spPr>
          <a:xfrm>
            <a:off x="1283978" y="1436368"/>
            <a:ext cx="1351068" cy="1351068"/>
          </a:xfrm>
          <a:prstGeom prst="rect">
            <a:avLst/>
          </a:prstGeom>
        </p:spPr>
      </p:pic>
      <p:sp>
        <p:nvSpPr>
          <p:cNvPr id="7" name="TextBox 6">
            <a:extLst>
              <a:ext uri="{FF2B5EF4-FFF2-40B4-BE49-F238E27FC236}">
                <a16:creationId xmlns:a16="http://schemas.microsoft.com/office/drawing/2014/main" id="{7B461B17-B341-988E-8B5A-3FE6A874C650}"/>
              </a:ext>
            </a:extLst>
          </p:cNvPr>
          <p:cNvSpPr txBox="1"/>
          <p:nvPr/>
        </p:nvSpPr>
        <p:spPr>
          <a:xfrm>
            <a:off x="873047" y="2795054"/>
            <a:ext cx="2172930" cy="338554"/>
          </a:xfrm>
          <a:prstGeom prst="rect">
            <a:avLst/>
          </a:prstGeom>
          <a:noFill/>
        </p:spPr>
        <p:txBody>
          <a:bodyPr wrap="square" rtlCol="0">
            <a:spAutoFit/>
          </a:bodyPr>
          <a:lstStyle/>
          <a:p>
            <a:pPr algn="ctr"/>
            <a:r>
              <a:rPr lang="en-IN" sz="1600" dirty="0">
                <a:solidFill>
                  <a:srgbClr val="FF0000"/>
                </a:solidFill>
              </a:rPr>
              <a:t>Missing data</a:t>
            </a:r>
          </a:p>
        </p:txBody>
      </p:sp>
      <p:sp>
        <p:nvSpPr>
          <p:cNvPr id="8" name="TextBox 7">
            <a:extLst>
              <a:ext uri="{FF2B5EF4-FFF2-40B4-BE49-F238E27FC236}">
                <a16:creationId xmlns:a16="http://schemas.microsoft.com/office/drawing/2014/main" id="{9CAF8D29-B195-C131-8EC0-134E8D947552}"/>
              </a:ext>
            </a:extLst>
          </p:cNvPr>
          <p:cNvSpPr txBox="1"/>
          <p:nvPr/>
        </p:nvSpPr>
        <p:spPr>
          <a:xfrm>
            <a:off x="1189703" y="5692576"/>
            <a:ext cx="1740310" cy="307777"/>
          </a:xfrm>
          <a:prstGeom prst="rect">
            <a:avLst/>
          </a:prstGeom>
          <a:noFill/>
        </p:spPr>
        <p:txBody>
          <a:bodyPr wrap="square" rtlCol="0">
            <a:spAutoFit/>
          </a:bodyPr>
          <a:lstStyle/>
          <a:p>
            <a:pPr algn="ctr"/>
            <a:r>
              <a:rPr lang="en-IN" dirty="0">
                <a:solidFill>
                  <a:srgbClr val="FF0000"/>
                </a:solidFill>
              </a:rPr>
              <a:t>Outliers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F055-5A57-57EA-DDA3-6B93A6774C4B}"/>
              </a:ext>
            </a:extLst>
          </p:cNvPr>
          <p:cNvSpPr>
            <a:spLocks noGrp="1"/>
          </p:cNvSpPr>
          <p:nvPr>
            <p:ph type="title"/>
          </p:nvPr>
        </p:nvSpPr>
        <p:spPr>
          <a:xfrm>
            <a:off x="228600" y="-29913"/>
            <a:ext cx="10515600" cy="950939"/>
          </a:xfrm>
        </p:spPr>
        <p:txBody>
          <a:bodyPr/>
          <a:lstStyle/>
          <a:p>
            <a:br>
              <a:rPr lang="en-US" dirty="0"/>
            </a:br>
            <a:endParaRPr lang="en-IN" dirty="0"/>
          </a:p>
        </p:txBody>
      </p:sp>
      <p:pic>
        <p:nvPicPr>
          <p:cNvPr id="4" name="Picture 3">
            <a:extLst>
              <a:ext uri="{FF2B5EF4-FFF2-40B4-BE49-F238E27FC236}">
                <a16:creationId xmlns:a16="http://schemas.microsoft.com/office/drawing/2014/main" id="{96EDD7E2-2427-8EBB-BE6F-1963DB63B68A}"/>
              </a:ext>
            </a:extLst>
          </p:cNvPr>
          <p:cNvPicPr>
            <a:picLocks noChangeAspect="1"/>
          </p:cNvPicPr>
          <p:nvPr/>
        </p:nvPicPr>
        <p:blipFill>
          <a:blip r:embed="rId2"/>
          <a:stretch>
            <a:fillRect/>
          </a:stretch>
        </p:blipFill>
        <p:spPr>
          <a:xfrm>
            <a:off x="489509" y="1196147"/>
            <a:ext cx="3170195" cy="2232853"/>
          </a:xfrm>
          <a:prstGeom prst="rect">
            <a:avLst/>
          </a:prstGeom>
        </p:spPr>
      </p:pic>
      <p:pic>
        <p:nvPicPr>
          <p:cNvPr id="5" name="Picture 2" descr="360DigiTMG Reviews - 52 Reviews of 360digitmg.com | Sitejabber">
            <a:extLst>
              <a:ext uri="{FF2B5EF4-FFF2-40B4-BE49-F238E27FC236}">
                <a16:creationId xmlns:a16="http://schemas.microsoft.com/office/drawing/2014/main" id="{38B9596D-44BD-3DA9-DC27-1DC1BB127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7E5486-5774-D8E3-3C16-7853CB27AE1A}"/>
              </a:ext>
            </a:extLst>
          </p:cNvPr>
          <p:cNvSpPr txBox="1"/>
          <p:nvPr/>
        </p:nvSpPr>
        <p:spPr>
          <a:xfrm>
            <a:off x="4198374" y="1317523"/>
            <a:ext cx="7504117" cy="2893100"/>
          </a:xfrm>
          <a:prstGeom prst="rect">
            <a:avLst/>
          </a:prstGeom>
          <a:noFill/>
        </p:spPr>
        <p:txBody>
          <a:bodyPr wrap="square" rtlCol="0">
            <a:spAutoFit/>
          </a:bodyPr>
          <a:lstStyle/>
          <a:p>
            <a:r>
              <a:rPr lang="en-US" b="1" dirty="0">
                <a:solidFill>
                  <a:schemeClr val="accent5">
                    <a:lumMod val="50000"/>
                  </a:schemeClr>
                </a:solidFill>
                <a:latin typeface="Times New Roman" panose="02020603050405020304" pitchFamily="18" charset="0"/>
                <a:cs typeface="Times New Roman" panose="02020603050405020304" pitchFamily="18" charset="0"/>
              </a:rPr>
              <a:t>KEY OBSERVATIONS :</a:t>
            </a:r>
          </a:p>
          <a:p>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All the features are unsymmetrical.</a:t>
            </a:r>
          </a:p>
          <a:p>
            <a:pPr marL="285750" indent="-285750">
              <a:buFont typeface="Arial" panose="020B0604020202020204" pitchFamily="34" charset="0"/>
              <a:buChar char="•"/>
            </a:pPr>
            <a:endParaRPr lang="en-US" sz="1800" b="1"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Based on the Curves suitable transformation are applied to transform data into symmetrical, linearization, Curve fitting</a:t>
            </a:r>
            <a:r>
              <a:rPr lang="en-US" sz="1800" b="1" dirty="0">
                <a:solidFill>
                  <a:schemeClr val="accent5">
                    <a:lumMod val="50000"/>
                  </a:schemeClr>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800" b="1" dirty="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is Scaled by Standardization to covert normal distribution to standard normal distribution.</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705198D-CD58-555B-D4BC-5B224C79E80A}"/>
              </a:ext>
            </a:extLst>
          </p:cNvPr>
          <p:cNvPicPr>
            <a:picLocks noChangeAspect="1"/>
          </p:cNvPicPr>
          <p:nvPr/>
        </p:nvPicPr>
        <p:blipFill>
          <a:blip r:embed="rId4"/>
          <a:stretch>
            <a:fillRect/>
          </a:stretch>
        </p:blipFill>
        <p:spPr>
          <a:xfrm>
            <a:off x="489509" y="4253373"/>
            <a:ext cx="4067175" cy="1123950"/>
          </a:xfrm>
          <a:prstGeom prst="rect">
            <a:avLst/>
          </a:prstGeom>
        </p:spPr>
      </p:pic>
    </p:spTree>
    <p:extLst>
      <p:ext uri="{BB962C8B-B14F-4D97-AF65-F5344CB8AC3E}">
        <p14:creationId xmlns:p14="http://schemas.microsoft.com/office/powerpoint/2010/main" val="3579405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7079226" y="1245174"/>
            <a:ext cx="4560324" cy="28930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chemeClr val="accent5">
                    <a:lumMod val="50000"/>
                  </a:schemeClr>
                </a:solidFill>
                <a:latin typeface="Times New Roman" panose="02020603050405020304" pitchFamily="18" charset="0"/>
                <a:ea typeface="Calibri"/>
                <a:cs typeface="Times New Roman" panose="02020603050405020304" pitchFamily="18" charset="0"/>
                <a:sym typeface="Calibri"/>
              </a:rPr>
              <a:t>KEY OBSERVATIONS :</a:t>
            </a:r>
          </a:p>
          <a:p>
            <a:pPr marL="0" lvl="0" indent="0" algn="l" rtl="0">
              <a:spcBef>
                <a:spcPts val="0"/>
              </a:spcBef>
              <a:spcAft>
                <a:spcPts val="0"/>
              </a:spcAft>
              <a:buNone/>
            </a:pPr>
            <a:endParaRPr lang="en-US" sz="1600" b="1" dirty="0">
              <a:solidFill>
                <a:schemeClr val="accent5">
                  <a:lumMod val="50000"/>
                </a:schemeClr>
              </a:solidFill>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Power output is dependent on wind speed.</a:t>
            </a:r>
          </a:p>
          <a:p>
            <a:pPr marL="285750" lvl="0" indent="-285750" algn="l" rtl="0">
              <a:spcBef>
                <a:spcPts val="0"/>
              </a:spcBef>
              <a:spcAft>
                <a:spcPts val="0"/>
              </a:spcAft>
              <a:buFont typeface="Arial" panose="020B0604020202020204" pitchFamily="34" charset="0"/>
              <a:buChar char="•"/>
            </a:pPr>
            <a:endParaRPr lang="en-US" sz="1600" b="1" dirty="0">
              <a:solidFill>
                <a:schemeClr val="tx1"/>
              </a:solidFill>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Font typeface="Arial" panose="020B0604020202020204" pitchFamily="34" charset="0"/>
              <a:buChar char="•"/>
            </a:pPr>
            <a:r>
              <a:rPr lang="en-US" sz="2000" b="1" dirty="0">
                <a:solidFill>
                  <a:schemeClr val="tx1"/>
                </a:solidFill>
                <a:latin typeface="Times New Roman" panose="02020603050405020304" pitchFamily="18" charset="0"/>
                <a:ea typeface="Calibri"/>
                <a:cs typeface="Times New Roman" panose="02020603050405020304" pitchFamily="18" charset="0"/>
                <a:sym typeface="Calibri"/>
              </a:rPr>
              <a:t>Failure state </a:t>
            </a:r>
            <a:r>
              <a:rPr lang="en-US" sz="1800" b="1"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In failure state wind speed and power are opposite in nature</a:t>
            </a:r>
          </a:p>
          <a:p>
            <a:pPr marL="285750" lvl="0" indent="-285750" algn="l" rtl="0">
              <a:spcBef>
                <a:spcPts val="0"/>
              </a:spcBef>
              <a:spcAft>
                <a:spcPts val="0"/>
              </a:spcAft>
              <a:buFont typeface="Arial" panose="020B0604020202020204" pitchFamily="34" charset="0"/>
              <a:buChar char="•"/>
            </a:pPr>
            <a:endParaRPr lang="en-US" sz="1600" b="1" dirty="0">
              <a:solidFill>
                <a:schemeClr val="tx1"/>
              </a:solidFill>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Font typeface="Arial" panose="020B0604020202020204" pitchFamily="34" charset="0"/>
              <a:buChar char="•"/>
            </a:pPr>
            <a:r>
              <a:rPr lang="en-US" sz="2000" b="1" dirty="0">
                <a:solidFill>
                  <a:schemeClr val="tx1"/>
                </a:solidFill>
                <a:latin typeface="Times New Roman" panose="02020603050405020304" pitchFamily="18" charset="0"/>
                <a:ea typeface="Calibri"/>
                <a:cs typeface="Times New Roman" panose="02020603050405020304" pitchFamily="18" charset="0"/>
                <a:sym typeface="Calibri"/>
              </a:rPr>
              <a:t>No failure state </a:t>
            </a:r>
            <a:r>
              <a:rPr lang="en-US" sz="1600" b="1" dirty="0">
                <a:solidFill>
                  <a:schemeClr val="tx1"/>
                </a:solidFill>
                <a:latin typeface="Times New Roman" panose="02020603050405020304" pitchFamily="18" charset="0"/>
                <a:ea typeface="Calibri"/>
                <a:cs typeface="Times New Roman" panose="02020603050405020304" pitchFamily="18" charset="0"/>
                <a:sym typeface="Calibri"/>
              </a:rPr>
              <a:t>:</a:t>
            </a: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In no failure state wind speed and power are constant within the limits</a:t>
            </a:r>
            <a:endParaRPr sz="1800" dirty="0">
              <a:solidFill>
                <a:schemeClr val="tx1"/>
              </a:solidFill>
              <a:latin typeface="Times New Roman" panose="02020603050405020304" pitchFamily="18" charset="0"/>
              <a:ea typeface="Calibri"/>
              <a:cs typeface="Times New Roman" panose="02020603050405020304" pitchFamily="18" charset="0"/>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145D8C-A139-6C67-705F-6E828571532A}"/>
              </a:ext>
            </a:extLst>
          </p:cNvPr>
          <p:cNvPicPr>
            <a:picLocks noChangeAspect="1"/>
          </p:cNvPicPr>
          <p:nvPr/>
        </p:nvPicPr>
        <p:blipFill>
          <a:blip r:embed="rId4"/>
          <a:stretch>
            <a:fillRect/>
          </a:stretch>
        </p:blipFill>
        <p:spPr>
          <a:xfrm>
            <a:off x="418902" y="1083264"/>
            <a:ext cx="6211773" cy="44221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17D4-F1BF-37A2-EF08-75EA2712F350}"/>
              </a:ext>
            </a:extLst>
          </p:cNvPr>
          <p:cNvSpPr>
            <a:spLocks noGrp="1"/>
          </p:cNvSpPr>
          <p:nvPr>
            <p:ph type="title"/>
          </p:nvPr>
        </p:nvSpPr>
        <p:spPr>
          <a:xfrm>
            <a:off x="228600" y="-244587"/>
            <a:ext cx="10515600" cy="1380287"/>
          </a:xfrm>
        </p:spPr>
        <p:txBody>
          <a:bodyPr/>
          <a:lstStyle/>
          <a:p>
            <a:br>
              <a:rPr lang="en-US" dirty="0"/>
            </a:br>
            <a:br>
              <a:rPr lang="en-IN" dirty="0"/>
            </a:br>
            <a:endParaRPr lang="en-IN" dirty="0"/>
          </a:p>
        </p:txBody>
      </p:sp>
      <p:pic>
        <p:nvPicPr>
          <p:cNvPr id="4" name="Picture 3">
            <a:extLst>
              <a:ext uri="{FF2B5EF4-FFF2-40B4-BE49-F238E27FC236}">
                <a16:creationId xmlns:a16="http://schemas.microsoft.com/office/drawing/2014/main" id="{DF579609-60EC-8DB0-8804-D6FEDE9D8578}"/>
              </a:ext>
            </a:extLst>
          </p:cNvPr>
          <p:cNvPicPr>
            <a:picLocks noChangeAspect="1"/>
          </p:cNvPicPr>
          <p:nvPr/>
        </p:nvPicPr>
        <p:blipFill>
          <a:blip r:embed="rId2"/>
          <a:stretch>
            <a:fillRect/>
          </a:stretch>
        </p:blipFill>
        <p:spPr>
          <a:xfrm>
            <a:off x="500514" y="1297858"/>
            <a:ext cx="7277731" cy="4336026"/>
          </a:xfrm>
          <a:prstGeom prst="rect">
            <a:avLst/>
          </a:prstGeom>
        </p:spPr>
      </p:pic>
      <p:sp>
        <p:nvSpPr>
          <p:cNvPr id="5" name="TextBox 4">
            <a:extLst>
              <a:ext uri="{FF2B5EF4-FFF2-40B4-BE49-F238E27FC236}">
                <a16:creationId xmlns:a16="http://schemas.microsoft.com/office/drawing/2014/main" id="{9832E809-0ECD-B73B-6309-9183EE4EEF89}"/>
              </a:ext>
            </a:extLst>
          </p:cNvPr>
          <p:cNvSpPr txBox="1"/>
          <p:nvPr/>
        </p:nvSpPr>
        <p:spPr>
          <a:xfrm>
            <a:off x="8465575" y="2153265"/>
            <a:ext cx="3608439"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Generator speed and rotor speed increases with wind speed which increases temperatures of all components vice versa and give raise to losses and generation of power is negatively impacted.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29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Project Leadership</a:t>
            </a:r>
            <a:endParaRPr b="1" dirty="0">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pic>
        <p:nvPicPr>
          <p:cNvPr id="7" name="Picture 2" descr="360DigiTMG Reviews - 52 Reviews of 360digitmg.com | Sitejabb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142" name="Google Shape;142;gf3a8d4be09_2_180"/>
          <p:cNvSpPr txBox="1"/>
          <p:nvPr/>
        </p:nvSpPr>
        <p:spPr>
          <a:xfrm>
            <a:off x="383125" y="1149375"/>
            <a:ext cx="11034000" cy="3730222"/>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Problem</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source and Extraction</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overview and Scope</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Dictionary</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Pre-processing</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Business Problem </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CF2601-12EA-240F-70CC-5F0170DD9B3C}"/>
              </a:ext>
            </a:extLst>
          </p:cNvPr>
          <p:cNvSpPr txBox="1"/>
          <p:nvPr/>
        </p:nvSpPr>
        <p:spPr>
          <a:xfrm>
            <a:off x="462116" y="1455174"/>
            <a:ext cx="11566468" cy="110799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Business Problem : </a:t>
            </a:r>
            <a:r>
              <a:rPr lang="en-US" sz="2400" dirty="0">
                <a:latin typeface="Times New Roman" panose="02020603050405020304" pitchFamily="18" charset="0"/>
                <a:cs typeface="Times New Roman" panose="02020603050405020304" pitchFamily="18" charset="0"/>
              </a:rPr>
              <a:t>Unplanned failure of wind turbine engine is leading to huge losses 			   and generation of electricity is negatively impacted.</a:t>
            </a:r>
          </a:p>
          <a:p>
            <a:r>
              <a:rPr lang="en-US" dirty="0"/>
              <a:t> </a:t>
            </a:r>
            <a:endParaRPr lang="en-IN" dirty="0"/>
          </a:p>
        </p:txBody>
      </p:sp>
      <p:pic>
        <p:nvPicPr>
          <p:cNvPr id="4" name="Picture 3">
            <a:extLst>
              <a:ext uri="{FF2B5EF4-FFF2-40B4-BE49-F238E27FC236}">
                <a16:creationId xmlns:a16="http://schemas.microsoft.com/office/drawing/2014/main" id="{401D0384-444B-B8F8-C657-8B6C5981FE03}"/>
              </a:ext>
            </a:extLst>
          </p:cNvPr>
          <p:cNvPicPr>
            <a:picLocks noChangeAspect="1"/>
          </p:cNvPicPr>
          <p:nvPr/>
        </p:nvPicPr>
        <p:blipFill>
          <a:blip r:embed="rId4"/>
          <a:stretch>
            <a:fillRect/>
          </a:stretch>
        </p:blipFill>
        <p:spPr>
          <a:xfrm>
            <a:off x="7840029" y="3113901"/>
            <a:ext cx="3502710" cy="1945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AAC2-8B1A-DD88-5D49-0C16A577E2F2}"/>
              </a:ext>
            </a:extLst>
          </p:cNvPr>
          <p:cNvSpPr>
            <a:spLocks noGrp="1"/>
          </p:cNvSpPr>
          <p:nvPr>
            <p:ph type="title"/>
          </p:nvPr>
        </p:nvSpPr>
        <p:spPr>
          <a:xfrm>
            <a:off x="228600" y="177836"/>
            <a:ext cx="10515600" cy="535440"/>
          </a:xfrm>
        </p:spPr>
        <p:txBody>
          <a:bodyPr/>
          <a:lstStyle/>
          <a:p>
            <a:r>
              <a:rPr lang="en-US" sz="3200" b="1" dirty="0">
                <a:latin typeface="Times New Roman" panose="02020603050405020304" pitchFamily="18" charset="0"/>
                <a:cs typeface="Times New Roman" panose="02020603050405020304" pitchFamily="18" charset="0"/>
              </a:rPr>
              <a:t>Project Architecture</a:t>
            </a:r>
            <a:endParaRPr lang="en-IN" sz="3200" b="1" dirty="0">
              <a:latin typeface="Times New Roman" panose="02020603050405020304" pitchFamily="18" charset="0"/>
              <a:cs typeface="Times New Roman" panose="02020603050405020304" pitchFamily="18" charset="0"/>
            </a:endParaRPr>
          </a:p>
        </p:txBody>
      </p:sp>
      <p:pic>
        <p:nvPicPr>
          <p:cNvPr id="3" name="Picture 2" descr="360DigiTMG Reviews - 52 Reviews of 360digitmg.com | Sitejabber">
            <a:extLst>
              <a:ext uri="{FF2B5EF4-FFF2-40B4-BE49-F238E27FC236}">
                <a16:creationId xmlns:a16="http://schemas.microsoft.com/office/drawing/2014/main" id="{1F7C1D81-950D-5D9F-3837-4F37F9449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CCB971-7E1C-224C-4777-F4690864F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560" y="971958"/>
            <a:ext cx="10087301" cy="4829074"/>
          </a:xfrm>
          <a:prstGeom prst="rect">
            <a:avLst/>
          </a:prstGeom>
        </p:spPr>
      </p:pic>
    </p:spTree>
    <p:extLst>
      <p:ext uri="{BB962C8B-B14F-4D97-AF65-F5344CB8AC3E}">
        <p14:creationId xmlns:p14="http://schemas.microsoft.com/office/powerpoint/2010/main" val="252955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EB7F-17F7-7A42-DA20-85916ED58548}"/>
              </a:ext>
            </a:extLst>
          </p:cNvPr>
          <p:cNvSpPr>
            <a:spLocks noGrp="1"/>
          </p:cNvSpPr>
          <p:nvPr>
            <p:ph type="title"/>
          </p:nvPr>
        </p:nvSpPr>
        <p:spPr>
          <a:xfrm>
            <a:off x="228600" y="177836"/>
            <a:ext cx="10515600" cy="535440"/>
          </a:xfrm>
        </p:spPr>
        <p:txBody>
          <a:bodyPr/>
          <a:lstStyle/>
          <a:p>
            <a:r>
              <a:rPr lang="en-US" sz="3200" b="1" dirty="0">
                <a:latin typeface="Times New Roman" panose="02020603050405020304" pitchFamily="18" charset="0"/>
                <a:cs typeface="Times New Roman" panose="02020603050405020304" pitchFamily="18" charset="0"/>
              </a:rPr>
              <a:t>Data Source and Extraction</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2E58608-620A-CDF4-4356-63071450638C}"/>
              </a:ext>
            </a:extLst>
          </p:cNvPr>
          <p:cNvSpPr txBox="1"/>
          <p:nvPr/>
        </p:nvSpPr>
        <p:spPr>
          <a:xfrm>
            <a:off x="476864" y="1264259"/>
            <a:ext cx="11238271"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Source and extraction </a:t>
            </a:r>
            <a:r>
              <a:rPr lang="en-US" sz="2000" dirty="0"/>
              <a:t>– </a:t>
            </a:r>
            <a:r>
              <a:rPr lang="en-US" sz="2400" dirty="0">
                <a:latin typeface="Times New Roman" panose="02020603050405020304" pitchFamily="18" charset="0"/>
                <a:cs typeface="Times New Roman" panose="02020603050405020304" pitchFamily="18" charset="0"/>
              </a:rPr>
              <a:t>Data was searched from Kaggle, Git hub and other trusted 				   Primary Sources and data also extracted from Clients 					   database.</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4438815-5366-5D3D-F0F8-30AF5D2E053C}"/>
              </a:ext>
            </a:extLst>
          </p:cNvPr>
          <p:cNvPicPr>
            <a:picLocks noChangeAspect="1"/>
          </p:cNvPicPr>
          <p:nvPr/>
        </p:nvPicPr>
        <p:blipFill>
          <a:blip r:embed="rId2"/>
          <a:stretch>
            <a:fillRect/>
          </a:stretch>
        </p:blipFill>
        <p:spPr>
          <a:xfrm>
            <a:off x="5427406" y="0"/>
            <a:ext cx="1051745" cy="816077"/>
          </a:xfrm>
          <a:prstGeom prst="rect">
            <a:avLst/>
          </a:prstGeom>
        </p:spPr>
      </p:pic>
    </p:spTree>
    <p:extLst>
      <p:ext uri="{BB962C8B-B14F-4D97-AF65-F5344CB8AC3E}">
        <p14:creationId xmlns:p14="http://schemas.microsoft.com/office/powerpoint/2010/main" val="261850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7A71-B5EF-958B-2137-75551965329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Overview and Scope</a:t>
            </a:r>
            <a:endParaRPr lang="en-IN" b="1"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CC7528D4-15A4-FF8F-0AF3-D333F71DDF85}"/>
              </a:ext>
            </a:extLst>
          </p:cNvPr>
          <p:cNvSpPr/>
          <p:nvPr/>
        </p:nvSpPr>
        <p:spPr>
          <a:xfrm>
            <a:off x="904569" y="1927123"/>
            <a:ext cx="3952566" cy="26153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1154ACF-EEBB-957B-0545-DEF0D7802DD2}"/>
              </a:ext>
            </a:extLst>
          </p:cNvPr>
          <p:cNvSpPr txBox="1"/>
          <p:nvPr/>
        </p:nvSpPr>
        <p:spPr>
          <a:xfrm>
            <a:off x="1278195" y="2772697"/>
            <a:ext cx="3116824" cy="954107"/>
          </a:xfrm>
          <a:prstGeom prst="rect">
            <a:avLst/>
          </a:prstGeom>
          <a:noFill/>
        </p:spPr>
        <p:txBody>
          <a:bodyPr wrap="square" rtlCol="0">
            <a:spAutoFit/>
          </a:bodyPr>
          <a:lstStyle/>
          <a:p>
            <a:pPr algn="ctr"/>
            <a:r>
              <a:rPr lang="en-US" b="1" dirty="0">
                <a:solidFill>
                  <a:schemeClr val="accent2">
                    <a:lumMod val="75000"/>
                  </a:schemeClr>
                </a:solidFill>
              </a:rPr>
              <a:t>WIND TURBINE FAILURE</a:t>
            </a:r>
          </a:p>
          <a:p>
            <a:pPr algn="ctr"/>
            <a:endParaRPr lang="en-US" b="1" dirty="0">
              <a:solidFill>
                <a:schemeClr val="accent2">
                  <a:lumMod val="75000"/>
                </a:schemeClr>
              </a:solidFill>
            </a:endParaRPr>
          </a:p>
          <a:p>
            <a:pPr algn="ctr"/>
            <a:r>
              <a:rPr lang="en-US" dirty="0"/>
              <a:t>Project fund : $20,000</a:t>
            </a:r>
          </a:p>
          <a:p>
            <a:pPr algn="ctr"/>
            <a:r>
              <a:rPr lang="en-US" dirty="0"/>
              <a:t>Duration : 25 – 30 days</a:t>
            </a:r>
            <a:endParaRPr lang="en-IN" dirty="0"/>
          </a:p>
        </p:txBody>
      </p:sp>
      <p:sp>
        <p:nvSpPr>
          <p:cNvPr id="9" name="Flowchart: Manual Operation 8">
            <a:extLst>
              <a:ext uri="{FF2B5EF4-FFF2-40B4-BE49-F238E27FC236}">
                <a16:creationId xmlns:a16="http://schemas.microsoft.com/office/drawing/2014/main" id="{D191DDCB-58D6-FAFD-5C6C-7C46F3AB04B6}"/>
              </a:ext>
            </a:extLst>
          </p:cNvPr>
          <p:cNvSpPr/>
          <p:nvPr/>
        </p:nvSpPr>
        <p:spPr>
          <a:xfrm rot="4203774">
            <a:off x="4168878" y="1939349"/>
            <a:ext cx="914400" cy="1147916"/>
          </a:xfrm>
          <a:prstGeom prst="flowChartManualOperation">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Bullseye with solid fill">
            <a:extLst>
              <a:ext uri="{FF2B5EF4-FFF2-40B4-BE49-F238E27FC236}">
                <a16:creationId xmlns:a16="http://schemas.microsoft.com/office/drawing/2014/main" id="{214EAD06-3707-972A-244A-5E920AAED2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38846" y="2145761"/>
            <a:ext cx="774464" cy="735091"/>
          </a:xfrm>
          <a:prstGeom prst="rect">
            <a:avLst/>
          </a:prstGeom>
        </p:spPr>
      </p:pic>
      <p:cxnSp>
        <p:nvCxnSpPr>
          <p:cNvPr id="13" name="Straight Arrow Connector 12">
            <a:extLst>
              <a:ext uri="{FF2B5EF4-FFF2-40B4-BE49-F238E27FC236}">
                <a16:creationId xmlns:a16="http://schemas.microsoft.com/office/drawing/2014/main" id="{76F17055-E154-9E3E-3C30-0CB5515E40A0}"/>
              </a:ext>
            </a:extLst>
          </p:cNvPr>
          <p:cNvCxnSpPr>
            <a:cxnSpLocks/>
            <a:stCxn id="9" idx="0"/>
          </p:cNvCxnSpPr>
          <p:nvPr/>
        </p:nvCxnSpPr>
        <p:spPr>
          <a:xfrm flipV="1">
            <a:off x="5165637" y="2045110"/>
            <a:ext cx="753382" cy="27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B396D4-DD60-87B2-98D2-22701BAAD24E}"/>
              </a:ext>
            </a:extLst>
          </p:cNvPr>
          <p:cNvSpPr txBox="1"/>
          <p:nvPr/>
        </p:nvSpPr>
        <p:spPr>
          <a:xfrm>
            <a:off x="5919018" y="1873802"/>
            <a:ext cx="3637935" cy="1077218"/>
          </a:xfrm>
          <a:prstGeom prst="rect">
            <a:avLst/>
          </a:prstGeom>
          <a:noFill/>
        </p:spPr>
        <p:txBody>
          <a:bodyPr wrap="square" rtlCol="0">
            <a:spAutoFit/>
          </a:bodyPr>
          <a:lstStyle/>
          <a:p>
            <a:r>
              <a:rPr lang="en-US" sz="1600" dirty="0">
                <a:solidFill>
                  <a:schemeClr val="accent1">
                    <a:lumMod val="75000"/>
                  </a:schemeClr>
                </a:solidFill>
                <a:latin typeface="Times New Roman" panose="02020603050405020304" pitchFamily="18" charset="0"/>
                <a:cs typeface="Times New Roman" panose="02020603050405020304" pitchFamily="18" charset="0"/>
              </a:rPr>
              <a:t>OBJECTIVES</a:t>
            </a:r>
          </a:p>
          <a:p>
            <a:r>
              <a:rPr lang="en-US" sz="1600" dirty="0">
                <a:latin typeface="Times New Roman" panose="02020603050405020304" pitchFamily="18" charset="0"/>
                <a:cs typeface="Times New Roman" panose="02020603050405020304" pitchFamily="18" charset="0"/>
              </a:rPr>
              <a:t>Minimize Unplanned failure.</a:t>
            </a:r>
          </a:p>
          <a:p>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328A1E89-0EE4-84A6-F83C-2B39EF6A563F}"/>
              </a:ext>
            </a:extLst>
          </p:cNvPr>
          <p:cNvCxnSpPr>
            <a:cxnSpLocks/>
            <a:stCxn id="9" idx="0"/>
          </p:cNvCxnSpPr>
          <p:nvPr/>
        </p:nvCxnSpPr>
        <p:spPr>
          <a:xfrm>
            <a:off x="5165637" y="2317594"/>
            <a:ext cx="753382" cy="56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2B3B50-A66A-EAA4-16AA-538717F86FBE}"/>
              </a:ext>
            </a:extLst>
          </p:cNvPr>
          <p:cNvSpPr txBox="1"/>
          <p:nvPr/>
        </p:nvSpPr>
        <p:spPr>
          <a:xfrm>
            <a:off x="5919019" y="2534507"/>
            <a:ext cx="2890684" cy="830997"/>
          </a:xfrm>
          <a:prstGeom prst="rect">
            <a:avLst/>
          </a:prstGeom>
          <a:noFill/>
        </p:spPr>
        <p:txBody>
          <a:bodyPr wrap="square" rtlCol="0">
            <a:spAutoFit/>
          </a:bodyPr>
          <a:lstStyle/>
          <a:p>
            <a:r>
              <a:rPr lang="en-US" sz="1600" dirty="0">
                <a:solidFill>
                  <a:schemeClr val="accent2">
                    <a:lumMod val="75000"/>
                  </a:schemeClr>
                </a:solidFill>
                <a:latin typeface="Times New Roman" panose="02020603050405020304" pitchFamily="18" charset="0"/>
                <a:cs typeface="Times New Roman" panose="02020603050405020304" pitchFamily="18" charset="0"/>
              </a:rPr>
              <a:t>CONSTRAINTS</a:t>
            </a:r>
          </a:p>
          <a:p>
            <a:r>
              <a:rPr lang="en-US" sz="1600" dirty="0">
                <a:latin typeface="Times New Roman" panose="02020603050405020304" pitchFamily="18" charset="0"/>
                <a:cs typeface="Times New Roman" panose="02020603050405020304" pitchFamily="18" charset="0"/>
              </a:rPr>
              <a:t>Maximize Power generation.</a:t>
            </a:r>
          </a:p>
          <a:p>
            <a:endParaRPr lang="en-IN"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9" name="Flowchart: Manual Operation 28">
            <a:extLst>
              <a:ext uri="{FF2B5EF4-FFF2-40B4-BE49-F238E27FC236}">
                <a16:creationId xmlns:a16="http://schemas.microsoft.com/office/drawing/2014/main" id="{01FD06D7-FE28-15D9-ABEA-42879BDCEC0B}"/>
              </a:ext>
            </a:extLst>
          </p:cNvPr>
          <p:cNvSpPr/>
          <p:nvPr/>
        </p:nvSpPr>
        <p:spPr>
          <a:xfrm rot="5703282">
            <a:off x="4332241" y="3128157"/>
            <a:ext cx="770618" cy="1144531"/>
          </a:xfrm>
          <a:prstGeom prst="flowChartManualOperation">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Graphic 30" descr="Checklist with solid fill">
            <a:extLst>
              <a:ext uri="{FF2B5EF4-FFF2-40B4-BE49-F238E27FC236}">
                <a16:creationId xmlns:a16="http://schemas.microsoft.com/office/drawing/2014/main" id="{53CA948D-AC62-5D71-D21E-EA8D508D8C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11376" y="3396785"/>
            <a:ext cx="594852" cy="575447"/>
          </a:xfrm>
          <a:prstGeom prst="rect">
            <a:avLst/>
          </a:prstGeom>
        </p:spPr>
      </p:pic>
      <p:sp>
        <p:nvSpPr>
          <p:cNvPr id="32" name="TextBox 31">
            <a:extLst>
              <a:ext uri="{FF2B5EF4-FFF2-40B4-BE49-F238E27FC236}">
                <a16:creationId xmlns:a16="http://schemas.microsoft.com/office/drawing/2014/main" id="{2848C6A1-64BD-4F93-F220-2ADD64CD190E}"/>
              </a:ext>
            </a:extLst>
          </p:cNvPr>
          <p:cNvSpPr txBox="1"/>
          <p:nvPr/>
        </p:nvSpPr>
        <p:spPr>
          <a:xfrm>
            <a:off x="5919017" y="3267497"/>
            <a:ext cx="5860026" cy="584775"/>
          </a:xfrm>
          <a:prstGeom prst="rect">
            <a:avLst/>
          </a:prstGeom>
          <a:noFill/>
        </p:spPr>
        <p:txBody>
          <a:bodyPr wrap="square" rtlCol="0">
            <a:spAutoFit/>
          </a:bodyPr>
          <a:lstStyle/>
          <a:p>
            <a:r>
              <a:rPr lang="en-US" sz="1600" dirty="0">
                <a:solidFill>
                  <a:srgbClr val="C00000"/>
                </a:solidFill>
                <a:latin typeface="Times New Roman" panose="02020603050405020304" pitchFamily="18" charset="0"/>
                <a:cs typeface="Times New Roman" panose="02020603050405020304" pitchFamily="18" charset="0"/>
              </a:rPr>
              <a:t>BUSINESS SUCCESS CRITERIA</a:t>
            </a:r>
          </a:p>
          <a:p>
            <a:r>
              <a:rPr lang="en-US" sz="1600" dirty="0">
                <a:latin typeface="Times New Roman" panose="02020603050405020304" pitchFamily="18" charset="0"/>
                <a:cs typeface="Times New Roman" panose="02020603050405020304" pitchFamily="18" charset="0"/>
              </a:rPr>
              <a:t>Reduce the unplanned failure of wind turbine engine by at least 30%.</a:t>
            </a:r>
            <a:endParaRPr lang="en-IN" sz="1600" dirty="0">
              <a:solidFill>
                <a:srgbClr val="C00000"/>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4F9BBC8-2182-06FA-0E11-F9A9B38F3F6F}"/>
              </a:ext>
            </a:extLst>
          </p:cNvPr>
          <p:cNvSpPr txBox="1"/>
          <p:nvPr/>
        </p:nvSpPr>
        <p:spPr>
          <a:xfrm>
            <a:off x="5919017" y="4014098"/>
            <a:ext cx="5614219" cy="1077218"/>
          </a:xfrm>
          <a:prstGeom prst="rect">
            <a:avLst/>
          </a:prstGeom>
          <a:noFill/>
        </p:spPr>
        <p:txBody>
          <a:bodyPr wrap="square" rtlCol="0">
            <a:spAutoFit/>
          </a:bodyPr>
          <a:lstStyle/>
          <a:p>
            <a:r>
              <a:rPr lang="en-US" sz="1600" dirty="0">
                <a:solidFill>
                  <a:srgbClr val="0070C0"/>
                </a:solidFill>
                <a:latin typeface="Times New Roman" panose="02020603050405020304" pitchFamily="18" charset="0"/>
                <a:cs typeface="Times New Roman" panose="02020603050405020304" pitchFamily="18" charset="0"/>
              </a:rPr>
              <a:t>ECONOMIC SUCCESS CRITERIA</a:t>
            </a:r>
          </a:p>
          <a:p>
            <a:r>
              <a:rPr lang="en-US" sz="1600" dirty="0">
                <a:latin typeface="Times New Roman" panose="02020603050405020304" pitchFamily="18" charset="0"/>
                <a:cs typeface="Times New Roman" panose="02020603050405020304" pitchFamily="18" charset="0"/>
              </a:rPr>
              <a:t>Achieve a cost saving of $2M per year due to reduction of unplanned downtime</a:t>
            </a:r>
            <a:endParaRPr lang="en-US" sz="1600" dirty="0">
              <a:solidFill>
                <a:srgbClr val="0070C0"/>
              </a:solidFill>
              <a:latin typeface="Times New Roman" panose="02020603050405020304" pitchFamily="18" charset="0"/>
              <a:cs typeface="Times New Roman" panose="02020603050405020304" pitchFamily="18" charset="0"/>
            </a:endParaRPr>
          </a:p>
          <a:p>
            <a:endParaRPr lang="en-IN" sz="1600" dirty="0">
              <a:solidFill>
                <a:srgbClr val="0070C0"/>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CD5FA70C-6441-2F28-8F6E-00C2300F849A}"/>
              </a:ext>
            </a:extLst>
          </p:cNvPr>
          <p:cNvCxnSpPr>
            <a:cxnSpLocks/>
            <a:stCxn id="29" idx="0"/>
            <a:endCxn id="32" idx="1"/>
          </p:cNvCxnSpPr>
          <p:nvPr/>
        </p:nvCxnSpPr>
        <p:spPr>
          <a:xfrm flipV="1">
            <a:off x="5287590" y="3559885"/>
            <a:ext cx="631427" cy="19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65E4D735-6741-8C9B-B93A-6C6B400BB283}"/>
              </a:ext>
            </a:extLst>
          </p:cNvPr>
          <p:cNvCxnSpPr>
            <a:cxnSpLocks/>
          </p:cNvCxnSpPr>
          <p:nvPr/>
        </p:nvCxnSpPr>
        <p:spPr>
          <a:xfrm>
            <a:off x="5271212" y="3768113"/>
            <a:ext cx="647805" cy="4295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Manual Operation 47">
            <a:extLst>
              <a:ext uri="{FF2B5EF4-FFF2-40B4-BE49-F238E27FC236}">
                <a16:creationId xmlns:a16="http://schemas.microsoft.com/office/drawing/2014/main" id="{AF005BB1-E0D5-3375-D706-88A6A24CE1E3}"/>
              </a:ext>
            </a:extLst>
          </p:cNvPr>
          <p:cNvSpPr/>
          <p:nvPr/>
        </p:nvSpPr>
        <p:spPr>
          <a:xfrm rot="2056039">
            <a:off x="3196205" y="1115836"/>
            <a:ext cx="774464" cy="1077218"/>
          </a:xfrm>
          <a:prstGeom prst="flowChartManualOperation">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0" name="Graphic 49" descr="Questions with solid fill">
            <a:extLst>
              <a:ext uri="{FF2B5EF4-FFF2-40B4-BE49-F238E27FC236}">
                <a16:creationId xmlns:a16="http://schemas.microsoft.com/office/drawing/2014/main" id="{83F34BB3-9026-7F15-A836-2A22EBCE17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4479" y="1279039"/>
            <a:ext cx="595229" cy="713914"/>
          </a:xfrm>
          <a:prstGeom prst="rect">
            <a:avLst/>
          </a:prstGeom>
        </p:spPr>
      </p:pic>
      <p:cxnSp>
        <p:nvCxnSpPr>
          <p:cNvPr id="52" name="Straight Arrow Connector 51">
            <a:extLst>
              <a:ext uri="{FF2B5EF4-FFF2-40B4-BE49-F238E27FC236}">
                <a16:creationId xmlns:a16="http://schemas.microsoft.com/office/drawing/2014/main" id="{93ED7111-EB77-9706-83FC-6A43491F553C}"/>
              </a:ext>
            </a:extLst>
          </p:cNvPr>
          <p:cNvCxnSpPr>
            <a:cxnSpLocks/>
            <a:stCxn id="48" idx="0"/>
          </p:cNvCxnSpPr>
          <p:nvPr/>
        </p:nvCxnSpPr>
        <p:spPr>
          <a:xfrm flipV="1">
            <a:off x="3886703" y="1159170"/>
            <a:ext cx="2032316" cy="50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AA9E6E6-A66A-6448-020F-4673747BF12B}"/>
              </a:ext>
            </a:extLst>
          </p:cNvPr>
          <p:cNvSpPr txBox="1"/>
          <p:nvPr/>
        </p:nvSpPr>
        <p:spPr>
          <a:xfrm>
            <a:off x="5919017" y="991295"/>
            <a:ext cx="5702710" cy="1323439"/>
          </a:xfrm>
          <a:prstGeom prst="rect">
            <a:avLst/>
          </a:prstGeom>
          <a:noFill/>
        </p:spPr>
        <p:txBody>
          <a:bodyPr wrap="square" rtlCol="0">
            <a:spAutoFit/>
          </a:bodyPr>
          <a:lstStyle/>
          <a:p>
            <a:r>
              <a:rPr lang="en-US" sz="1600" dirty="0">
                <a:solidFill>
                  <a:schemeClr val="accent6">
                    <a:lumMod val="50000"/>
                  </a:schemeClr>
                </a:solidFill>
                <a:latin typeface="Times New Roman" panose="02020603050405020304" pitchFamily="18" charset="0"/>
                <a:cs typeface="Times New Roman" panose="02020603050405020304" pitchFamily="18" charset="0"/>
              </a:rPr>
              <a:t>BUSINESS PROBLEM</a:t>
            </a:r>
          </a:p>
          <a:p>
            <a:r>
              <a:rPr lang="en-US" sz="1600" dirty="0">
                <a:latin typeface="Times New Roman" panose="02020603050405020304" pitchFamily="18" charset="0"/>
                <a:cs typeface="Times New Roman" panose="02020603050405020304" pitchFamily="18" charset="0"/>
              </a:rPr>
              <a:t>Unplanned failure of wind turbine engine is leading to huge losses and generation of electricity is negatively impacted.</a:t>
            </a:r>
          </a:p>
          <a:p>
            <a:endParaRPr lang="en-US" sz="1600" dirty="0">
              <a:latin typeface="Times New Roman" panose="02020603050405020304" pitchFamily="18" charset="0"/>
              <a:cs typeface="Times New Roman" panose="02020603050405020304" pitchFamily="18" charset="0"/>
            </a:endParaRPr>
          </a:p>
          <a:p>
            <a:endParaRPr lang="en-IN" sz="16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8B6C8DA0-A1DA-DD7C-E339-3F7FB889B122}"/>
              </a:ext>
            </a:extLst>
          </p:cNvPr>
          <p:cNvSpPr txBox="1"/>
          <p:nvPr/>
        </p:nvSpPr>
        <p:spPr>
          <a:xfrm>
            <a:off x="5919017" y="4902287"/>
            <a:ext cx="5614219" cy="1210588"/>
          </a:xfrm>
          <a:prstGeom prst="rect">
            <a:avLst/>
          </a:prstGeom>
          <a:noFill/>
        </p:spPr>
        <p:txBody>
          <a:bodyPr wrap="square" rtlCol="0">
            <a:spAutoFit/>
          </a:bodyPr>
          <a:lstStyle/>
          <a:p>
            <a:r>
              <a:rPr lang="en-US" sz="1600" dirty="0">
                <a:solidFill>
                  <a:srgbClr val="00B050"/>
                </a:solidFill>
                <a:latin typeface="Times New Roman" panose="02020603050405020304" pitchFamily="18" charset="0"/>
                <a:cs typeface="Times New Roman" panose="02020603050405020304" pitchFamily="18" charset="0"/>
              </a:rPr>
              <a:t>ASSUMPTIONS</a:t>
            </a:r>
          </a:p>
          <a:p>
            <a:pPr lvl="0">
              <a:spcBef>
                <a:spcPts val="400"/>
              </a:spcBef>
              <a:spcAft>
                <a:spcPts val="0"/>
              </a:spcAft>
            </a:pPr>
            <a:r>
              <a:rPr lang="en-US" sz="1600" dirty="0">
                <a:latin typeface="Times New Roman" panose="02020603050405020304" pitchFamily="18" charset="0"/>
                <a:ea typeface="Noto Sans Symbols"/>
                <a:cs typeface="Times New Roman" panose="02020603050405020304" pitchFamily="18" charset="0"/>
              </a:rPr>
              <a:t>F</a:t>
            </a:r>
            <a:r>
              <a:rPr lang="en-US" sz="1600" dirty="0">
                <a:effectLst/>
                <a:latin typeface="Times New Roman" panose="02020603050405020304" pitchFamily="18" charset="0"/>
                <a:ea typeface="Noto Sans Symbols"/>
                <a:cs typeface="Times New Roman" panose="02020603050405020304" pitchFamily="18" charset="0"/>
              </a:rPr>
              <a:t>ailure patterns remain relatively stable over the analysis period.</a:t>
            </a:r>
            <a:endParaRPr lang="en-IN" sz="1600" dirty="0">
              <a:effectLst/>
              <a:latin typeface="Times New Roman" panose="02020603050405020304" pitchFamily="18" charset="0"/>
              <a:ea typeface="Noto Sans Symbols"/>
              <a:cs typeface="Times New Roman" panose="02020603050405020304" pitchFamily="18" charset="0"/>
            </a:endParaRPr>
          </a:p>
          <a:p>
            <a:pPr marL="571500">
              <a:spcBef>
                <a:spcPts val="400"/>
              </a:spcBef>
              <a:spcAft>
                <a:spcPts val="0"/>
              </a:spcAft>
            </a:pPr>
            <a:r>
              <a:rPr lang="en-US" sz="1800" dirty="0">
                <a:effectLs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endParaRPr lang="en-IN" sz="1600" dirty="0">
              <a:solidFill>
                <a:srgbClr val="00B050"/>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D8456B45-F465-8DAB-1F2E-C8521D2CF563}"/>
              </a:ext>
            </a:extLst>
          </p:cNvPr>
          <p:cNvSpPr txBox="1"/>
          <p:nvPr/>
        </p:nvSpPr>
        <p:spPr>
          <a:xfrm>
            <a:off x="5919017" y="5578753"/>
            <a:ext cx="5791202" cy="584775"/>
          </a:xfrm>
          <a:prstGeom prst="rect">
            <a:avLst/>
          </a:prstGeom>
          <a:noFill/>
        </p:spPr>
        <p:txBody>
          <a:bodyPr wrap="square" rtlCol="0">
            <a:spAutoFit/>
          </a:bodyPr>
          <a:lstStyle/>
          <a:p>
            <a:r>
              <a:rPr lang="en-US" sz="1600" dirty="0">
                <a:solidFill>
                  <a:srgbClr val="CC0066"/>
                </a:solidFill>
                <a:latin typeface="Times New Roman" panose="02020603050405020304" pitchFamily="18" charset="0"/>
                <a:cs typeface="Times New Roman" panose="02020603050405020304" pitchFamily="18" charset="0"/>
              </a:rPr>
              <a:t>RISKS</a:t>
            </a:r>
          </a:p>
          <a:p>
            <a:r>
              <a:rPr lang="en-US" sz="1600" dirty="0">
                <a:latin typeface="Times New Roman" panose="02020603050405020304" pitchFamily="18" charset="0"/>
                <a:ea typeface="Arial" panose="020B0604020202020204" pitchFamily="34" charset="0"/>
                <a:cs typeface="Times New Roman" panose="02020603050405020304" pitchFamily="18" charset="0"/>
              </a:rPr>
              <a:t>I</a:t>
            </a:r>
            <a:r>
              <a:rPr lang="en-US" sz="1600" dirty="0">
                <a:effectLst/>
                <a:latin typeface="Times New Roman" panose="02020603050405020304" pitchFamily="18" charset="0"/>
                <a:ea typeface="Arial" panose="020B0604020202020204" pitchFamily="34" charset="0"/>
                <a:cs typeface="Times New Roman" panose="02020603050405020304" pitchFamily="18" charset="0"/>
              </a:rPr>
              <a:t>naccurate or incomplete data leading to flawed predictions</a:t>
            </a:r>
            <a:endParaRPr lang="en-IN" sz="1600" dirty="0">
              <a:solidFill>
                <a:srgbClr val="CC0066"/>
              </a:solidFill>
              <a:latin typeface="Times New Roman" panose="02020603050405020304" pitchFamily="18" charset="0"/>
              <a:cs typeface="Times New Roman" panose="02020603050405020304" pitchFamily="18" charset="0"/>
            </a:endParaRPr>
          </a:p>
        </p:txBody>
      </p:sp>
      <p:sp>
        <p:nvSpPr>
          <p:cNvPr id="60" name="Flowchart: Manual Operation 59">
            <a:extLst>
              <a:ext uri="{FF2B5EF4-FFF2-40B4-BE49-F238E27FC236}">
                <a16:creationId xmlns:a16="http://schemas.microsoft.com/office/drawing/2014/main" id="{BED6121B-1374-4EAF-AC61-B3FBA42E373F}"/>
              </a:ext>
            </a:extLst>
          </p:cNvPr>
          <p:cNvSpPr/>
          <p:nvPr/>
        </p:nvSpPr>
        <p:spPr>
          <a:xfrm rot="7515677">
            <a:off x="3417639" y="4117463"/>
            <a:ext cx="794370" cy="1199896"/>
          </a:xfrm>
          <a:prstGeom prst="flowChartManualOperation">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Graphic 61" descr="Warning with solid fill">
            <a:extLst>
              <a:ext uri="{FF2B5EF4-FFF2-40B4-BE49-F238E27FC236}">
                <a16:creationId xmlns:a16="http://schemas.microsoft.com/office/drawing/2014/main" id="{D07ECE7A-0B18-7D9D-720C-1F2990CF6B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319473">
            <a:off x="3611805" y="4416556"/>
            <a:ext cx="521167" cy="571835"/>
          </a:xfrm>
          <a:prstGeom prst="rect">
            <a:avLst/>
          </a:prstGeom>
        </p:spPr>
      </p:pic>
      <p:cxnSp>
        <p:nvCxnSpPr>
          <p:cNvPr id="64" name="Connector: Elbow 63">
            <a:extLst>
              <a:ext uri="{FF2B5EF4-FFF2-40B4-BE49-F238E27FC236}">
                <a16:creationId xmlns:a16="http://schemas.microsoft.com/office/drawing/2014/main" id="{1EA55B04-1922-581C-2FEE-1A26BFBA571E}"/>
              </a:ext>
            </a:extLst>
          </p:cNvPr>
          <p:cNvCxnSpPr>
            <a:cxnSpLocks/>
            <a:stCxn id="60" idx="0"/>
          </p:cNvCxnSpPr>
          <p:nvPr/>
        </p:nvCxnSpPr>
        <p:spPr>
          <a:xfrm flipV="1">
            <a:off x="4304698" y="5053735"/>
            <a:ext cx="1614319" cy="100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536D9FC2-079D-D565-6D33-339CA9ADF94C}"/>
              </a:ext>
            </a:extLst>
          </p:cNvPr>
          <p:cNvCxnSpPr>
            <a:cxnSpLocks/>
            <a:stCxn id="60" idx="0"/>
          </p:cNvCxnSpPr>
          <p:nvPr/>
        </p:nvCxnSpPr>
        <p:spPr>
          <a:xfrm>
            <a:off x="4304698" y="5063765"/>
            <a:ext cx="1614319" cy="644253"/>
          </a:xfrm>
          <a:prstGeom prst="bentConnector3">
            <a:avLst>
              <a:gd name="adj1" fmla="val -5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5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F178B6D4-2C65-357A-2383-082E50D92E29}"/>
              </a:ext>
            </a:extLst>
          </p:cNvPr>
          <p:cNvGraphicFramePr>
            <a:graphicFrameLocks noGrp="1"/>
          </p:cNvGraphicFramePr>
          <p:nvPr>
            <p:extLst>
              <p:ext uri="{D42A27DB-BD31-4B8C-83A1-F6EECF244321}">
                <p14:modId xmlns:p14="http://schemas.microsoft.com/office/powerpoint/2010/main" val="3682909756"/>
              </p:ext>
            </p:extLst>
          </p:nvPr>
        </p:nvGraphicFramePr>
        <p:xfrm>
          <a:off x="285135" y="866993"/>
          <a:ext cx="11621729" cy="5553469"/>
        </p:xfrm>
        <a:graphic>
          <a:graphicData uri="http://schemas.openxmlformats.org/drawingml/2006/table">
            <a:tbl>
              <a:tblPr>
                <a:tableStyleId>{2C2D7396-3E8A-4C48-A43C-EBEA59809495}</a:tableStyleId>
              </a:tblPr>
              <a:tblGrid>
                <a:gridCol w="2212329">
                  <a:extLst>
                    <a:ext uri="{9D8B030D-6E8A-4147-A177-3AD203B41FA5}">
                      <a16:colId xmlns:a16="http://schemas.microsoft.com/office/drawing/2014/main" val="1368900964"/>
                    </a:ext>
                  </a:extLst>
                </a:gridCol>
                <a:gridCol w="2744409">
                  <a:extLst>
                    <a:ext uri="{9D8B030D-6E8A-4147-A177-3AD203B41FA5}">
                      <a16:colId xmlns:a16="http://schemas.microsoft.com/office/drawing/2014/main" val="558410934"/>
                    </a:ext>
                  </a:extLst>
                </a:gridCol>
                <a:gridCol w="6664991">
                  <a:extLst>
                    <a:ext uri="{9D8B030D-6E8A-4147-A177-3AD203B41FA5}">
                      <a16:colId xmlns:a16="http://schemas.microsoft.com/office/drawing/2014/main" val="1440086807"/>
                    </a:ext>
                  </a:extLst>
                </a:gridCol>
              </a:tblGrid>
              <a:tr h="256889">
                <a:tc>
                  <a:txBody>
                    <a:bodyPr/>
                    <a:lstStyle/>
                    <a:p>
                      <a:pPr algn="ctr" fontAlgn="b"/>
                      <a:r>
                        <a:rPr lang="en-IN" sz="1600" b="1" u="none" strike="noStrike" dirty="0">
                          <a:effectLst/>
                          <a:highlight>
                            <a:srgbClr val="FFFF00"/>
                          </a:highlight>
                          <a:latin typeface="Times New Roman" panose="02020603050405020304" pitchFamily="18" charset="0"/>
                          <a:cs typeface="Times New Roman" panose="02020603050405020304" pitchFamily="18" charset="0"/>
                        </a:rPr>
                        <a:t>Features</a:t>
                      </a:r>
                      <a:endParaRPr lang="en-IN" sz="16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600" b="1" u="none" strike="noStrike" dirty="0">
                          <a:effectLst/>
                          <a:highlight>
                            <a:srgbClr val="FFFF00"/>
                          </a:highlight>
                          <a:latin typeface="Times New Roman" panose="02020603050405020304" pitchFamily="18" charset="0"/>
                          <a:cs typeface="Times New Roman" panose="02020603050405020304" pitchFamily="18" charset="0"/>
                        </a:rPr>
                        <a:t>Range</a:t>
                      </a:r>
                      <a:endParaRPr lang="en-IN" sz="16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600" b="1" u="none" strike="noStrike" dirty="0">
                          <a:effectLst/>
                          <a:highlight>
                            <a:srgbClr val="FFFF00"/>
                          </a:highlight>
                          <a:latin typeface="Times New Roman" panose="02020603050405020304" pitchFamily="18" charset="0"/>
                          <a:cs typeface="Times New Roman" panose="02020603050405020304" pitchFamily="18" charset="0"/>
                        </a:rPr>
                        <a:t>Description</a:t>
                      </a:r>
                      <a:endParaRPr lang="en-IN" sz="1600" b="1"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1495989352"/>
                  </a:ext>
                </a:extLst>
              </a:tr>
              <a:tr h="43354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Wind speed (m/s)</a:t>
                      </a:r>
                      <a:endParaRPr lang="en-IN" sz="12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2 m/s (144 km/h, 89 MPH) to 72 m/s (259 km/h, 161 MPH)</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The survival speed of commercial wind turbines. Wind speed describes how fast the air is moving past a certain point.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1673362933"/>
                  </a:ext>
                </a:extLst>
              </a:tr>
              <a:tr h="43354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Power (kW)</a:t>
                      </a:r>
                      <a:endParaRPr lang="en-IN" sz="12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2 MW and 3.5 MW.</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Power output of wind turbine. Wind power describes the process by which the wind is used to generate mechanical power or electricity.</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1386041827"/>
                  </a:ext>
                </a:extLst>
              </a:tr>
              <a:tr h="433544">
                <a:tc>
                  <a:txBody>
                    <a:bodyPr/>
                    <a:lstStyle/>
                    <a:p>
                      <a:pPr algn="ctr" fontAlgn="b"/>
                      <a:r>
                        <a:rPr lang="fr-FR" sz="1200" u="none" strike="noStrike" dirty="0">
                          <a:effectLst/>
                          <a:latin typeface="Times New Roman" panose="02020603050405020304" pitchFamily="18" charset="0"/>
                          <a:cs typeface="Times New Roman" panose="02020603050405020304" pitchFamily="18" charset="0"/>
                        </a:rPr>
                        <a:t>Nacelle ambient </a:t>
                      </a:r>
                      <a:r>
                        <a:rPr lang="fr-FR" sz="1200" u="none" strike="noStrike" dirty="0" err="1">
                          <a:effectLst/>
                          <a:latin typeface="Times New Roman" panose="02020603050405020304" pitchFamily="18" charset="0"/>
                          <a:cs typeface="Times New Roman" panose="02020603050405020304" pitchFamily="18" charset="0"/>
                        </a:rPr>
                        <a:t>temperature</a:t>
                      </a:r>
                      <a:r>
                        <a:rPr lang="fr-FR" sz="1200" u="none" strike="noStrike" dirty="0">
                          <a:effectLst/>
                          <a:latin typeface="Times New Roman" panose="02020603050405020304" pitchFamily="18" charset="0"/>
                          <a:cs typeface="Times New Roman" panose="02020603050405020304" pitchFamily="18" charset="0"/>
                        </a:rPr>
                        <a:t> (Â°C)</a:t>
                      </a:r>
                      <a:endParaRPr lang="fr-FR" sz="12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-20°C to 40°C</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level of temperatureon ground. they must withstand a wide range of ambient temperature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2153079855"/>
                  </a:ext>
                </a:extLst>
              </a:tr>
              <a:tr h="433544">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Generator bearing temperature</a:t>
                      </a:r>
                      <a:endParaRPr lang="en-IN" sz="12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70  °C to 100°C </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temperature of the bearing in generator. Bearing temperature shall not exceed 65°C under 30°C cooling water.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2182640328"/>
                  </a:ext>
                </a:extLst>
              </a:tr>
              <a:tr h="433544">
                <a:tc>
                  <a:txBody>
                    <a:bodyPr/>
                    <a:lstStyle/>
                    <a:p>
                      <a:pPr algn="ctr" fontAlgn="b"/>
                      <a:r>
                        <a:rPr lang="en-IN" sz="1200" u="none" strike="noStrike">
                          <a:effectLst/>
                          <a:latin typeface="Times New Roman" panose="02020603050405020304" pitchFamily="18" charset="0"/>
                          <a:cs typeface="Times New Roman" panose="02020603050405020304" pitchFamily="18" charset="0"/>
                        </a:rPr>
                        <a:t>Gear oil temperature </a:t>
                      </a:r>
                      <a:endParaRPr lang="en-IN" sz="1200" b="0" i="0" u="none" strike="noStrike">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50 c to 90 c</a:t>
                      </a:r>
                      <a:endParaRPr lang="en-IN" sz="12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gearbox oil temperature. Oils operating at high temperature require good viscosity and high resistance to oxidation and foaming.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666556437"/>
                  </a:ext>
                </a:extLst>
              </a:tr>
              <a:tr h="433544">
                <a:tc>
                  <a:txBody>
                    <a:bodyPr/>
                    <a:lstStyle/>
                    <a:p>
                      <a:pPr algn="ctr" fontAlgn="b"/>
                      <a:r>
                        <a:rPr lang="en-IN" sz="1200" u="none" strike="noStrike">
                          <a:effectLst/>
                          <a:latin typeface="Times New Roman" panose="02020603050405020304" pitchFamily="18" charset="0"/>
                          <a:cs typeface="Times New Roman" panose="02020603050405020304" pitchFamily="18" charset="0"/>
                        </a:rPr>
                        <a:t>Ambient temperature </a:t>
                      </a:r>
                      <a:endParaRPr lang="en-IN" sz="1200" b="0" i="0" u="none" strike="noStrike">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10°C to 57°C</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level of temperatureon ground. Ambient temperature is the air temperature of any object or environment where equipment is stored.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1780997006"/>
                  </a:ext>
                </a:extLst>
              </a:tr>
              <a:tr h="433544">
                <a:tc>
                  <a:txBody>
                    <a:bodyPr/>
                    <a:lstStyle/>
                    <a:p>
                      <a:pPr algn="ctr" fontAlgn="b"/>
                      <a:r>
                        <a:rPr lang="en-IN" sz="1200" u="none" strike="noStrike">
                          <a:effectLst/>
                          <a:latin typeface="Times New Roman" panose="02020603050405020304" pitchFamily="18" charset="0"/>
                          <a:cs typeface="Times New Roman" panose="02020603050405020304" pitchFamily="18" charset="0"/>
                        </a:rPr>
                        <a:t>Rotor Speed</a:t>
                      </a:r>
                      <a:endParaRPr lang="en-IN" sz="1200" b="0" i="0" u="none" strike="noStrike">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50-300 RPM</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Rotational speed of a wind turbine rotor about its axis. Part of the turbine's drivetrain, the low-speed shaft is connected to the rotor and spins between 8–20 rotations per minute.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798313963"/>
                  </a:ext>
                </a:extLst>
              </a:tr>
              <a:tr h="433544">
                <a:tc>
                  <a:txBody>
                    <a:bodyPr/>
                    <a:lstStyle/>
                    <a:p>
                      <a:pPr algn="ctr" fontAlgn="b"/>
                      <a:r>
                        <a:rPr lang="en-IN" sz="1200" u="none" strike="noStrike">
                          <a:effectLst/>
                          <a:latin typeface="Times New Roman" panose="02020603050405020304" pitchFamily="18" charset="0"/>
                          <a:cs typeface="Times New Roman" panose="02020603050405020304" pitchFamily="18" charset="0"/>
                        </a:rPr>
                        <a:t>Nacelle temperature</a:t>
                      </a:r>
                      <a:endParaRPr lang="en-IN" sz="1200" b="0" i="0" u="none" strike="noStrike">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dirty="0">
                          <a:effectLst/>
                          <a:latin typeface="Times New Roman" panose="02020603050405020304" pitchFamily="18" charset="0"/>
                          <a:cs typeface="Times New Roman" panose="02020603050405020304" pitchFamily="18" charset="0"/>
                        </a:rPr>
                        <a:t>30°C  to 60°C </a:t>
                      </a:r>
                      <a:endParaRPr lang="en-IN" sz="1200" b="0" i="0" u="none" strike="noStrike" dirty="0">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temperature of the oil in generator. wind turbine nacelle is that they must withstand a wide range of ambient temperature.</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1458535547"/>
                  </a:ext>
                </a:extLst>
              </a:tr>
              <a:tr h="394996">
                <a:tc>
                  <a:txBody>
                    <a:bodyPr/>
                    <a:lstStyle/>
                    <a:p>
                      <a:pPr algn="ctr" fontAlgn="b"/>
                      <a:r>
                        <a:rPr lang="en-IN" sz="1200" u="none" strike="noStrike">
                          <a:effectLst/>
                          <a:latin typeface="Times New Roman" panose="02020603050405020304" pitchFamily="18" charset="0"/>
                          <a:cs typeface="Times New Roman" panose="02020603050405020304" pitchFamily="18" charset="0"/>
                        </a:rPr>
                        <a:t>Bearing Temperature</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70 °C to 100°C</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The temperature of the bearing in degrees Celsius. Bearings in steam turbines will normally operate at temperatures below 180 degrees Fahrenheit.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1326895240"/>
                  </a:ext>
                </a:extLst>
              </a:tr>
              <a:tr h="433544">
                <a:tc>
                  <a:txBody>
                    <a:bodyPr/>
                    <a:lstStyle/>
                    <a:p>
                      <a:pPr algn="ctr" fontAlgn="b"/>
                      <a:r>
                        <a:rPr lang="en-IN" sz="1200" u="none" strike="noStrike">
                          <a:effectLst/>
                          <a:latin typeface="Times New Roman" panose="02020603050405020304" pitchFamily="18" charset="0"/>
                          <a:cs typeface="Times New Roman" panose="02020603050405020304" pitchFamily="18" charset="0"/>
                        </a:rPr>
                        <a:t>Generator Speed</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1000 to 1800 rpm</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The rotational speed required by most generators to produce electricity. a speed that allows the turbine's generator to produce AC electricity.</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3318708628"/>
                  </a:ext>
                </a:extLst>
              </a:tr>
              <a:tr h="249922">
                <a:tc>
                  <a:txBody>
                    <a:bodyPr/>
                    <a:lstStyle/>
                    <a:p>
                      <a:pPr algn="ctr" fontAlgn="b"/>
                      <a:r>
                        <a:rPr lang="en-IN" sz="1200" u="none" strike="noStrike">
                          <a:effectLst/>
                          <a:latin typeface="Times New Roman" panose="02020603050405020304" pitchFamily="18" charset="0"/>
                          <a:cs typeface="Times New Roman" panose="02020603050405020304" pitchFamily="18" charset="0"/>
                        </a:rPr>
                        <a:t>yaw angle</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0 to 60 Degree</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The position of the yaw angle degrees. used to turn the wind turbine rotor against the wind.</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3733745247"/>
                  </a:ext>
                </a:extLst>
              </a:tr>
              <a:tr h="249922">
                <a:tc>
                  <a:txBody>
                    <a:bodyPr/>
                    <a:lstStyle/>
                    <a:p>
                      <a:pPr algn="ctr" fontAlgn="b"/>
                      <a:r>
                        <a:rPr lang="en-IN" sz="1200" u="none" strike="noStrike">
                          <a:effectLst/>
                          <a:latin typeface="Times New Roman" panose="02020603050405020304" pitchFamily="18" charset="0"/>
                          <a:cs typeface="Times New Roman" panose="02020603050405020304" pitchFamily="18" charset="0"/>
                        </a:rPr>
                        <a:t>Wind direction</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0 to 90 Degree</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The direction of the wind in degrees.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1770229695"/>
                  </a:ext>
                </a:extLst>
              </a:tr>
              <a:tr h="249922">
                <a:tc>
                  <a:txBody>
                    <a:bodyPr/>
                    <a:lstStyle/>
                    <a:p>
                      <a:pPr algn="ctr" fontAlgn="b"/>
                      <a:r>
                        <a:rPr lang="en-IN" sz="1200" u="none" strike="noStrike">
                          <a:effectLst/>
                          <a:latin typeface="Times New Roman" panose="02020603050405020304" pitchFamily="18" charset="0"/>
                          <a:cs typeface="Times New Roman" panose="02020603050405020304" pitchFamily="18" charset="0"/>
                        </a:rPr>
                        <a:t>Wheel hub Temperature</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-40 °C  to 80°C </a:t>
                      </a:r>
                      <a:endParaRPr lang="en-IN" sz="1200" b="0" i="0" u="none" strike="noStrike">
                        <a:solidFill>
                          <a:srgbClr val="222222"/>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The wheel hubs house the bearings that support the main shaft and blades of the wind turbine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3738808305"/>
                  </a:ext>
                </a:extLst>
              </a:tr>
              <a:tr h="249922">
                <a:tc>
                  <a:txBody>
                    <a:bodyPr/>
                    <a:lstStyle/>
                    <a:p>
                      <a:pPr algn="ctr" fontAlgn="b"/>
                      <a:r>
                        <a:rPr lang="en-IN" sz="1200" u="none" strike="noStrike">
                          <a:effectLst/>
                          <a:latin typeface="Times New Roman" panose="02020603050405020304" pitchFamily="18" charset="0"/>
                          <a:cs typeface="Times New Roman" panose="02020603050405020304" pitchFamily="18" charset="0"/>
                        </a:rPr>
                        <a:t>Gear box inlet temperature</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ctr" fontAlgn="b"/>
                      <a:r>
                        <a:rPr lang="en-IN" sz="1200" u="none" strike="noStrike">
                          <a:effectLst/>
                          <a:latin typeface="Times New Roman" panose="02020603050405020304" pitchFamily="18" charset="0"/>
                          <a:cs typeface="Times New Roman" panose="02020603050405020304" pitchFamily="18" charset="0"/>
                        </a:rPr>
                        <a:t>40°C to 60°C</a:t>
                      </a:r>
                      <a:endParaRPr lang="en-IN" sz="1200" b="0" i="0" u="none" strike="noStrike">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The gearbox inlet temperature is the temperature of the air or fluid entering the gearbox.</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528" marR="7528" marT="7528" marB="0" anchor="b"/>
                </a:tc>
                <a:extLst>
                  <a:ext uri="{0D108BD9-81ED-4DB2-BD59-A6C34878D82A}">
                    <a16:rowId xmlns:a16="http://schemas.microsoft.com/office/drawing/2014/main" val="782244060"/>
                  </a:ext>
                </a:extLst>
              </a:tr>
            </a:tbl>
          </a:graphicData>
        </a:graphic>
      </p:graphicFrame>
      <p:pic>
        <p:nvPicPr>
          <p:cNvPr id="7" name="Picture 6">
            <a:extLst>
              <a:ext uri="{FF2B5EF4-FFF2-40B4-BE49-F238E27FC236}">
                <a16:creationId xmlns:a16="http://schemas.microsoft.com/office/drawing/2014/main" id="{350F232E-C860-16CF-2077-471430DE07B2}"/>
              </a:ext>
            </a:extLst>
          </p:cNvPr>
          <p:cNvPicPr>
            <a:picLocks noChangeAspect="1"/>
          </p:cNvPicPr>
          <p:nvPr/>
        </p:nvPicPr>
        <p:blipFill>
          <a:blip r:embed="rId4"/>
          <a:stretch>
            <a:fillRect/>
          </a:stretch>
        </p:blipFill>
        <p:spPr>
          <a:xfrm>
            <a:off x="3254632" y="0"/>
            <a:ext cx="1720490" cy="8669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266" name="Google Shape;266;p25"/>
          <p:cNvSpPr txBox="1"/>
          <p:nvPr/>
        </p:nvSpPr>
        <p:spPr>
          <a:xfrm>
            <a:off x="990599" y="1521150"/>
            <a:ext cx="10234975"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267" name="Google Shape;267;p25"/>
          <p:cNvSpPr txBox="1"/>
          <p:nvPr/>
        </p:nvSpPr>
        <p:spPr>
          <a:xfrm>
            <a:off x="5238601" y="1474890"/>
            <a:ext cx="5914926"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b="1" dirty="0">
                <a:solidFill>
                  <a:srgbClr val="002060"/>
                </a:solidFill>
                <a:latin typeface="Calibri"/>
                <a:ea typeface="Calibri"/>
                <a:cs typeface="Calibri"/>
                <a:sym typeface="Calibri"/>
              </a:rPr>
              <a:t>KEY OBSERVATIONS</a:t>
            </a:r>
          </a:p>
        </p:txBody>
      </p:sp>
      <p:sp>
        <p:nvSpPr>
          <p:cNvPr id="268" name="Google Shape;268;p25"/>
          <p:cNvSpPr txBox="1"/>
          <p:nvPr/>
        </p:nvSpPr>
        <p:spPr>
          <a:xfrm>
            <a:off x="5238601" y="1990362"/>
            <a:ext cx="5962800" cy="36317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IN" sz="1600" dirty="0">
                <a:latin typeface="Calibri"/>
                <a:ea typeface="Calibri"/>
                <a:cs typeface="Calibri"/>
                <a:sym typeface="Calibri"/>
              </a:rPr>
              <a:t>Power and Gear box inlet temperature has more extreme values on higher end with Skewness 2.438 and 2.979,Kurtosis 6.88 and 7.57 respectively i.e., highly positive skewed and tall peak.</a:t>
            </a:r>
          </a:p>
          <a:p>
            <a:pPr marL="285750" lvl="0" indent="-285750" algn="l" rtl="0">
              <a:spcBef>
                <a:spcPts val="0"/>
              </a:spcBef>
              <a:spcAft>
                <a:spcPts val="0"/>
              </a:spcAft>
              <a:buFont typeface="Arial" panose="020B0604020202020204" pitchFamily="34" charset="0"/>
              <a:buChar char="•"/>
            </a:pPr>
            <a:endParaRPr lang="en-IN" sz="16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IN" sz="1600" dirty="0">
                <a:latin typeface="Calibri"/>
                <a:ea typeface="Calibri"/>
                <a:cs typeface="Calibri"/>
                <a:sym typeface="Calibri"/>
              </a:rPr>
              <a:t>Wheel hub temperature is normally distributed, all other features are slightly positive skewed or negative skewed.</a:t>
            </a:r>
          </a:p>
          <a:p>
            <a:pPr marL="285750" lvl="0" indent="-285750" algn="l" rtl="0">
              <a:spcBef>
                <a:spcPts val="0"/>
              </a:spcBef>
              <a:spcAft>
                <a:spcPts val="0"/>
              </a:spcAft>
              <a:buFont typeface="Arial" panose="020B0604020202020204" pitchFamily="34" charset="0"/>
              <a:buChar char="•"/>
            </a:pPr>
            <a:endParaRPr lang="en-IN" sz="1600"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IN" sz="1600" dirty="0">
                <a:latin typeface="Calibri"/>
                <a:ea typeface="Calibri"/>
                <a:cs typeface="Calibri"/>
                <a:sym typeface="Calibri"/>
              </a:rPr>
              <a:t> </a:t>
            </a:r>
            <a:r>
              <a:rPr lang="en-US" sz="1600" b="0" i="0" u="none" strike="noStrike" dirty="0">
                <a:solidFill>
                  <a:srgbClr val="000000"/>
                </a:solidFill>
                <a:effectLst/>
                <a:latin typeface="Calibri" panose="020F0502020204030204" pitchFamily="34" charset="0"/>
              </a:rPr>
              <a:t>Every variable is dependent on input variable wind speed.</a:t>
            </a:r>
          </a:p>
          <a:p>
            <a:pPr marL="285750" lvl="0" indent="-285750" algn="l" rtl="0">
              <a:spcBef>
                <a:spcPts val="0"/>
              </a:spcBef>
              <a:spcAft>
                <a:spcPts val="0"/>
              </a:spcAft>
              <a:buFont typeface="Arial" panose="020B0604020202020204" pitchFamily="34" charset="0"/>
              <a:buChar char="•"/>
            </a:pPr>
            <a:endParaRPr lang="en-US" sz="1600" dirty="0">
              <a:latin typeface="Calibri" panose="020F0502020204030204" pitchFamily="34" charset="0"/>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Gear oil temperature, yaw angle, wind direction and gear box inlet temperature has zero correlation with wind speed</a:t>
            </a:r>
            <a:r>
              <a:rPr lang="en-US" sz="1600" dirty="0"/>
              <a:t> </a:t>
            </a:r>
            <a:endParaRPr lang="en-US" sz="1600" dirty="0">
              <a:latin typeface="Calibri" panose="020F0502020204030204" pitchFamily="34" charset="0"/>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lang="en-US" sz="1600" dirty="0">
              <a:latin typeface="Calibri" panose="020F0502020204030204" pitchFamily="34" charset="0"/>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All other features has moderate negative correlation with wind speed</a:t>
            </a:r>
            <a:r>
              <a:rPr lang="en-US" sz="1600" dirty="0"/>
              <a:t> </a:t>
            </a:r>
            <a:endParaRPr sz="1600" dirty="0">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D35DB87-1F5D-0360-A6B6-05DE1E760F67}"/>
              </a:ext>
            </a:extLst>
          </p:cNvPr>
          <p:cNvPicPr>
            <a:picLocks noChangeAspect="1"/>
          </p:cNvPicPr>
          <p:nvPr/>
        </p:nvPicPr>
        <p:blipFill>
          <a:blip r:embed="rId4"/>
          <a:stretch>
            <a:fillRect/>
          </a:stretch>
        </p:blipFill>
        <p:spPr>
          <a:xfrm>
            <a:off x="1388560" y="1628850"/>
            <a:ext cx="2827265" cy="1836579"/>
          </a:xfrm>
          <a:prstGeom prst="rect">
            <a:avLst/>
          </a:prstGeom>
        </p:spPr>
      </p:pic>
      <p:pic>
        <p:nvPicPr>
          <p:cNvPr id="5" name="Picture 4">
            <a:extLst>
              <a:ext uri="{FF2B5EF4-FFF2-40B4-BE49-F238E27FC236}">
                <a16:creationId xmlns:a16="http://schemas.microsoft.com/office/drawing/2014/main" id="{8F7E66F4-DFEF-109E-12B0-940738F8D0CE}"/>
              </a:ext>
            </a:extLst>
          </p:cNvPr>
          <p:cNvPicPr>
            <a:picLocks noChangeAspect="1"/>
          </p:cNvPicPr>
          <p:nvPr/>
        </p:nvPicPr>
        <p:blipFill>
          <a:blip r:embed="rId5"/>
          <a:stretch>
            <a:fillRect/>
          </a:stretch>
        </p:blipFill>
        <p:spPr>
          <a:xfrm>
            <a:off x="1388560" y="3913029"/>
            <a:ext cx="2819644" cy="1844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1008</Words>
  <Application>Microsoft Office PowerPoint</Application>
  <PresentationFormat>Widescreen</PresentationFormat>
  <Paragraphs>139</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Georgia</vt:lpstr>
      <vt:lpstr>Calibri</vt:lpstr>
      <vt:lpstr>Arial</vt:lpstr>
      <vt:lpstr>Bookman Old Style</vt:lpstr>
      <vt:lpstr>Office Theme</vt:lpstr>
      <vt:lpstr>WIND TURBINE FAILURE</vt:lpstr>
      <vt:lpstr>Project Leadership</vt:lpstr>
      <vt:lpstr>Contents</vt:lpstr>
      <vt:lpstr>Business Problem </vt:lpstr>
      <vt:lpstr>Project Architecture</vt:lpstr>
      <vt:lpstr>Data Source and Extraction</vt:lpstr>
      <vt:lpstr>Project Overview and Scope</vt:lpstr>
      <vt:lpstr>Data Dictionary </vt:lpstr>
      <vt:lpstr>Exploratory Data Analysis [EDA]</vt:lpstr>
      <vt:lpstr>Data Preprocessing</vt:lpstr>
      <vt:lpstr> </vt:lpstr>
      <vt:lpstr>Data Visualization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pavan kumar kasu</cp:lastModifiedBy>
  <cp:revision>5</cp:revision>
  <dcterms:created xsi:type="dcterms:W3CDTF">2022-02-16T01:47:29Z</dcterms:created>
  <dcterms:modified xsi:type="dcterms:W3CDTF">2023-11-26T14:09:04Z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