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2" r:id="rId4"/>
    <p:sldId id="298" r:id="rId5"/>
    <p:sldId id="302" r:id="rId6"/>
    <p:sldId id="299" r:id="rId7"/>
    <p:sldId id="264" r:id="rId8"/>
    <p:sldId id="266" r:id="rId9"/>
    <p:sldId id="268" r:id="rId10"/>
    <p:sldId id="269" r:id="rId11"/>
    <p:sldId id="270" r:id="rId12"/>
    <p:sldId id="303" r:id="rId13"/>
    <p:sldId id="304" r:id="rId14"/>
    <p:sldId id="326" r:id="rId15"/>
    <p:sldId id="305" r:id="rId16"/>
    <p:sldId id="306" r:id="rId17"/>
    <p:sldId id="307" r:id="rId18"/>
    <p:sldId id="308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24" r:id="rId29"/>
    <p:sldId id="325" r:id="rId30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07" autoAdjust="0"/>
    <p:restoredTop sz="94660"/>
  </p:normalViewPr>
  <p:slideViewPr>
    <p:cSldViewPr>
      <p:cViewPr varScale="1">
        <p:scale>
          <a:sx n="71" d="100"/>
          <a:sy n="71" d="100"/>
        </p:scale>
        <p:origin x="18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ittletia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iloveppt.org/forum.php?mod=forumdisplay&amp;fid=51" TargetMode="External"/><Relationship Id="rId4" Type="http://schemas.openxmlformats.org/officeDocument/2006/relationships/hyperlink" Target="http://iloveppt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59338" y="3141663"/>
            <a:ext cx="4176712" cy="89376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ru-RU" altLang="zh-CN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59338" y="3933825"/>
            <a:ext cx="4176712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ru-RU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40425" y="0"/>
            <a:ext cx="1584325" cy="55149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0"/>
            <a:ext cx="4600575" cy="551497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32016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669" y="1275079"/>
            <a:ext cx="3586479" cy="343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95288" y="1109663"/>
            <a:ext cx="8353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089025" y="1374775"/>
            <a:ext cx="935038" cy="936625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演绎创作</a:t>
            </a:r>
          </a:p>
        </p:txBody>
      </p:sp>
      <p:sp>
        <p:nvSpPr>
          <p:cNvPr id="4" name="椭圆 3"/>
          <p:cNvSpPr/>
          <p:nvPr/>
        </p:nvSpPr>
        <p:spPr>
          <a:xfrm>
            <a:off x="4103688" y="1374775"/>
            <a:ext cx="936625" cy="936625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</a:p>
        </p:txBody>
      </p:sp>
      <p:sp>
        <p:nvSpPr>
          <p:cNvPr id="5" name="椭圆 4"/>
          <p:cNvSpPr/>
          <p:nvPr/>
        </p:nvSpPr>
        <p:spPr>
          <a:xfrm>
            <a:off x="7119938" y="1374775"/>
            <a:ext cx="935037" cy="936625"/>
          </a:xfrm>
          <a:prstGeom prst="ellipse">
            <a:avLst/>
          </a:prstGeom>
          <a:solidFill>
            <a:srgbClr val="E60000"/>
          </a:solidFill>
          <a:ln w="12700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付费下载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95288" y="2971800"/>
            <a:ext cx="83534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84163" y="2524125"/>
            <a:ext cx="2544762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欢迎用于非商业用途的演绎创作</a:t>
            </a:r>
            <a:endParaRPr lang="en-US" altLang="zh-CN" sz="1200">
              <a:solidFill>
                <a:srgbClr val="A6A6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3152775" y="2524125"/>
            <a:ext cx="283845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可在保留文件完整性的前提下共享文件</a:t>
            </a:r>
            <a:endParaRPr lang="en-US" altLang="zh-CN" sz="1200">
              <a:solidFill>
                <a:srgbClr val="A6A6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6445250" y="2524125"/>
            <a:ext cx="2286000" cy="277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禁止任何形式的付费下载</a:t>
            </a:r>
            <a:endParaRPr lang="en-US" altLang="zh-CN" sz="1200">
              <a:solidFill>
                <a:srgbClr val="A6A6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95288" y="409575"/>
            <a:ext cx="261461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</a:t>
            </a:r>
            <a:endParaRPr lang="en-US" altLang="zh-CN" sz="32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395288" y="6078538"/>
            <a:ext cx="467995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专业</a:t>
            </a:r>
            <a:r>
              <a:rPr lang="en-US" altLang="zh-CN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设计定制服务请访问：</a:t>
            </a:r>
            <a:r>
              <a:rPr lang="en-US" altLang="zh-CN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 tooltip="田士庆设计事务所"/>
              </a:rPr>
              <a:t>http://littletian.com</a:t>
            </a:r>
            <a:endParaRPr lang="en-US" altLang="zh-CN" sz="1200">
              <a:solidFill>
                <a:srgbClr val="A6A6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3" descr="C:\Users\Administrator\Desktop\ts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5463" y="5748338"/>
            <a:ext cx="1855787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395288" y="5802313"/>
            <a:ext cx="8353425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搜集整理 我爱</a:t>
            </a:r>
            <a:r>
              <a:rPr lang="en-US" altLang="zh-CN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官方网 </a:t>
            </a:r>
            <a:r>
              <a:rPr lang="en-US" altLang="zh-CN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12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中文演示设计平台  网站 </a:t>
            </a:r>
            <a:r>
              <a:rPr lang="en-US" altLang="zh-CN" sz="1200">
                <a:hlinkClick r:id="rId4"/>
              </a:rPr>
              <a:t>http://iloveppt.org/</a:t>
            </a:r>
            <a:endParaRPr lang="en-US" altLang="zh-CN" sz="1200">
              <a:solidFill>
                <a:srgbClr val="A6A6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655763" y="3840163"/>
            <a:ext cx="5832475" cy="720725"/>
          </a:xfrm>
          <a:prstGeom prst="roundRect">
            <a:avLst>
              <a:gd name="adj" fmla="val 8604"/>
            </a:avLst>
          </a:prstGeom>
          <a:gradFill flip="none" rotWithShape="1">
            <a:gsLst>
              <a:gs pos="0">
                <a:srgbClr val="DDDDDD"/>
              </a:gs>
              <a:gs pos="100000">
                <a:srgbClr val="F8F8F8"/>
              </a:gs>
            </a:gsLst>
            <a:lin ang="162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99771" y="3938895"/>
            <a:ext cx="4356405" cy="524166"/>
          </a:xfrm>
          <a:prstGeom prst="roundRect">
            <a:avLst>
              <a:gd name="adj" fmla="val 860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innerShdw blurRad="50800" dist="25400" dir="138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模板 免费</a:t>
            </a:r>
          </a:p>
        </p:txBody>
      </p:sp>
      <p:sp>
        <p:nvSpPr>
          <p:cNvPr id="16" name="圆角矩形 15">
            <a:hlinkClick r:id="rId5" tooltip="点击选择PPT模版"/>
          </p:cNvPr>
          <p:cNvSpPr/>
          <p:nvPr/>
        </p:nvSpPr>
        <p:spPr>
          <a:xfrm>
            <a:off x="6316663" y="3938588"/>
            <a:ext cx="1008062" cy="523875"/>
          </a:xfrm>
          <a:prstGeom prst="roundRect">
            <a:avLst>
              <a:gd name="adj" fmla="val 8604"/>
            </a:avLst>
          </a:prstGeom>
          <a:gradFill>
            <a:gsLst>
              <a:gs pos="0">
                <a:srgbClr val="F6BB00"/>
              </a:gs>
              <a:gs pos="100000">
                <a:srgbClr val="FFD243"/>
              </a:gs>
            </a:gsLst>
            <a:lin ang="16200000" scaled="1"/>
          </a:gradFill>
          <a:ln w="9525">
            <a:solidFill>
              <a:srgbClr val="FFD24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12700" dir="5400000" rotWithShape="0">
                    <a:srgbClr val="FFF7D5">
                      <a:alpha val="4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sz="6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12700" dir="5400000" rotWithShape="0">
                    <a:srgbClr val="FFF7D5">
                      <a:alpha val="4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12700" dir="5400000" rotWithShape="0">
                    <a:srgbClr val="FFF7D5">
                      <a:alpha val="4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载</a:t>
            </a:r>
          </a:p>
        </p:txBody>
      </p:sp>
      <p:sp>
        <p:nvSpPr>
          <p:cNvPr id="17" name="矩形 18"/>
          <p:cNvSpPr>
            <a:spLocks noChangeArrowheads="1"/>
          </p:cNvSpPr>
          <p:nvPr/>
        </p:nvSpPr>
        <p:spPr bwMode="auto">
          <a:xfrm>
            <a:off x="1655763" y="4586288"/>
            <a:ext cx="5832475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9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技术支持：我爱</a:t>
            </a:r>
            <a:r>
              <a:rPr lang="en-US" altLang="zh-CN" sz="9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900">
                <a:solidFill>
                  <a:srgbClr val="A6A6A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官方网</a:t>
            </a:r>
            <a:endParaRPr lang="en-US" altLang="zh-CN" sz="900">
              <a:solidFill>
                <a:srgbClr val="A6A6A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692150"/>
            <a:ext cx="309245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32300" y="692150"/>
            <a:ext cx="309245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0"/>
            <a:ext cx="5759450" cy="5080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ru-RU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692150"/>
            <a:ext cx="6337300" cy="4822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blob/master/dist/js/bootstrap.js" TargetMode="External"/><Relationship Id="rId2" Type="http://schemas.openxmlformats.org/officeDocument/2006/relationships/hyperlink" Target="https://github.com/twbs/bootstrap/blob/master/dist/css/bootstrap.cs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query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9950"/>
            <a:ext cx="464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What is</a:t>
            </a:r>
            <a:r>
              <a:rPr lang="en-US" sz="3600" spc="-85" dirty="0">
                <a:solidFill>
                  <a:schemeClr val="bg1"/>
                </a:solidFill>
              </a:rPr>
              <a:t> Bootstrap</a:t>
            </a:r>
            <a:r>
              <a:rPr sz="3600" spc="-5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1000" y="838200"/>
            <a:ext cx="8382000" cy="569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400" dirty="0"/>
              <a:t>Bootstrap is an open-source </a:t>
            </a:r>
            <a:r>
              <a:rPr lang="en-US" sz="2400" dirty="0" err="1"/>
              <a:t>CSS </a:t>
            </a:r>
            <a:r>
              <a:rPr lang="en-US" sz="2400" dirty="0"/>
              <a:t>framework developed by the team at Twitter.</a:t>
            </a:r>
          </a:p>
          <a:p>
            <a:pPr algn="just"/>
            <a:r>
              <a:rPr lang="en-US" sz="2400" dirty="0"/>
              <a:t> It is a combination of HTML, CSS, and </a:t>
            </a:r>
            <a:r>
              <a:rPr lang="en-US" sz="2400" dirty="0" err="1"/>
              <a:t>Javascript</a:t>
            </a:r>
            <a:r>
              <a:rPr lang="en-US" sz="2400" dirty="0"/>
              <a:t> code designed to help build user interface components.</a:t>
            </a:r>
          </a:p>
          <a:p>
            <a:pPr algn="just"/>
            <a:r>
              <a:rPr lang="en-US" sz="2400" dirty="0"/>
              <a:t> Bootstrap was also programmed to support both HTML5 and CSS3.</a:t>
            </a:r>
          </a:p>
          <a:p>
            <a:pPr algn="just"/>
            <a:r>
              <a:rPr lang="en-US" sz="2400" dirty="0"/>
              <a:t>Also it is called Front-end-framework.</a:t>
            </a:r>
          </a:p>
          <a:p>
            <a:pPr algn="just"/>
            <a:r>
              <a:rPr lang="en-US" sz="2400" dirty="0"/>
              <a:t>Bootstrap is a free collection of tools for creating a websites and web applications.</a:t>
            </a:r>
          </a:p>
          <a:p>
            <a:pPr algn="just"/>
            <a:r>
              <a:rPr lang="en-US" sz="2400" dirty="0"/>
              <a:t>It contains HTML and CSS-based design templates for Typography, forms, buttons, navigation and other interface components, as well as optional JavaScript extensions.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381" y="112931"/>
            <a:ext cx="4362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50" dirty="0"/>
              <a:t>Button</a:t>
            </a:r>
            <a:r>
              <a:rPr lang="en-US" sz="3200" spc="-85" dirty="0"/>
              <a:t> </a:t>
            </a:r>
            <a:r>
              <a:rPr lang="en-US" sz="3200" spc="-35" dirty="0"/>
              <a:t>tags</a:t>
            </a:r>
            <a:endParaRPr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419306" cy="43405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41598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35" dirty="0"/>
              <a:t>Outline</a:t>
            </a:r>
            <a:r>
              <a:rPr lang="en-US" sz="3200" spc="-100" dirty="0"/>
              <a:t> </a:t>
            </a:r>
            <a:r>
              <a:rPr lang="en-US" sz="3200" spc="75" dirty="0"/>
              <a:t>buttons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6" y="1613637"/>
            <a:ext cx="8382727" cy="43862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1600"/>
            <a:ext cx="5759450" cy="508000"/>
          </a:xfrm>
        </p:spPr>
        <p:txBody>
          <a:bodyPr/>
          <a:lstStyle/>
          <a:p>
            <a:r>
              <a:rPr lang="en-US" sz="3200" dirty="0"/>
              <a:t>Headings 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2514600"/>
            <a:ext cx="8382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685800" y="1072886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 order to create heading in bootstrap we can use h1-h6 tags as an class name to create headings is as follows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98"/>
            <a:ext cx="5759450" cy="508000"/>
          </a:xfrm>
        </p:spPr>
        <p:txBody>
          <a:bodyPr/>
          <a:lstStyle/>
          <a:p>
            <a:r>
              <a:rPr lang="en-US" sz="3200" spc="-5" dirty="0">
                <a:solidFill>
                  <a:srgbClr val="EBEBEB"/>
                </a:solidFill>
                <a:latin typeface="Myanmar Text" panose="020B0502040204020203"/>
                <a:cs typeface="Myanmar Text" panose="020B0502040204020203"/>
              </a:rPr>
              <a:t>Display</a:t>
            </a:r>
            <a:endParaRPr lang="en-US" sz="3200" dirty="0"/>
          </a:p>
        </p:txBody>
      </p:sp>
      <p:sp>
        <p:nvSpPr>
          <p:cNvPr id="4" name="object 5"/>
          <p:cNvSpPr/>
          <p:nvPr/>
        </p:nvSpPr>
        <p:spPr>
          <a:xfrm>
            <a:off x="499613" y="3005328"/>
            <a:ext cx="3913632" cy="3852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4413245" y="3581400"/>
            <a:ext cx="4648200" cy="198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8524" y="846227"/>
            <a:ext cx="79406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Whenever we need more style headings then instead of using h1-h6 classes we can used h1-h6 classes we can use dipslay1-display6 classes as show below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Related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92150"/>
            <a:ext cx="8610600" cy="6013450"/>
          </a:xfrm>
        </p:spPr>
        <p:txBody>
          <a:bodyPr/>
          <a:lstStyle/>
          <a:p>
            <a:r>
              <a:rPr lang="en-US" b="1" dirty="0" smtClean="0"/>
              <a:t>Class=“text-muted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When we apply class=“text-muted” then on what ever text we apply the above class will be greyed out.</a:t>
            </a:r>
          </a:p>
          <a:p>
            <a:pPr marL="0" indent="0">
              <a:buNone/>
            </a:pPr>
            <a:r>
              <a:rPr lang="en-US" dirty="0" err="1" smtClean="0"/>
              <a:t>i.e</a:t>
            </a:r>
            <a:r>
              <a:rPr lang="en-US" dirty="0" smtClean="0"/>
              <a:t> the color of the text will become grey.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  </a:t>
            </a:r>
          </a:p>
          <a:p>
            <a:pPr marL="0" indent="0">
              <a:buNone/>
            </a:pPr>
            <a:r>
              <a:rPr lang="en-US" dirty="0"/>
              <a:t>&lt;p&gt;Welcome </a:t>
            </a:r>
            <a:r>
              <a:rPr lang="en-US" dirty="0" smtClean="0"/>
              <a:t>To&lt;span class=“text-muted” </a:t>
            </a:r>
            <a:r>
              <a:rPr lang="en-US" dirty="0"/>
              <a:t>Bootstrap </a:t>
            </a:r>
            <a:r>
              <a:rPr lang="en-US" dirty="0" smtClean="0"/>
              <a:t>Class&lt;/span&gt;&lt;/p&gt;</a:t>
            </a:r>
          </a:p>
          <a:p>
            <a:r>
              <a:rPr lang="en-US" b="1" dirty="0"/>
              <a:t>Class</a:t>
            </a:r>
            <a:r>
              <a:rPr lang="en-US" b="1" dirty="0" smtClean="0"/>
              <a:t>=“lead”</a:t>
            </a:r>
          </a:p>
          <a:p>
            <a:pPr marL="0" indent="0">
              <a:buNone/>
            </a:pPr>
            <a:r>
              <a:rPr lang="en-US" dirty="0" smtClean="0"/>
              <a:t>When ever we need to change the look of the paragraph we can use the lead class </a:t>
            </a:r>
          </a:p>
          <a:p>
            <a:pPr marL="0" indent="0">
              <a:buNone/>
            </a:pPr>
            <a:r>
              <a:rPr lang="en-US" b="1" dirty="0"/>
              <a:t>Example: 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p class=“lead”&gt;Some text here&lt;/</a:t>
            </a:r>
            <a:r>
              <a:rPr lang="en-US" dirty="0"/>
              <a:t>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1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905000" cy="508000"/>
          </a:xfrm>
        </p:spPr>
        <p:txBody>
          <a:bodyPr/>
          <a:lstStyle/>
          <a:p>
            <a:r>
              <a:rPr lang="en-US" sz="3200" spc="-5" dirty="0"/>
              <a:t>Cards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lang="en-US" dirty="0">
              <a:solidFill>
                <a:schemeClr val="tx2"/>
              </a:solidFill>
              <a:latin typeface="Myanmar Text" panose="020B0502040204020203"/>
              <a:cs typeface="Myanmar Text" panose="020B050204020402020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219200"/>
            <a:ext cx="8534400" cy="5192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 A </a:t>
            </a:r>
            <a:r>
              <a:rPr lang="en-US" sz="2400" b="1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card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is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a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flexible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and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extensible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content</a:t>
            </a:r>
            <a:r>
              <a:rPr lang="en-US" sz="2400" spc="2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container.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It includes options for headers and footers, a wide variety of content,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contextual background colors, and powerful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display</a:t>
            </a:r>
            <a:r>
              <a:rPr lang="en-US" sz="2400" spc="1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options.</a:t>
            </a:r>
            <a:endParaRPr lang="en-US" sz="2400" dirty="0">
              <a:solidFill>
                <a:schemeClr val="tx2"/>
              </a:solidFill>
              <a:latin typeface="Myanmar Text" panose="020B0502040204020203"/>
              <a:cs typeface="Myanmar Text" panose="020B0502040204020203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Card titles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are used by adding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Myanmar Text" panose="020B0502040204020203"/>
                <a:cs typeface="Myanmar Text" panose="020B0502040204020203"/>
              </a:rPr>
              <a:t>.card-title</a:t>
            </a:r>
            <a:endParaRPr lang="en-US" sz="2400" b="1" dirty="0">
              <a:solidFill>
                <a:schemeClr val="tx2"/>
              </a:solidFill>
              <a:latin typeface="Myanmar Text" panose="020B0502040204020203"/>
              <a:cs typeface="Myanmar Text" panose="020B0502040204020203"/>
            </a:endParaRPr>
          </a:p>
          <a:p>
            <a:pPr marL="469900" indent="-457200">
              <a:lnSpc>
                <a:spcPct val="100000"/>
              </a:lnSpc>
              <a:spcBef>
                <a:spcPts val="9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Card subtitles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used by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adding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Myanmar Text" panose="020B0502040204020203"/>
                <a:cs typeface="Myanmar Text" panose="020B0502040204020203"/>
              </a:rPr>
              <a:t>.card-subtitle</a:t>
            </a:r>
            <a:endParaRPr lang="en-US" sz="2400" b="1" dirty="0">
              <a:solidFill>
                <a:schemeClr val="tx2"/>
              </a:solidFill>
              <a:latin typeface="Myanmar Text" panose="020B0502040204020203"/>
              <a:cs typeface="Myanmar Text" panose="020B0502040204020203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425450" algn="l"/>
              </a:tabLst>
            </a:pPr>
            <a:r>
              <a:rPr lang="en-US" sz="2400" spc="-5" dirty="0">
                <a:solidFill>
                  <a:srgbClr val="FF0000"/>
                </a:solidFill>
                <a:latin typeface="Myanmar Text" panose="020B0502040204020203"/>
                <a:cs typeface="Myanmar Text" panose="020B0502040204020203"/>
              </a:rPr>
              <a:t>.card-</a:t>
            </a:r>
            <a:r>
              <a:rPr lang="en-US" sz="2400" spc="-5" dirty="0" err="1">
                <a:solidFill>
                  <a:srgbClr val="FF0000"/>
                </a:solidFill>
                <a:latin typeface="Myanmar Text" panose="020B0502040204020203"/>
                <a:cs typeface="Myanmar Text" panose="020B0502040204020203"/>
              </a:rPr>
              <a:t>img</a:t>
            </a:r>
            <a:r>
              <a:rPr lang="en-US" sz="2400" spc="-5" dirty="0">
                <a:solidFill>
                  <a:srgbClr val="FF0000"/>
                </a:solidFill>
                <a:latin typeface="Myanmar Text" panose="020B0502040204020203"/>
                <a:cs typeface="Myanmar Text" panose="020B0502040204020203"/>
              </a:rPr>
              <a:t>-top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places an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image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to the top of </a:t>
            </a:r>
            <a:r>
              <a:rPr lang="en-US" sz="2400" spc="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the</a:t>
            </a:r>
            <a:r>
              <a:rPr lang="en-US" sz="2400" spc="-5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card</a:t>
            </a: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425450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Mix and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match multiple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content types to create the card you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need,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or throw everything </a:t>
            </a:r>
            <a:r>
              <a:rPr lang="en-US" sz="2400" spc="-5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in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there.</a:t>
            </a:r>
          </a:p>
          <a:p>
            <a:pPr marL="469900" indent="-457200">
              <a:lnSpc>
                <a:spcPct val="100000"/>
              </a:lnSpc>
              <a:spcBef>
                <a:spcPts val="995"/>
              </a:spcBef>
              <a:buFont typeface="Arial" panose="020B0604020202020204" pitchFamily="34" charset="0"/>
              <a:buChar char="•"/>
              <a:tabLst>
                <a:tab pos="425450" algn="l"/>
              </a:tabLst>
            </a:pP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an optional header and/or footer within a card an be</a:t>
            </a:r>
            <a:r>
              <a:rPr lang="en-US" sz="2400" spc="-7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yanmar Text" panose="020B0502040204020203"/>
                <a:cs typeface="Myanmar Text" panose="020B0502040204020203"/>
              </a:rPr>
              <a:t>added.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35"/>
            <a:ext cx="5759450" cy="5080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85667"/>
            <a:ext cx="799084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76600"/>
            <a:ext cx="7990840" cy="2404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068"/>
            <a:ext cx="5759450" cy="508000"/>
          </a:xfrm>
        </p:spPr>
        <p:txBody>
          <a:bodyPr/>
          <a:lstStyle/>
          <a:p>
            <a:r>
              <a:rPr lang="en-US" sz="3200" dirty="0"/>
              <a:t>Bootstrap List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0" r="3200"/>
          <a:stretch>
            <a:fillRect/>
          </a:stretch>
        </p:blipFill>
        <p:spPr>
          <a:xfrm>
            <a:off x="7571" y="1626455"/>
            <a:ext cx="9144000" cy="2640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40564"/>
            <a:ext cx="5410200" cy="312507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71" y="789600"/>
            <a:ext cx="9128858" cy="7078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a basic list group, use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&lt;ul&gt;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with class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.list-group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elements with class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.list-group-item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53" y="14068"/>
            <a:ext cx="5759450" cy="508000"/>
          </a:xfrm>
        </p:spPr>
        <p:txBody>
          <a:bodyPr/>
          <a:lstStyle/>
          <a:p>
            <a:r>
              <a:rPr lang="en-US" sz="3200" dirty="0"/>
              <a:t>Navigation Bars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6911884" cy="4441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2627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 navigation bar is a navigation header that is placed at the top of the page: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1557267"/>
            <a:ext cx="8715375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43"/>
            <a:ext cx="5759450" cy="508000"/>
          </a:xfrm>
        </p:spPr>
        <p:txBody>
          <a:bodyPr/>
          <a:lstStyle/>
          <a:p>
            <a:r>
              <a:rPr lang="en-US" sz="3200" dirty="0"/>
              <a:t>Bootstrap Alerts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14" b="4667"/>
          <a:stretch>
            <a:fillRect/>
          </a:stretch>
        </p:blipFill>
        <p:spPr>
          <a:xfrm>
            <a:off x="74396" y="2327941"/>
            <a:ext cx="9069604" cy="1863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487" r="3271" b="5247"/>
          <a:stretch>
            <a:fillRect/>
          </a:stretch>
        </p:blipFill>
        <p:spPr>
          <a:xfrm>
            <a:off x="0" y="4266389"/>
            <a:ext cx="8001000" cy="25154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396" y="685800"/>
            <a:ext cx="9069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Alerts are created with the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class, followed by one of the contextual classes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.alert-success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.alert-info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.alert-warning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.alert-danger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.alert-primary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.alert-secondary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.alert-light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or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.alert-dark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5346"/>
            <a:ext cx="30245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Bootstrap Files</a:t>
            </a:r>
            <a:endParaRPr sz="3200" spc="-5" dirty="0"/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792480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can be added down to three main files:</a:t>
            </a:r>
          </a:p>
          <a:p>
            <a:endParaRPr 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183F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bootstrap.css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a CSS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183F5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bootstrap.js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a JavaScript/</a:t>
            </a:r>
            <a:r>
              <a:rPr lang="en-US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Bootstrap requires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function.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extremely popular and widely used JavaScript library, that both simplifies and adds cross browser compatibility to JavaScript.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400"/>
            <a:ext cx="5759450" cy="508000"/>
          </a:xfrm>
        </p:spPr>
        <p:txBody>
          <a:bodyPr/>
          <a:lstStyle/>
          <a:p>
            <a:r>
              <a:rPr lang="en-US" sz="3200" dirty="0"/>
              <a:t>Bootstrap  Images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982682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en-US" sz="24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img-thumbnail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shapes the image to a thumbnail (bordered)</a:t>
            </a:r>
          </a:p>
          <a:p>
            <a:pPr algn="just" eaLnBrk="0" hangingPunct="0"/>
            <a:r>
              <a:rPr lang="en-US" altLang="en-US" sz="2400" dirty="0"/>
              <a:t> </a:t>
            </a:r>
            <a:endParaRPr lang="en-US" altLang="en-US" sz="24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algn="just" eaLnBrk="0" hangingPunct="0"/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.rounded-circle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shapes the image to a circle</a:t>
            </a:r>
            <a:r>
              <a:rPr lang="en-US" altLang="en-US" sz="2400" dirty="0"/>
              <a:t>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0" algn="just" eaLnBrk="0" hangingPunct="0"/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.rounded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class adds rounded corners to an image</a:t>
            </a:r>
          </a:p>
          <a:p>
            <a:pPr lvl="0" algn="just" eaLnBrk="0" hangingPunct="0"/>
            <a:endParaRPr lang="en-US" altLang="en-US" sz="24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 eaLnBrk="0" hangingPunct="0"/>
            <a:r>
              <a:rPr lang="en-US" altLang="en-US" sz="24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Aligning Images</a:t>
            </a:r>
          </a:p>
          <a:p>
            <a:pPr lvl="0" algn="just" eaLnBrk="0" hangingPunct="0"/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Float an image to the right with the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float-start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 class or to the left with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4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float-end</a:t>
            </a:r>
            <a:endParaRPr lang="en-US" altLang="en-US" sz="24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lvl="0" algn="just" eaLnBrk="0" hangingPunct="0"/>
            <a:endParaRPr lang="en-US" altLang="en-US" sz="24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Centered Image</a:t>
            </a:r>
          </a:p>
          <a:p>
            <a:pPr lvl="0" algn="just" eaLnBrk="0" hangingPunct="0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Center an image by adding the utility classes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.mx-auto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 err="1">
                <a:solidFill>
                  <a:srgbClr val="DC143C"/>
                </a:solidFill>
                <a:latin typeface="Consolas" panose="020B0609020204030204" pitchFamily="49" charset="0"/>
              </a:rPr>
              <a:t>.d</a:t>
            </a:r>
            <a:r>
              <a:rPr 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-block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68385"/>
            <a:ext cx="5759450" cy="508000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b="-419"/>
          <a:stretch>
            <a:fillRect/>
          </a:stretch>
        </p:blipFill>
        <p:spPr>
          <a:xfrm>
            <a:off x="4419600" y="1295400"/>
            <a:ext cx="398145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5871"/>
            <a:ext cx="91440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994" t="3077"/>
          <a:stretch>
            <a:fillRect/>
          </a:stretch>
        </p:blipFill>
        <p:spPr>
          <a:xfrm>
            <a:off x="4343400" y="4305300"/>
            <a:ext cx="324231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40515"/>
            <a:ext cx="9144000" cy="2218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5759450" cy="508000"/>
          </a:xfrm>
        </p:spPr>
        <p:txBody>
          <a:bodyPr/>
          <a:lstStyle/>
          <a:p>
            <a:r>
              <a:rPr lang="en-US" sz="3200" dirty="0"/>
              <a:t>Bootstrap  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068" y="838200"/>
            <a:ext cx="9158068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Form controls automatically receive some global styling with Bootstrap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textual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&lt;input&gt;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altLang="en-US" sz="2400" dirty="0" err="1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textarea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and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&lt;select&gt;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elements with class </a:t>
            </a:r>
            <a:r>
              <a:rPr lang="en-US" altLang="en-US" sz="2400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.form-control</a:t>
            </a:r>
            <a:r>
              <a:rPr lang="en-US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have a width of 100%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Bootstrap provides two types of form layouts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Stacked (full-width) form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a wrapper element with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.form-group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around each form control, to ensure proper margins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and create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Stacked (full-width) form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Inline form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 class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.form-inline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to the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element to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of the elements are inline and left-aligned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5759450" cy="508000"/>
          </a:xfrm>
        </p:spPr>
        <p:txBody>
          <a:bodyPr/>
          <a:lstStyle/>
          <a:p>
            <a:r>
              <a:rPr lang="en-US" dirty="0"/>
              <a:t>Example of Bootstrap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69518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109"/>
          <a:stretch>
            <a:fillRect/>
          </a:stretch>
        </p:blipFill>
        <p:spPr>
          <a:xfrm>
            <a:off x="76200" y="4191000"/>
            <a:ext cx="9067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863"/>
            <a:ext cx="5759450" cy="508000"/>
          </a:xfrm>
        </p:spPr>
        <p:txBody>
          <a:bodyPr/>
          <a:lstStyle/>
          <a:p>
            <a:r>
              <a:rPr lang="en-US" sz="3200" dirty="0"/>
              <a:t>Borders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17" r="2817" b="8080"/>
          <a:stretch>
            <a:fillRect/>
          </a:stretch>
        </p:blipFill>
        <p:spPr>
          <a:xfrm>
            <a:off x="1295400" y="1143000"/>
            <a:ext cx="5329813" cy="9048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2400" y="3048000"/>
            <a:ext cx="8229600" cy="370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59450" cy="508000"/>
          </a:xfrm>
        </p:spPr>
        <p:txBody>
          <a:bodyPr/>
          <a:lstStyle/>
          <a:p>
            <a:r>
              <a:rPr lang="en-US" sz="3200" dirty="0"/>
              <a:t>Color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60"/>
          <a:stretch>
            <a:fillRect/>
          </a:stretch>
        </p:blipFill>
        <p:spPr>
          <a:xfrm>
            <a:off x="2133600" y="3510973"/>
            <a:ext cx="4419600" cy="2688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884"/>
            <a:ext cx="9144000" cy="15494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" y="78810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Background Color 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675" y="88258"/>
            <a:ext cx="5759450" cy="508000"/>
          </a:xfrm>
        </p:spPr>
        <p:txBody>
          <a:bodyPr/>
          <a:lstStyle/>
          <a:p>
            <a:r>
              <a:rPr lang="en-US" dirty="0"/>
              <a:t>Bootstrap  Text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648" y="684515"/>
            <a:ext cx="9078359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Text</a:t>
            </a:r>
            <a:r>
              <a:rPr lang="en-US" sz="2400" b="1" spc="-2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 </a:t>
            </a:r>
            <a:r>
              <a:rPr lang="en-US" sz="2400" b="1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transform</a:t>
            </a:r>
            <a:endParaRPr lang="en-US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 panose="020B0502040204020203"/>
            </a:endParaRPr>
          </a:p>
          <a:p>
            <a:pPr marL="812800" indent="-3429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&lt;p class="text-lowercase"&gt;Lowercased</a:t>
            </a:r>
            <a:r>
              <a:rPr lang="en-US" sz="2400" spc="-5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 panose="020B0502040204020203"/>
            </a:endParaRPr>
          </a:p>
          <a:p>
            <a:pPr marL="812800" indent="-342900">
              <a:lnSpc>
                <a:spcPct val="100000"/>
              </a:lnSpc>
              <a:spcBef>
                <a:spcPts val="995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&lt;p class="text-uppercase"&gt;Uppercased</a:t>
            </a:r>
            <a:r>
              <a:rPr lang="en-US" sz="2400" spc="-4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text.&lt;/p&gt;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 panose="020B0502040204020203"/>
            </a:endParaRPr>
          </a:p>
          <a:p>
            <a:pPr marL="8128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&lt;p class="text-capitalize"&gt;Capitalized</a:t>
            </a:r>
            <a:r>
              <a:rPr lang="en-US" sz="2400" spc="-3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 </a:t>
            </a:r>
            <a:r>
              <a:rPr lang="en-US" sz="2400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text.&lt;/p&gt;</a:t>
            </a: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 panose="020B0502040204020203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Font weight and</a:t>
            </a:r>
            <a:r>
              <a:rPr lang="en-US" sz="2400" b="1" spc="-3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 </a:t>
            </a:r>
            <a:r>
              <a:rPr lang="en-US" sz="2400" b="1" spc="-5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Myanmar Text" panose="020B0502040204020203"/>
              </a:rPr>
              <a:t>italics</a:t>
            </a:r>
            <a:endParaRPr lang="en-US" sz="24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Myanmar Text" panose="020B0502040204020203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675" y="3634040"/>
            <a:ext cx="110331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</a:t>
            </a:r>
            <a:r>
              <a:rPr lang="en-IN" b="1" dirty="0" err="1"/>
              <a:t>fw</a:t>
            </a:r>
            <a:r>
              <a:rPr lang="en-IN" b="1" dirty="0"/>
              <a:t>-bold"&gt;Bold text.&lt;/p&gt;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</a:t>
            </a:r>
            <a:r>
              <a:rPr lang="en-IN" b="1" dirty="0" err="1"/>
              <a:t>fw</a:t>
            </a:r>
            <a:r>
              <a:rPr lang="en-IN" b="1" dirty="0"/>
              <a:t>-bolder"&gt;Bolder weight text (relative to the parent element).&lt;/p&gt;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</a:t>
            </a:r>
            <a:r>
              <a:rPr lang="en-IN" b="1" dirty="0" err="1"/>
              <a:t>fw</a:t>
            </a:r>
            <a:r>
              <a:rPr lang="en-IN" b="1" dirty="0"/>
              <a:t>-normal"&gt;Normal weight text.&lt;/p&gt;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</a:t>
            </a:r>
            <a:r>
              <a:rPr lang="en-IN" b="1" dirty="0" err="1"/>
              <a:t>fw</a:t>
            </a:r>
            <a:r>
              <a:rPr lang="en-IN" b="1" dirty="0"/>
              <a:t>-light"&gt;Light weight text.&lt;/p&gt;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class="fw-lighter"&gt;Lighter weight text (relative to the parent element).&lt;/p&gt;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class="fst-italic"&gt;Italic text.&lt;/p&gt;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&lt;p class="fst-normal"&gt;Text with normal font style&lt;/p</a:t>
            </a:r>
            <a:r>
              <a:rPr lang="en-IN" b="1" dirty="0" smtClean="0"/>
              <a:t>&gt;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2743200" cy="508000"/>
          </a:xfrm>
        </p:spPr>
        <p:txBody>
          <a:bodyPr/>
          <a:lstStyle/>
          <a:p>
            <a:r>
              <a:rPr lang="en-US" sz="3200" dirty="0"/>
              <a:t>Text Color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8" y="762000"/>
            <a:ext cx="7673262" cy="245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32" y="3352800"/>
            <a:ext cx="3000375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In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" y="685800"/>
            <a:ext cx="8650605" cy="603631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.table </a:t>
            </a:r>
            <a:r>
              <a:rPr lang="en-US"/>
              <a:t>class will add a basic style gor the table.</a:t>
            </a:r>
          </a:p>
          <a:p>
            <a:r>
              <a:rPr lang="en-US"/>
              <a:t>it will add simple border after each row.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 descr="pika-1703833580983-1x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8110" y="1676400"/>
            <a:ext cx="7976870" cy="52812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790" y="692150"/>
            <a:ext cx="9001125" cy="6153150"/>
          </a:xfrm>
        </p:spPr>
        <p:txBody>
          <a:bodyPr/>
          <a:lstStyle/>
          <a:p>
            <a:r>
              <a:rPr lang="en-US"/>
              <a:t>.table striped will add the zebra stripe to the table.</a:t>
            </a:r>
          </a:p>
          <a:p>
            <a:r>
              <a:rPr lang="en-US"/>
              <a:t>table-bordered will add the border on all the sides of the table.</a:t>
            </a:r>
          </a:p>
          <a:p>
            <a:r>
              <a:rPr lang="en-US"/>
              <a:t>table-hover class will add the hover effect (grey background) on the table.</a:t>
            </a:r>
          </a:p>
          <a:p>
            <a:r>
              <a:rPr lang="en-US"/>
              <a:t>.table dark will add the dark background to the table.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5346"/>
            <a:ext cx="617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Advantages of Bootstrap</a:t>
            </a:r>
            <a:endParaRPr sz="3200" spc="-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410200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Easy to use:</a:t>
            </a:r>
            <a:r>
              <a:rPr lang="en-US" sz="2400" dirty="0"/>
              <a:t> Anybody with just basic knowledge of HTML and CSS can start using Bootstrap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Responsive features:</a:t>
            </a:r>
            <a:r>
              <a:rPr lang="en-US" sz="2400" dirty="0"/>
              <a:t> Bootstrap's responsive CSS adjusts to phones, tablets, and desktops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Mobile-first approach:</a:t>
            </a:r>
            <a:r>
              <a:rPr lang="en-US" sz="2400" dirty="0"/>
              <a:t> In Bootstrap, mobile-first styles are part of the core framework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Browser compatibility:</a:t>
            </a:r>
            <a:r>
              <a:rPr lang="en-US" sz="2400" dirty="0"/>
              <a:t> Bootstrap is compatible with all modern browsers (Chrome, Firefox, Internet Explorer 10+, Edge, Safari, and 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406"/>
            <a:ext cx="5759450" cy="508000"/>
          </a:xfrm>
        </p:spPr>
        <p:txBody>
          <a:bodyPr/>
          <a:lstStyle/>
          <a:p>
            <a:r>
              <a:rPr lang="en-US" sz="3200" dirty="0"/>
              <a:t>Containers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38200"/>
            <a:ext cx="8153400" cy="366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Bootstrap  requires a containing element to wrap site contents.</a:t>
            </a:r>
          </a:p>
          <a:p>
            <a:pPr algn="just"/>
            <a:r>
              <a:rPr lang="en-US" sz="2400" dirty="0"/>
              <a:t>There are two container classes to choose from: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The .container class provides a responsive fixed width container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The .container-fluid class provides a full width container, spanning the entire width of the viewport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642"/>
          <a:stretch>
            <a:fillRect/>
          </a:stretch>
        </p:blipFill>
        <p:spPr>
          <a:xfrm>
            <a:off x="76200" y="4419600"/>
            <a:ext cx="89916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5759450" cy="508000"/>
          </a:xfrm>
        </p:spPr>
        <p:txBody>
          <a:bodyPr/>
          <a:lstStyle/>
          <a:p>
            <a:r>
              <a:rPr lang="en-US" dirty="0"/>
              <a:t>Example of Containers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5636"/>
          <a:stretch>
            <a:fillRect/>
          </a:stretch>
        </p:blipFill>
        <p:spPr>
          <a:xfrm>
            <a:off x="381000" y="970669"/>
            <a:ext cx="8229600" cy="54441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042"/>
            <a:ext cx="5759450" cy="508000"/>
          </a:xfrm>
        </p:spPr>
        <p:txBody>
          <a:bodyPr/>
          <a:lstStyle/>
          <a:p>
            <a:r>
              <a:rPr lang="en-US" sz="3200" b="0" dirty="0"/>
              <a:t>Bootstrap Grid System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97390"/>
            <a:ext cx="9144000" cy="33176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930963"/>
            <a:ext cx="8229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Bootstrap's grid system allows up to 12 columns across the page.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090"/>
            <a:ext cx="52933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/>
              <a:t>Grid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62000"/>
            <a:ext cx="835880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Bootstrap  grid system has five classes: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582"/>
          <a:stretch>
            <a:fillRect/>
          </a:stretch>
        </p:blipFill>
        <p:spPr>
          <a:xfrm>
            <a:off x="228600" y="1706873"/>
            <a:ext cx="8686800" cy="2286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0248"/>
            <a:ext cx="3657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dirty="0"/>
              <a:t>Grid System</a:t>
            </a:r>
            <a:endParaRPr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33" y="617758"/>
            <a:ext cx="9207483" cy="3653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7" y="4343400"/>
            <a:ext cx="7993043" cy="24040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95346"/>
            <a:ext cx="4362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0" dirty="0"/>
              <a:t>Nested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2" y="600613"/>
            <a:ext cx="9128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following example shows how to create a two column layout, with another two columns inside one of the columns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" y="1758413"/>
            <a:ext cx="7696200" cy="3346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257800"/>
            <a:ext cx="8704935" cy="1383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224700"/>
      </a:lt2>
      <a:accent1>
        <a:srgbClr val="68A500"/>
      </a:accent1>
      <a:accent2>
        <a:srgbClr val="8CB400"/>
      </a:accent2>
      <a:accent3>
        <a:srgbClr val="FFFFFF"/>
      </a:accent3>
      <a:accent4>
        <a:srgbClr val="404040"/>
      </a:accent4>
      <a:accent5>
        <a:srgbClr val="B9CFAA"/>
      </a:accent5>
      <a:accent6>
        <a:srgbClr val="7EA300"/>
      </a:accent6>
      <a:hlink>
        <a:srgbClr val="C0C42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space PPT template</Template>
  <TotalTime>5701</TotalTime>
  <Words>711</Words>
  <Application>Microsoft Office PowerPoint</Application>
  <PresentationFormat>On-screen Show (4:3)</PresentationFormat>
  <Paragraphs>119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Microsoft YaHei</vt:lpstr>
      <vt:lpstr>SimSun</vt:lpstr>
      <vt:lpstr>Arial</vt:lpstr>
      <vt:lpstr>Consolas</vt:lpstr>
      <vt:lpstr>Myanmar Text</vt:lpstr>
      <vt:lpstr>Segoe UI</vt:lpstr>
      <vt:lpstr>Times New Roman</vt:lpstr>
      <vt:lpstr>Verdana</vt:lpstr>
      <vt:lpstr>Wingdings</vt:lpstr>
      <vt:lpstr>template</vt:lpstr>
      <vt:lpstr>What is Bootstrap?</vt:lpstr>
      <vt:lpstr>Bootstrap Files</vt:lpstr>
      <vt:lpstr>Advantages of Bootstrap</vt:lpstr>
      <vt:lpstr>Containers</vt:lpstr>
      <vt:lpstr>Example of Containers</vt:lpstr>
      <vt:lpstr>Bootstrap Grid System</vt:lpstr>
      <vt:lpstr>Grid Classes</vt:lpstr>
      <vt:lpstr>Grid System</vt:lpstr>
      <vt:lpstr>Nested Columns</vt:lpstr>
      <vt:lpstr>Button tags</vt:lpstr>
      <vt:lpstr>Outline buttons</vt:lpstr>
      <vt:lpstr>Headings </vt:lpstr>
      <vt:lpstr>Display</vt:lpstr>
      <vt:lpstr>Text Related Class</vt:lpstr>
      <vt:lpstr>Cards</vt:lpstr>
      <vt:lpstr>Example</vt:lpstr>
      <vt:lpstr>Bootstrap List Groups</vt:lpstr>
      <vt:lpstr>Navigation Bars</vt:lpstr>
      <vt:lpstr>Bootstrap Alerts</vt:lpstr>
      <vt:lpstr>Bootstrap  Images</vt:lpstr>
      <vt:lpstr>Cont..</vt:lpstr>
      <vt:lpstr>Bootstrap  Forms</vt:lpstr>
      <vt:lpstr>Example of Bootstrap form</vt:lpstr>
      <vt:lpstr>Borders</vt:lpstr>
      <vt:lpstr>Color</vt:lpstr>
      <vt:lpstr>Bootstrap  Text</vt:lpstr>
      <vt:lpstr>Text Color</vt:lpstr>
      <vt:lpstr>Tables In Bootstrap</vt:lpstr>
      <vt:lpstr>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Bartle</dc:creator>
  <cp:lastModifiedBy>KITS</cp:lastModifiedBy>
  <cp:revision>95</cp:revision>
  <dcterms:created xsi:type="dcterms:W3CDTF">2019-07-13T05:12:00Z</dcterms:created>
  <dcterms:modified xsi:type="dcterms:W3CDTF">2024-11-07T07:14:35Z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2010-12-06T07:00:00Z</vt:filetime>
  </property>
  <property fmtid="{D5CDD505-2E9C-101B-9397-08002B2CF9AE}" pid="3" name="Creator">
    <vt:lpwstr>Impress</vt:lpwstr>
  </property>
  <property fmtid="{D5CDD505-2E9C-101B-9397-08002B2CF9AE}" pid="4" name="LastSaved">
    <vt:filetime>2010-12-06T07:00:00Z</vt:filetime>
  </property>
  <property fmtid="{D5CDD505-2E9C-101B-9397-08002B2CF9AE}" pid="5" name="ICV">
    <vt:lpwstr>EA7A5981E02744F6A50E73CA507D970B</vt:lpwstr>
  </property>
  <property fmtid="{D5CDD505-2E9C-101B-9397-08002B2CF9AE}" pid="6" name="KSOProductBuildVer">
    <vt:lpwstr>1033-11.2.0.11225</vt:lpwstr>
  </property>
</Properties>
</file>