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59" r:id="rId6"/>
    <p:sldId id="260" r:id="rId7"/>
    <p:sldId id="261" r:id="rId8"/>
    <p:sldId id="290" r:id="rId9"/>
    <p:sldId id="263" r:id="rId10"/>
    <p:sldId id="280" r:id="rId11"/>
    <p:sldId id="291" r:id="rId12"/>
    <p:sldId id="283" r:id="rId13"/>
    <p:sldId id="265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CC4"/>
    <a:srgbClr val="D77809"/>
    <a:srgbClr val="3DDC06"/>
    <a:srgbClr val="CD1332"/>
    <a:srgbClr val="A606DA"/>
    <a:srgbClr val="BB8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DF70CD-D386-4FA3-A09E-BE9772903323}" styleName="Table_0">
    <a:wholeTbl>
      <a:tcTxStyle>
        <a:font>
          <a:latin typeface="Georgia"/>
          <a:ea typeface="Georgia"/>
          <a:cs typeface="Georg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D"/>
          </a:solidFill>
        </a:fill>
      </a:tcStyle>
    </a:wholeTbl>
    <a:band1H>
      <a:tcStyle>
        <a:tcBdr/>
        <a:fill>
          <a:solidFill>
            <a:srgbClr val="CFCFD9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CFD9"/>
          </a:solidFill>
        </a:fill>
      </a:tcStyle>
    </a:band1V>
    <a:band2V>
      <a:tcStyle>
        <a:tcBdr/>
      </a:tcStyle>
    </a:band2V>
    <a:lastCol>
      <a:tcTxStyle b="on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Georgia"/>
          <a:ea typeface="Georgia"/>
          <a:cs typeface="Georg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Georgia"/>
          <a:ea typeface="Georgia"/>
          <a:cs typeface="Georg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7" y="5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EA174F1-ED7A-4DE0-9F31-4048FE143521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F9BE357-60AE-44F0-BD2D-C47450C3561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57400"/>
            <a:ext cx="7308850" cy="2445385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Health Monitoring and Disease Prediction using Deep learning Model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Result Analysis</a:t>
            </a:r>
            <a:endParaRPr 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62830"/>
          </a:xfrm>
        </p:spPr>
        <p:txBody>
          <a:bodyPr>
            <a:noAutofit/>
          </a:bodyPr>
          <a:lstStyle/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Accurate model evaluation requires careful separation of data into training and testing sets, with a common practice of allocating 67% for training and 33% for testing. This ensures that the model's performance is assessed on unseen data, crucial for gauging its real-world effectiveness.</a:t>
            </a:r>
            <a:endParaRPr lang="en-US" sz="18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Monitoring the distribution of samples and labels in both the training and testing sets provides valuable insights into the representativeness of the data partitions. Maintaining a balanced distribution is essential for robust model assessment and generalization, facilitating accurate predictions on new, unseen data.</a:t>
            </a:r>
            <a:endParaRPr lang="en-US" sz="18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PyTorch facilitates the creation of a robust neural network model for categorization tasks, with meticulous data preparation including label encoding and feature normalization.</a:t>
            </a:r>
            <a:endParaRPr lang="en-US" sz="18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Leveraging two fully connected layers with ReLU activation and a softmax output layer, coupled with Adam optimizer and cross-entropy loss, the model achieves a commendable 90% accuracy on the training set, showcasing its efficacy in predicting target variables accurately.</a:t>
            </a:r>
            <a:endParaRPr lang="en-US" sz="18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Wingdings" panose="05000000000000000000" charset="0"/>
              <a:buNone/>
            </a:pPr>
            <a:endParaRPr lang="en-US" sz="21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416040" y="7759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5638483"/>
            <a:ext cx="4771848" cy="11410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576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Result</a:t>
            </a:r>
            <a:endParaRPr 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01" y="1267599"/>
            <a:ext cx="1619839" cy="368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Data Sample</a:t>
            </a:r>
            <a:endParaRPr lang="en-US" sz="18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0"/>
          <p:cNvSpPr txBox="1"/>
          <p:nvPr/>
        </p:nvSpPr>
        <p:spPr>
          <a:xfrm>
            <a:off x="5786249" y="984512"/>
            <a:ext cx="311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Simple feedforward Neural Network</a:t>
            </a:r>
            <a:endParaRPr lang="en-US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4"/>
          <p:cNvSpPr txBox="1"/>
          <p:nvPr/>
        </p:nvSpPr>
        <p:spPr>
          <a:xfrm>
            <a:off x="2954543" y="3865292"/>
            <a:ext cx="311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Hyper parameter tuning - K-fold</a:t>
            </a:r>
            <a:endParaRPr lang="en-US" dirty="0"/>
          </a:p>
        </p:txBody>
      </p:sp>
      <p:sp>
        <p:nvSpPr>
          <p:cNvPr id="15" name="Text Box 14"/>
          <p:cNvSpPr txBox="1"/>
          <p:nvPr/>
        </p:nvSpPr>
        <p:spPr>
          <a:xfrm>
            <a:off x="6518529" y="3878982"/>
            <a:ext cx="2131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With Input Symptoms:</a:t>
            </a:r>
            <a:endParaRPr lang="en-US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 Box 12"/>
          <p:cNvSpPr txBox="1"/>
          <p:nvPr/>
        </p:nvSpPr>
        <p:spPr>
          <a:xfrm>
            <a:off x="204639" y="4023297"/>
            <a:ext cx="2462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Decision Tree (Reference for comparison)</a:t>
            </a:r>
            <a:endParaRPr lang="en-US" sz="1400" b="1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89" y="1690066"/>
            <a:ext cx="2299299" cy="1738934"/>
          </a:xfrm>
          <a:prstGeom prst="rect">
            <a:avLst/>
          </a:prstGeom>
        </p:spPr>
      </p:pic>
      <p:sp>
        <p:nvSpPr>
          <p:cNvPr id="18" name="Content Placeholder 2"/>
          <p:cNvSpPr txBox="1"/>
          <p:nvPr/>
        </p:nvSpPr>
        <p:spPr>
          <a:xfrm>
            <a:off x="3273549" y="1286346"/>
            <a:ext cx="1619839" cy="3683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Sample Count</a:t>
            </a:r>
            <a:endParaRPr lang="en-US" sz="18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Tx/>
              <a:buNone/>
            </a:pPr>
            <a:endParaRPr lang="en-US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23" y="1664222"/>
            <a:ext cx="2832939" cy="1665872"/>
          </a:xfrm>
          <a:prstGeom prst="rect">
            <a:avLst/>
          </a:prstGeom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9443" y="1620491"/>
            <a:ext cx="2650781" cy="187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6" y="4699105"/>
            <a:ext cx="2822903" cy="147576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230" y="4541336"/>
            <a:ext cx="3007870" cy="18134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924" y="4525313"/>
            <a:ext cx="2822903" cy="18780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Kwon, K., Kim, D. &amp; Park, H. A parallel MR imaging method using multilayer perceptron. Med. Phys. 44, 6209–6224 (2017).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2015 2nd National Foundation for Science and Technology Development Conference on Information and Computer Science" Duc-Hau Le, "Disease phenotypic similarity improves the prediction of novel disease associated microRNAs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Tang, J., Deng, C. &amp; Huang, G. B. Extreme learning machine for multilayer perceptron. IEEE Trans. Neural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Netw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. Learn. Syst. 27, 809–821 (2016).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Anjan Nikhil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Repaka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, "Design and Implementing Heart Disease Prediction Using </a:t>
            </a:r>
            <a:r>
              <a:rPr lang="en-US" sz="1800" dirty="0" err="1">
                <a:latin typeface="Times New Roman" panose="02020603050405020304" charset="0"/>
                <a:cs typeface="Times New Roman" panose="02020603050405020304" charset="0"/>
              </a:rPr>
              <a:t>Naives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Bayesian," in Proceedings of the Third International Conference on Trends in Electronics and Informatics (ICOEI 2019); IEEE Xplore Part Number: CFP19J32-ART; ISBN: 978-1-5386-9439-8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Group Member Information </a:t>
            </a:r>
            <a:endParaRPr 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dirty="0"/>
              <a:t> </a:t>
            </a:r>
            <a:r>
              <a:rPr lang="en-US" dirty="0" err="1"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Sahithi</a:t>
            </a:r>
            <a:r>
              <a:rPr lang="en-US" dirty="0"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Thulluru</a:t>
            </a:r>
            <a:r>
              <a:rPr lang="en-US" dirty="0"/>
              <a:t>(700752037)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Sahil Naidu Pagadala(700748694)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Pavan </a:t>
            </a:r>
            <a:r>
              <a:rPr lang="en-US" dirty="0" err="1"/>
              <a:t>Uppala</a:t>
            </a:r>
            <a:r>
              <a:rPr lang="en-US" dirty="0"/>
              <a:t>(700754009)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r>
              <a:rPr lang="en-US" dirty="0"/>
              <a:t> Priyanka </a:t>
            </a:r>
            <a:r>
              <a:rPr lang="en-US" dirty="0" err="1"/>
              <a:t>Nayudu</a:t>
            </a:r>
            <a:r>
              <a:rPr lang="en-US" dirty="0"/>
              <a:t>(700756568)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Role/Responsibilities and Contribution in project </a:t>
            </a:r>
            <a:endParaRPr 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20" name="Google Shape;120;p3"/>
          <p:cNvGraphicFramePr>
            <a:graphicFrameLocks noGrp="1"/>
          </p:cNvGraphicFramePr>
          <p:nvPr>
            <p:ph idx="1"/>
          </p:nvPr>
        </p:nvGraphicFramePr>
        <p:xfrm>
          <a:off x="457200" y="1998980"/>
          <a:ext cx="8229600" cy="2642362"/>
        </p:xfrm>
        <a:graphic>
          <a:graphicData uri="http://schemas.openxmlformats.org/drawingml/2006/table">
            <a:tbl>
              <a:tblPr firstRow="1" bandRow="1">
                <a:noFill/>
                <a:tableStyleId>{9DDF70CD-D386-4FA3-A09E-BE9772903323}</a:tableStyleId>
              </a:tblPr>
              <a:tblGrid>
                <a:gridCol w="4114800"/>
                <a:gridCol w="4114800"/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Description/Task</a:t>
                      </a:r>
                      <a:endParaRPr lang="en-US" sz="1600" b="1" u="none" strike="noStrike" cap="none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Responsibility - Person</a:t>
                      </a:r>
                      <a:endParaRPr lang="en-US" sz="1600" b="1" u="none" strike="noStrike" cap="none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</a:tr>
              <a:tr h="42799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Data Read and Preprocessing</a:t>
                      </a:r>
                      <a:endParaRPr lang="en-US" sz="1600" u="none" strike="noStrike" cap="none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Sahithi</a:t>
                      </a: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 Thulluru &amp; Sahil Naidu Pagadala</a:t>
                      </a:r>
                      <a:endParaRPr lang="en-US" sz="1600" u="none" strike="noStrike" cap="none" dirty="0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Model Selection (simple feedforward Neural Network)</a:t>
                      </a:r>
                      <a:endParaRPr lang="en-US" sz="1600" u="none" strike="noStrike" cap="none" dirty="0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Sahil Naidu Pagadala</a:t>
                      </a: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 &amp; Pavan </a:t>
                      </a: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Uppala</a:t>
                      </a:r>
                      <a:endParaRPr lang="en-US" sz="1600" u="none" strike="noStrike" cap="none" dirty="0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</a:tr>
              <a:tr h="647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Implementation(Data Splitting, Neural Network Training &amp; Evaluation, Hyper parameter Tuning, K-fold cross validation, Decision Tree)</a:t>
                      </a:r>
                      <a:endParaRPr lang="en-US" sz="1600" u="none" strike="noStrike" cap="none" dirty="0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Sahithi</a:t>
                      </a: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 Thulluru, Sahil Naidu Pagadala, Pavan </a:t>
                      </a: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Uppala</a:t>
                      </a: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 &amp; Priyanka </a:t>
                      </a: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Nayudu</a:t>
                      </a:r>
                      <a:endParaRPr lang="en-US" sz="1600" u="none" strike="noStrike" cap="none" dirty="0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u="none" strike="noStrike" cap="none" dirty="0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Result Analysis</a:t>
                      </a:r>
                      <a:endParaRPr lang="en-US" sz="1600" u="none" strike="noStrike" cap="none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Priyanka </a:t>
                      </a:r>
                      <a:r>
                        <a:rPr lang="en-US" sz="1600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Nayudu</a:t>
                      </a:r>
                      <a:r>
                        <a:rPr lang="en-US" sz="1600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 </a:t>
                      </a:r>
                      <a:r>
                        <a:rPr lang="en-US" sz="1600" u="none" strike="noStrike" cap="none" dirty="0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&amp; Pavan </a:t>
                      </a:r>
                      <a:r>
                        <a:rPr lang="en-US" sz="1600" u="none" strike="noStrike" cap="none" dirty="0" err="1">
                          <a:latin typeface="Times New Roman" panose="02020603050405020304" charset="0"/>
                          <a:ea typeface="Times New Roman" panose="02020603050405020304"/>
                          <a:cs typeface="Times New Roman" panose="02020603050405020304" charset="0"/>
                          <a:sym typeface="Times New Roman" panose="02020603050405020304"/>
                        </a:rPr>
                        <a:t>Uppala</a:t>
                      </a:r>
                      <a:endParaRPr lang="en-US" sz="1600" u="none" strike="noStrike" cap="none" dirty="0">
                        <a:latin typeface="Times New Roman" panose="02020603050405020304" charset="0"/>
                        <a:ea typeface="Times New Roman" panose="02020603050405020304"/>
                        <a:cs typeface="Times New Roman" panose="02020603050405020304" charset="0"/>
                        <a:sym typeface="Times New Roman" panose="02020603050405020304"/>
                      </a:endParaRPr>
                    </a:p>
                  </a:txBody>
                  <a:tcPr marL="68575" marR="68575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Improving Healthcare Decision-making: Enhancing medical facilities to ensure better patient diagnosis and treatment decisions.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Utilizing Deep Learning: Harnessing the power of deep learning to process large and complex medical information.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Early Disease Prediction: Implementing disease prediction for early prevention, aligning with the adage "Prevention is better than cure."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392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endParaRPr 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92" y="990600"/>
            <a:ext cx="8229600" cy="4525963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Utilize deep learning to analyze both structured and unstructured healthcare data, aiming to accurately assess disease risk with unprecedented accuracy and depth.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Implement latent factor model approach within neural network architecture to address challenges posed by missing data in structured healthcare records, enhancing completeness and reliability of analyses.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Employ deep learning techniques to automatically identify features from unstructured text data, enriching analyses and providing a more comprehensive understanding of underlying health dynamics.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Related work </a:t>
            </a:r>
            <a:endParaRPr 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552" y="1295400"/>
            <a:ext cx="8229600" cy="4525963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Disease Phenol Type Similarity: Exploring miRNA prediction for human diseases using network-based techniques.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Extreme Learning Machine for Multilayer Perceptron: The paper provides empirical evidence of the effectiveness of ELMs for training MLPs across various datasets, highlighting their potential as a powerful tool for machine learning tasks.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Heart Disease Prediction: Utilizing Naive Bayesian classification and data mining tools for accurate risk factor prediction in heart disease.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192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192"/>
            <a:ext cx="8229600" cy="4525963"/>
          </a:xfrm>
        </p:spPr>
        <p:txBody>
          <a:bodyPr/>
          <a:lstStyle/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Traditional healthcare predictive analytics methods struggle to accurately forecast diseases from patient treatment histories and health data, prompting a need for more advanced approaches.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Deep learning neural networks offer a revolutionary solution to this challenge, leveraging their ability to learn complex patterns directly from raw medical data.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Integrating deep learning into healthcare aims to enhance patient care by enabling earlier disease detection, personalized treatment approaches, and improved treatment efficacy, ultimately leading to better outcomes.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Proposed Solution 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/>
          </a:p>
        </p:txBody>
      </p:sp>
      <p:sp>
        <p:nvSpPr>
          <p:cNvPr id="3" name="Content Placeholder 2"/>
          <p:cNvSpPr txBox="1"/>
          <p:nvPr/>
        </p:nvSpPr>
        <p:spPr>
          <a:xfrm>
            <a:off x="228600" y="4510311"/>
            <a:ext cx="8839200" cy="2286001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Adoption of latent factor model within neural network architecture to address missing data.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Utilization of deep learning techniques, such as the neural network (</a:t>
            </a:r>
            <a:r>
              <a:rPr lang="en-US" sz="1800" u="none" strike="noStrike" cap="none" dirty="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simple feedforward Neural Network)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algorithm, for feature extraction from text data.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charset="0"/>
              <a:buChar char="Ø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9800" y="914400"/>
            <a:ext cx="4572000" cy="31236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Neural Network Implementation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" y="1417638"/>
            <a:ext cx="8915400" cy="49831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5003</Words>
  <Application>WPS Presentation</Application>
  <PresentationFormat>On-screen Show 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Wingdings</vt:lpstr>
      <vt:lpstr>Times New Roman</vt:lpstr>
      <vt:lpstr>Söhne</vt:lpstr>
      <vt:lpstr>Segoe Print</vt:lpstr>
      <vt:lpstr>Microsoft YaHei</vt:lpstr>
      <vt:lpstr>Arial Unicode MS</vt:lpstr>
      <vt:lpstr>Calibri</vt:lpstr>
      <vt:lpstr>1_Default Design</vt:lpstr>
      <vt:lpstr>2_Default Design</vt:lpstr>
      <vt:lpstr>  Health Monitoring and Disease Prediction using Deep learning Model </vt:lpstr>
      <vt:lpstr>Group Member Information </vt:lpstr>
      <vt:lpstr>Role/Responsibilities and Contribution in project </vt:lpstr>
      <vt:lpstr>Motivation</vt:lpstr>
      <vt:lpstr>Objectives</vt:lpstr>
      <vt:lpstr>Related work </vt:lpstr>
      <vt:lpstr>Problem Statement</vt:lpstr>
      <vt:lpstr>Proposed Solution  </vt:lpstr>
      <vt:lpstr>Neural Network Implementation</vt:lpstr>
      <vt:lpstr>Result Analysis</vt:lpstr>
      <vt:lpstr>Result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bullying Detection Using Machine Learning</dc:title>
  <dc:creator>Windows User</dc:creator>
  <cp:lastModifiedBy>Chinnisivasai Peruboina</cp:lastModifiedBy>
  <cp:revision>25</cp:revision>
  <dcterms:created xsi:type="dcterms:W3CDTF">2023-04-26T17:51:00Z</dcterms:created>
  <dcterms:modified xsi:type="dcterms:W3CDTF">2024-04-18T02:19:21Z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61215F7AEC684A6CB4F9108AA814B30F</vt:lpwstr>
  </property>
  <property fmtid="{D5CDD505-2E9C-101B-9397-08002B2CF9AE}" pid="3" name="KSOProductBuildVer">
    <vt:lpwstr>1033-12.2.0.13489</vt:lpwstr>
  </property>
</Properties>
</file>