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</p:sldIdLst>
  <p:sldSz cx="18288000" cy="10287000"/>
  <p:notesSz cx="6858000" cy="9144000"/>
  <p:embeddedFontLst>
    <p:embeddedFont>
      <p:font typeface="Canva Sans Bold" panose="020B0604020202020204" charset="0"/>
      <p:regular r:id="rId26"/>
    </p:embeddedFont>
    <p:embeddedFont>
      <p:font typeface="Poppins" panose="00000500000000000000" pitchFamily="2" charset="0"/>
      <p:regular r:id="rId27"/>
    </p:embeddedFont>
    <p:embeddedFont>
      <p:font typeface="Poppins Bold" panose="020B0604020202020204" charset="0"/>
      <p:regular r:id="rId28"/>
    </p:embeddedFont>
    <p:embeddedFont>
      <p:font typeface="Poppins Light" panose="00000400000000000000" pitchFamily="2" charset="0"/>
      <p:regular r:id="rId29"/>
      <p:italic r:id="rId30"/>
    </p:embeddedFont>
    <p:embeddedFont>
      <p:font typeface="Poppins Thin" panose="00000300000000000000" pitchFamily="2" charset="0"/>
      <p:regular r:id="rId31"/>
      <p: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36731" y="-344819"/>
            <a:ext cx="1678087" cy="3545859"/>
            <a:chOff x="0" y="0"/>
            <a:chExt cx="441965" cy="933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1965" cy="933889"/>
            </a:xfrm>
            <a:custGeom>
              <a:avLst/>
              <a:gdLst/>
              <a:ahLst/>
              <a:cxnLst/>
              <a:rect l="l" t="t" r="r" b="b"/>
              <a:pathLst>
                <a:path w="441965" h="933889">
                  <a:moveTo>
                    <a:pt x="0" y="0"/>
                  </a:moveTo>
                  <a:lnTo>
                    <a:pt x="441965" y="0"/>
                  </a:lnTo>
                  <a:lnTo>
                    <a:pt x="441965" y="933889"/>
                  </a:lnTo>
                  <a:lnTo>
                    <a:pt x="0" y="933889"/>
                  </a:lnTo>
                  <a:lnTo>
                    <a:pt x="0" y="0"/>
                  </a:lnTo>
                </a:path>
              </a:pathLst>
            </a:custGeom>
            <a:solidFill>
              <a:srgbClr val="69ADD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36731" y="3620868"/>
            <a:ext cx="1678087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9339729" y="0"/>
            <a:ext cx="8948271" cy="10287000"/>
            <a:chOff x="0" y="0"/>
            <a:chExt cx="2356746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6746" cy="2709333"/>
            </a:xfrm>
            <a:custGeom>
              <a:avLst/>
              <a:gdLst/>
              <a:ahLst/>
              <a:cxnLst/>
              <a:rect l="l" t="t" r="r" b="b"/>
              <a:pathLst>
                <a:path w="2356746" h="2709333">
                  <a:moveTo>
                    <a:pt x="0" y="0"/>
                  </a:moveTo>
                  <a:lnTo>
                    <a:pt x="2356746" y="0"/>
                  </a:lnTo>
                  <a:lnTo>
                    <a:pt x="2356746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D5B7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5400000">
            <a:off x="9298561" y="6476206"/>
            <a:ext cx="8639149" cy="8948271"/>
          </a:xfrm>
          <a:custGeom>
            <a:avLst/>
            <a:gdLst/>
            <a:ahLst/>
            <a:cxnLst/>
            <a:rect l="l" t="t" r="r" b="b"/>
            <a:pathLst>
              <a:path w="8639149" h="8948271">
                <a:moveTo>
                  <a:pt x="0" y="0"/>
                </a:moveTo>
                <a:lnTo>
                  <a:pt x="8639149" y="0"/>
                </a:lnTo>
                <a:lnTo>
                  <a:pt x="8639149" y="8948271"/>
                </a:lnTo>
                <a:lnTo>
                  <a:pt x="0" y="894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9627079" y="1799151"/>
            <a:ext cx="7919571" cy="6767633"/>
          </a:xfrm>
          <a:custGeom>
            <a:avLst/>
            <a:gdLst/>
            <a:ahLst/>
            <a:cxnLst/>
            <a:rect l="l" t="t" r="r" b="b"/>
            <a:pathLst>
              <a:path w="7919571" h="6767633">
                <a:moveTo>
                  <a:pt x="0" y="0"/>
                </a:moveTo>
                <a:lnTo>
                  <a:pt x="7919571" y="0"/>
                </a:lnTo>
                <a:lnTo>
                  <a:pt x="7919571" y="6767633"/>
                </a:lnTo>
                <a:lnTo>
                  <a:pt x="0" y="6767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336731" y="4078068"/>
            <a:ext cx="7164579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03"/>
              </a:lnSpc>
            </a:pPr>
            <a:r>
              <a:rPr lang="en-US" sz="7669">
                <a:solidFill>
                  <a:srgbClr val="FFFFFF"/>
                </a:solidFill>
                <a:latin typeface="Poppins Bold"/>
              </a:rPr>
              <a:t>KICKSTARTER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36731" y="5846542"/>
            <a:ext cx="3342561" cy="475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24"/>
              </a:lnSpc>
            </a:pPr>
            <a:r>
              <a:rPr lang="en-US" sz="2660">
                <a:solidFill>
                  <a:srgbClr val="FFD737"/>
                </a:solidFill>
                <a:latin typeface="Poppins"/>
              </a:rPr>
              <a:t>AIM OF KICKSTARTER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6731" y="6693363"/>
            <a:ext cx="5845235" cy="195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5"/>
              </a:lnSpc>
            </a:pPr>
            <a:r>
              <a:rPr lang="en-US" sz="2211">
                <a:solidFill>
                  <a:srgbClr val="FFFFFF"/>
                </a:solidFill>
                <a:latin typeface="Poppins Thin"/>
              </a:rPr>
              <a:t>Kickstarter campaigns make ideas into reality. It’s where creators share new visions for creative work with the communities that will come together to fund them.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3503" y="603138"/>
            <a:ext cx="16320995" cy="9080724"/>
          </a:xfrm>
          <a:custGeom>
            <a:avLst/>
            <a:gdLst/>
            <a:ahLst/>
            <a:cxnLst/>
            <a:rect l="l" t="t" r="r" b="b"/>
            <a:pathLst>
              <a:path w="16320995" h="9080724">
                <a:moveTo>
                  <a:pt x="0" y="0"/>
                </a:moveTo>
                <a:lnTo>
                  <a:pt x="16320994" y="0"/>
                </a:lnTo>
                <a:lnTo>
                  <a:pt x="16320994" y="9080724"/>
                </a:lnTo>
                <a:lnTo>
                  <a:pt x="0" y="908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250885" y="564452"/>
            <a:ext cx="1678087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680439" y="4443812"/>
            <a:ext cx="21648878" cy="2146484"/>
            <a:chOff x="0" y="0"/>
            <a:chExt cx="5701762" cy="56532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01762" cy="565329"/>
            </a:xfrm>
            <a:custGeom>
              <a:avLst/>
              <a:gdLst/>
              <a:ahLst/>
              <a:cxnLst/>
              <a:rect l="l" t="t" r="r" b="b"/>
              <a:pathLst>
                <a:path w="5701762" h="565329">
                  <a:moveTo>
                    <a:pt x="0" y="0"/>
                  </a:moveTo>
                  <a:lnTo>
                    <a:pt x="5701762" y="0"/>
                  </a:lnTo>
                  <a:lnTo>
                    <a:pt x="5701762" y="565329"/>
                  </a:lnTo>
                  <a:lnTo>
                    <a:pt x="0" y="565329"/>
                  </a:lnTo>
                  <a:lnTo>
                    <a:pt x="0" y="0"/>
                  </a:lnTo>
                </a:path>
              </a:pathLst>
            </a:custGeom>
            <a:solidFill>
              <a:srgbClr val="48456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89930" y="3116375"/>
            <a:ext cx="7985923" cy="5814473"/>
            <a:chOff x="0" y="0"/>
            <a:chExt cx="2513932" cy="18303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13932" cy="1830369"/>
            </a:xfrm>
            <a:custGeom>
              <a:avLst/>
              <a:gdLst/>
              <a:ahLst/>
              <a:cxnLst/>
              <a:rect l="l" t="t" r="r" b="b"/>
              <a:pathLst>
                <a:path w="2513932" h="1830369">
                  <a:moveTo>
                    <a:pt x="0" y="0"/>
                  </a:moveTo>
                  <a:lnTo>
                    <a:pt x="2513932" y="0"/>
                  </a:lnTo>
                  <a:lnTo>
                    <a:pt x="2513932" y="1830369"/>
                  </a:lnTo>
                  <a:lnTo>
                    <a:pt x="0" y="1830369"/>
                  </a:lnTo>
                  <a:lnTo>
                    <a:pt x="0" y="0"/>
                  </a:lnTo>
                </a:path>
              </a:pathLst>
            </a:custGeom>
            <a:solidFill>
              <a:srgbClr val="69ADD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63243" y="3615268"/>
            <a:ext cx="5000394" cy="4922668"/>
          </a:xfrm>
          <a:custGeom>
            <a:avLst/>
            <a:gdLst/>
            <a:ahLst/>
            <a:cxnLst/>
            <a:rect l="l" t="t" r="r" b="b"/>
            <a:pathLst>
              <a:path w="5000394" h="4922668">
                <a:moveTo>
                  <a:pt x="0" y="0"/>
                </a:moveTo>
                <a:lnTo>
                  <a:pt x="5000395" y="0"/>
                </a:lnTo>
                <a:lnTo>
                  <a:pt x="5000395" y="4922668"/>
                </a:lnTo>
                <a:lnTo>
                  <a:pt x="0" y="4922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115658" y="838200"/>
            <a:ext cx="15948542" cy="123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7"/>
              </a:lnSpc>
            </a:pPr>
            <a:r>
              <a:rPr lang="en-US" sz="6862">
                <a:solidFill>
                  <a:srgbClr val="FFFFFF"/>
                </a:solidFill>
                <a:latin typeface="Poppins Bold"/>
              </a:rPr>
              <a:t>CROWDFUNDING SQL PRESENTATION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49001" y="3520018"/>
            <a:ext cx="4122946" cy="6311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89"/>
              </a:lnSpc>
            </a:pPr>
            <a:r>
              <a:rPr lang="en-US" sz="3564" dirty="0">
                <a:solidFill>
                  <a:srgbClr val="FFFFFF"/>
                </a:solidFill>
                <a:latin typeface="Poppins Bold"/>
              </a:rPr>
              <a:t>Views created: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57016" y="4470771"/>
            <a:ext cx="7716584" cy="1930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11"/>
              </a:lnSpc>
            </a:pPr>
            <a:r>
              <a:rPr lang="en-US" sz="5365" dirty="0">
                <a:solidFill>
                  <a:srgbClr val="FFFFFF"/>
                </a:solidFill>
                <a:latin typeface="Poppins Light"/>
              </a:rPr>
              <a:t>1)categories</a:t>
            </a:r>
          </a:p>
          <a:p>
            <a:pPr algn="ctr">
              <a:lnSpc>
                <a:spcPts val="7511"/>
              </a:lnSpc>
            </a:pPr>
            <a:r>
              <a:rPr lang="en-US" sz="5365" dirty="0">
                <a:solidFill>
                  <a:srgbClr val="FFFFFF"/>
                </a:solidFill>
                <a:latin typeface="Poppins Light"/>
              </a:rPr>
              <a:t>2)projects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400544"/>
            <a:ext cx="136200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6586864"/>
            <a:ext cx="18288000" cy="2671436"/>
            <a:chOff x="0" y="0"/>
            <a:chExt cx="4816593" cy="7035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703588"/>
            </a:xfrm>
            <a:custGeom>
              <a:avLst/>
              <a:gdLst/>
              <a:ahLst/>
              <a:cxnLst/>
              <a:rect l="l" t="t" r="r" b="b"/>
              <a:pathLst>
                <a:path w="4816592" h="703588">
                  <a:moveTo>
                    <a:pt x="0" y="0"/>
                  </a:moveTo>
                  <a:lnTo>
                    <a:pt x="4816592" y="0"/>
                  </a:lnTo>
                  <a:lnTo>
                    <a:pt x="4816592" y="703588"/>
                  </a:lnTo>
                  <a:lnTo>
                    <a:pt x="0" y="703588"/>
                  </a:lnTo>
                  <a:lnTo>
                    <a:pt x="0" y="0"/>
                  </a:lnTo>
                </a:path>
              </a:pathLst>
            </a:custGeom>
            <a:solidFill>
              <a:srgbClr val="48456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222438" y="1028700"/>
            <a:ext cx="1509386" cy="1509386"/>
            <a:chOff x="0" y="0"/>
            <a:chExt cx="2012514" cy="2012514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2012514" cy="2012514"/>
              <a:chOff x="0" y="0"/>
              <a:chExt cx="2540000" cy="254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48456B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-97229" y="17180"/>
                <a:ext cx="2668932" cy="2636061"/>
              </a:xfrm>
              <a:custGeom>
                <a:avLst/>
                <a:gdLst/>
                <a:ahLst/>
                <a:cxnLst/>
                <a:rect l="l" t="t" r="r" b="b"/>
                <a:pathLst>
                  <a:path w="2668932" h="2636061">
                    <a:moveTo>
                      <a:pt x="1684729" y="23148"/>
                    </a:moveTo>
                    <a:cubicBezTo>
                      <a:pt x="2217149" y="160618"/>
                      <a:pt x="2600621" y="625114"/>
                      <a:pt x="2634777" y="1173933"/>
                    </a:cubicBezTo>
                    <a:cubicBezTo>
                      <a:pt x="2668933" y="1722752"/>
                      <a:pt x="2346013" y="2231211"/>
                      <a:pt x="1834747" y="2433636"/>
                    </a:cubicBezTo>
                    <a:cubicBezTo>
                      <a:pt x="1323481" y="2636061"/>
                      <a:pt x="740019" y="2486463"/>
                      <a:pt x="389225" y="2063010"/>
                    </a:cubicBezTo>
                    <a:cubicBezTo>
                      <a:pt x="38431" y="1639557"/>
                      <a:pt x="0" y="1038449"/>
                      <a:pt x="294013" y="573771"/>
                    </a:cubicBezTo>
                    <a:cubicBezTo>
                      <a:pt x="342334" y="496640"/>
                      <a:pt x="428231" y="451259"/>
                      <a:pt x="519178" y="454812"/>
                    </a:cubicBezTo>
                    <a:cubicBezTo>
                      <a:pt x="610126" y="458365"/>
                      <a:pt x="692221" y="510308"/>
                      <a:pt x="734378" y="590974"/>
                    </a:cubicBezTo>
                    <a:cubicBezTo>
                      <a:pt x="776534" y="671639"/>
                      <a:pt x="772308" y="768695"/>
                      <a:pt x="723299" y="845391"/>
                    </a:cubicBezTo>
                    <a:cubicBezTo>
                      <a:pt x="546892" y="1124197"/>
                      <a:pt x="569950" y="1484862"/>
                      <a:pt x="780427" y="1738934"/>
                    </a:cubicBezTo>
                    <a:cubicBezTo>
                      <a:pt x="990903" y="1993006"/>
                      <a:pt x="1340980" y="2082764"/>
                      <a:pt x="1647740" y="1961310"/>
                    </a:cubicBezTo>
                    <a:cubicBezTo>
                      <a:pt x="1954500" y="1839855"/>
                      <a:pt x="2148251" y="1534779"/>
                      <a:pt x="2127758" y="1205488"/>
                    </a:cubicBezTo>
                    <a:cubicBezTo>
                      <a:pt x="2107264" y="876197"/>
                      <a:pt x="1877181" y="597499"/>
                      <a:pt x="1557729" y="515017"/>
                    </a:cubicBezTo>
                    <a:cubicBezTo>
                      <a:pt x="1469501" y="492657"/>
                      <a:pt x="1399981" y="424799"/>
                      <a:pt x="1375493" y="337138"/>
                    </a:cubicBezTo>
                    <a:cubicBezTo>
                      <a:pt x="1351005" y="249478"/>
                      <a:pt x="1375291" y="155414"/>
                      <a:pt x="1439157" y="90567"/>
                    </a:cubicBezTo>
                    <a:cubicBezTo>
                      <a:pt x="1503023" y="25719"/>
                      <a:pt x="1596705" y="0"/>
                      <a:pt x="1684729" y="23148"/>
                    </a:cubicBezTo>
                    <a:close/>
                  </a:path>
                </a:pathLst>
              </a:custGeom>
              <a:solidFill>
                <a:srgbClr val="69ADD4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10" name="Group 10"/>
          <p:cNvGrpSpPr/>
          <p:nvPr/>
        </p:nvGrpSpPr>
        <p:grpSpPr>
          <a:xfrm>
            <a:off x="15222438" y="3175745"/>
            <a:ext cx="1509386" cy="1509386"/>
            <a:chOff x="0" y="0"/>
            <a:chExt cx="2012514" cy="2012514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2012514" cy="2012514"/>
              <a:chOff x="0" y="0"/>
              <a:chExt cx="2540000" cy="254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48456B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1253776" y="17180"/>
                <a:ext cx="1068721" cy="870631"/>
              </a:xfrm>
              <a:custGeom>
                <a:avLst/>
                <a:gdLst/>
                <a:ahLst/>
                <a:cxnLst/>
                <a:rect l="l" t="t" r="r" b="b"/>
                <a:pathLst>
                  <a:path w="1068721" h="870631">
                    <a:moveTo>
                      <a:pt x="333724" y="23148"/>
                    </a:moveTo>
                    <a:cubicBezTo>
                      <a:pt x="592268" y="89904"/>
                      <a:pt x="823194" y="236454"/>
                      <a:pt x="993680" y="441968"/>
                    </a:cubicBezTo>
                    <a:cubicBezTo>
                      <a:pt x="1052104" y="511759"/>
                      <a:pt x="1068720" y="607475"/>
                      <a:pt x="1037237" y="692874"/>
                    </a:cubicBezTo>
                    <a:cubicBezTo>
                      <a:pt x="1005754" y="778272"/>
                      <a:pt x="930983" y="840298"/>
                      <a:pt x="841239" y="855464"/>
                    </a:cubicBezTo>
                    <a:cubicBezTo>
                      <a:pt x="751495" y="870631"/>
                      <a:pt x="660495" y="836619"/>
                      <a:pt x="602698" y="766309"/>
                    </a:cubicBezTo>
                    <a:cubicBezTo>
                      <a:pt x="500406" y="643000"/>
                      <a:pt x="361851" y="555070"/>
                      <a:pt x="206724" y="515017"/>
                    </a:cubicBezTo>
                    <a:cubicBezTo>
                      <a:pt x="118496" y="492657"/>
                      <a:pt x="48976" y="424799"/>
                      <a:pt x="24488" y="337138"/>
                    </a:cubicBezTo>
                    <a:cubicBezTo>
                      <a:pt x="0" y="249478"/>
                      <a:pt x="24286" y="155414"/>
                      <a:pt x="88152" y="90567"/>
                    </a:cubicBezTo>
                    <a:cubicBezTo>
                      <a:pt x="152018" y="25719"/>
                      <a:pt x="245700" y="0"/>
                      <a:pt x="333724" y="23148"/>
                    </a:cubicBezTo>
                    <a:close/>
                  </a:path>
                </a:pathLst>
              </a:custGeom>
              <a:solidFill>
                <a:srgbClr val="FFD737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14" name="Group 14"/>
          <p:cNvGrpSpPr/>
          <p:nvPr/>
        </p:nvGrpSpPr>
        <p:grpSpPr>
          <a:xfrm>
            <a:off x="15222438" y="5323305"/>
            <a:ext cx="1509386" cy="1509386"/>
            <a:chOff x="0" y="0"/>
            <a:chExt cx="2012514" cy="2012514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2012514" cy="2012514"/>
              <a:chOff x="0" y="0"/>
              <a:chExt cx="2540000" cy="254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48456B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17180" y="17180"/>
                <a:ext cx="2570413" cy="2570413"/>
              </a:xfrm>
              <a:custGeom>
                <a:avLst/>
                <a:gdLst/>
                <a:ahLst/>
                <a:cxnLst/>
                <a:rect l="l" t="t" r="r" b="b"/>
                <a:pathLst>
                  <a:path w="2570413" h="2570413">
                    <a:moveTo>
                      <a:pt x="1570320" y="23148"/>
                    </a:moveTo>
                    <a:cubicBezTo>
                      <a:pt x="2169896" y="177958"/>
                      <a:pt x="2570413" y="742618"/>
                      <a:pt x="2518318" y="1359662"/>
                    </a:cubicBezTo>
                    <a:cubicBezTo>
                      <a:pt x="2466223" y="1976705"/>
                      <a:pt x="1976705" y="2466223"/>
                      <a:pt x="1359662" y="2518318"/>
                    </a:cubicBezTo>
                    <a:cubicBezTo>
                      <a:pt x="742618" y="2570413"/>
                      <a:pt x="177958" y="2169896"/>
                      <a:pt x="23148" y="1570320"/>
                    </a:cubicBezTo>
                    <a:cubicBezTo>
                      <a:pt x="0" y="1482296"/>
                      <a:pt x="25719" y="1388614"/>
                      <a:pt x="90567" y="1324748"/>
                    </a:cubicBezTo>
                    <a:cubicBezTo>
                      <a:pt x="155414" y="1260882"/>
                      <a:pt x="249478" y="1236596"/>
                      <a:pt x="337138" y="1261084"/>
                    </a:cubicBezTo>
                    <a:cubicBezTo>
                      <a:pt x="424799" y="1285572"/>
                      <a:pt x="492657" y="1355092"/>
                      <a:pt x="515017" y="1443320"/>
                    </a:cubicBezTo>
                    <a:cubicBezTo>
                      <a:pt x="607903" y="1803065"/>
                      <a:pt x="946699" y="2043376"/>
                      <a:pt x="1316925" y="2012119"/>
                    </a:cubicBezTo>
                    <a:cubicBezTo>
                      <a:pt x="1687151" y="1980862"/>
                      <a:pt x="1980862" y="1687151"/>
                      <a:pt x="2012119" y="1316925"/>
                    </a:cubicBezTo>
                    <a:cubicBezTo>
                      <a:pt x="2043376" y="946699"/>
                      <a:pt x="1803065" y="607903"/>
                      <a:pt x="1443320" y="515017"/>
                    </a:cubicBezTo>
                    <a:cubicBezTo>
                      <a:pt x="1355092" y="492657"/>
                      <a:pt x="1285572" y="424799"/>
                      <a:pt x="1261084" y="337138"/>
                    </a:cubicBezTo>
                    <a:cubicBezTo>
                      <a:pt x="1236596" y="249478"/>
                      <a:pt x="1260882" y="155414"/>
                      <a:pt x="1324748" y="90567"/>
                    </a:cubicBezTo>
                    <a:cubicBezTo>
                      <a:pt x="1388614" y="25719"/>
                      <a:pt x="1482296" y="0"/>
                      <a:pt x="1570320" y="23148"/>
                    </a:cubicBezTo>
                    <a:close/>
                  </a:path>
                </a:pathLst>
              </a:custGeom>
              <a:solidFill>
                <a:srgbClr val="FF7070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8" name="Freeform 18"/>
          <p:cNvSpPr/>
          <p:nvPr/>
        </p:nvSpPr>
        <p:spPr>
          <a:xfrm>
            <a:off x="1028700" y="4592386"/>
            <a:ext cx="10173965" cy="2647733"/>
          </a:xfrm>
          <a:custGeom>
            <a:avLst/>
            <a:gdLst/>
            <a:ahLst/>
            <a:cxnLst/>
            <a:rect l="l" t="t" r="r" b="b"/>
            <a:pathLst>
              <a:path w="10173965" h="2647733">
                <a:moveTo>
                  <a:pt x="0" y="0"/>
                </a:moveTo>
                <a:lnTo>
                  <a:pt x="10173965" y="0"/>
                </a:lnTo>
                <a:lnTo>
                  <a:pt x="10173965" y="2647733"/>
                </a:lnTo>
                <a:lnTo>
                  <a:pt x="0" y="26477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1028700" y="1716718"/>
            <a:ext cx="9329405" cy="205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6554">
                <a:solidFill>
                  <a:srgbClr val="FFFFFF"/>
                </a:solidFill>
                <a:latin typeface="Poppins Bold"/>
              </a:rPr>
              <a:t>RECORD COUNT IN EACH TABLE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845072" y="1362444"/>
            <a:ext cx="2205101" cy="818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sz="4749">
                <a:solidFill>
                  <a:srgbClr val="FFFFFF"/>
                </a:solidFill>
                <a:latin typeface="Canva Sans Bold"/>
              </a:rPr>
              <a:t>365892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731641" y="3473544"/>
            <a:ext cx="2318532" cy="818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sz="4749">
                <a:solidFill>
                  <a:srgbClr val="FFFFFF"/>
                </a:solidFill>
                <a:latin typeface="Canva Sans Bold"/>
              </a:rPr>
              <a:t>000154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731641" y="5621104"/>
            <a:ext cx="2150398" cy="818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sz="4749">
                <a:solidFill>
                  <a:srgbClr val="FFFFFF"/>
                </a:solidFill>
                <a:latin typeface="Canva Sans Bold"/>
              </a:rPr>
              <a:t>334841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5222438" y="7240119"/>
            <a:ext cx="1509386" cy="1509386"/>
            <a:chOff x="0" y="0"/>
            <a:chExt cx="2012514" cy="2012514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0" y="0"/>
              <a:ext cx="2012514" cy="2012514"/>
              <a:chOff x="0" y="0"/>
              <a:chExt cx="2540000" cy="254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48456B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468439" y="17180"/>
                <a:ext cx="2137228" cy="2594006"/>
              </a:xfrm>
              <a:custGeom>
                <a:avLst/>
                <a:gdLst/>
                <a:ahLst/>
                <a:cxnLst/>
                <a:rect l="l" t="t" r="r" b="b"/>
                <a:pathLst>
                  <a:path w="2137228" h="2594006">
                    <a:moveTo>
                      <a:pt x="1119061" y="23148"/>
                    </a:moveTo>
                    <a:cubicBezTo>
                      <a:pt x="1604320" y="148441"/>
                      <a:pt x="1970514" y="547396"/>
                      <a:pt x="2053871" y="1041588"/>
                    </a:cubicBezTo>
                    <a:cubicBezTo>
                      <a:pt x="2137229" y="1535781"/>
                      <a:pt x="1922158" y="2032780"/>
                      <a:pt x="1504845" y="2310313"/>
                    </a:cubicBezTo>
                    <a:cubicBezTo>
                      <a:pt x="1087533" y="2587846"/>
                      <a:pt x="546029" y="2594005"/>
                      <a:pt x="122512" y="2326036"/>
                    </a:cubicBezTo>
                    <a:cubicBezTo>
                      <a:pt x="45381" y="2277715"/>
                      <a:pt x="0" y="2191818"/>
                      <a:pt x="3553" y="2100871"/>
                    </a:cubicBezTo>
                    <a:cubicBezTo>
                      <a:pt x="7106" y="2009923"/>
                      <a:pt x="59049" y="1927828"/>
                      <a:pt x="139715" y="1885671"/>
                    </a:cubicBezTo>
                    <a:cubicBezTo>
                      <a:pt x="220380" y="1843515"/>
                      <a:pt x="317436" y="1847741"/>
                      <a:pt x="394132" y="1896750"/>
                    </a:cubicBezTo>
                    <a:cubicBezTo>
                      <a:pt x="648242" y="2057531"/>
                      <a:pt x="973144" y="2053836"/>
                      <a:pt x="1223531" y="1887316"/>
                    </a:cubicBezTo>
                    <a:cubicBezTo>
                      <a:pt x="1473919" y="1720796"/>
                      <a:pt x="1602961" y="1422596"/>
                      <a:pt x="1552947" y="1126081"/>
                    </a:cubicBezTo>
                    <a:cubicBezTo>
                      <a:pt x="1502933" y="829566"/>
                      <a:pt x="1283216" y="590193"/>
                      <a:pt x="992061" y="515017"/>
                    </a:cubicBezTo>
                    <a:cubicBezTo>
                      <a:pt x="903833" y="492657"/>
                      <a:pt x="834313" y="424799"/>
                      <a:pt x="809825" y="337138"/>
                    </a:cubicBezTo>
                    <a:cubicBezTo>
                      <a:pt x="785337" y="249478"/>
                      <a:pt x="809623" y="155414"/>
                      <a:pt x="873489" y="90567"/>
                    </a:cubicBezTo>
                    <a:cubicBezTo>
                      <a:pt x="937355" y="25719"/>
                      <a:pt x="1031037" y="0"/>
                      <a:pt x="1119061" y="23148"/>
                    </a:cubicBezTo>
                    <a:close/>
                  </a:path>
                </a:pathLst>
              </a:custGeom>
              <a:solidFill>
                <a:srgbClr val="A4E489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7" name="TextBox 27"/>
          <p:cNvSpPr txBox="1"/>
          <p:nvPr/>
        </p:nvSpPr>
        <p:spPr>
          <a:xfrm>
            <a:off x="12402352" y="7573297"/>
            <a:ext cx="2563754" cy="818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sz="4749">
                <a:solidFill>
                  <a:srgbClr val="FFFFFF"/>
                </a:solidFill>
                <a:latin typeface="Canva Sans Bold"/>
              </a:rPr>
              <a:t>023252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84992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48456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113399" y="418708"/>
            <a:ext cx="136200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2212248" y="1508414"/>
            <a:ext cx="11160236" cy="590489"/>
          </a:xfrm>
          <a:custGeom>
            <a:avLst/>
            <a:gdLst/>
            <a:ahLst/>
            <a:cxnLst/>
            <a:rect l="l" t="t" r="r" b="b"/>
            <a:pathLst>
              <a:path w="11160236" h="590489">
                <a:moveTo>
                  <a:pt x="0" y="0"/>
                </a:moveTo>
                <a:lnTo>
                  <a:pt x="11160236" y="0"/>
                </a:lnTo>
                <a:lnTo>
                  <a:pt x="11160236" y="590488"/>
                </a:lnTo>
                <a:lnTo>
                  <a:pt x="0" y="590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2212248" y="2203677"/>
            <a:ext cx="11263330" cy="650160"/>
          </a:xfrm>
          <a:custGeom>
            <a:avLst/>
            <a:gdLst/>
            <a:ahLst/>
            <a:cxnLst/>
            <a:rect l="l" t="t" r="r" b="b"/>
            <a:pathLst>
              <a:path w="11263330" h="650160">
                <a:moveTo>
                  <a:pt x="0" y="0"/>
                </a:moveTo>
                <a:lnTo>
                  <a:pt x="11263330" y="0"/>
                </a:lnTo>
                <a:lnTo>
                  <a:pt x="11263330" y="650160"/>
                </a:lnTo>
                <a:lnTo>
                  <a:pt x="0" y="6501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2212248" y="3081761"/>
            <a:ext cx="11263330" cy="728972"/>
          </a:xfrm>
          <a:custGeom>
            <a:avLst/>
            <a:gdLst/>
            <a:ahLst/>
            <a:cxnLst/>
            <a:rect l="l" t="t" r="r" b="b"/>
            <a:pathLst>
              <a:path w="11263330" h="728972">
                <a:moveTo>
                  <a:pt x="0" y="0"/>
                </a:moveTo>
                <a:lnTo>
                  <a:pt x="11263330" y="0"/>
                </a:lnTo>
                <a:lnTo>
                  <a:pt x="11263330" y="728972"/>
                </a:lnTo>
                <a:lnTo>
                  <a:pt x="0" y="728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2212248" y="3931651"/>
            <a:ext cx="11160236" cy="1211849"/>
          </a:xfrm>
          <a:custGeom>
            <a:avLst/>
            <a:gdLst/>
            <a:ahLst/>
            <a:cxnLst/>
            <a:rect l="l" t="t" r="r" b="b"/>
            <a:pathLst>
              <a:path w="11160236" h="1211849">
                <a:moveTo>
                  <a:pt x="0" y="0"/>
                </a:moveTo>
                <a:lnTo>
                  <a:pt x="11160236" y="0"/>
                </a:lnTo>
                <a:lnTo>
                  <a:pt x="11160236" y="1211849"/>
                </a:lnTo>
                <a:lnTo>
                  <a:pt x="0" y="12118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644" b="-464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2212248" y="5372100"/>
            <a:ext cx="9826451" cy="772596"/>
          </a:xfrm>
          <a:custGeom>
            <a:avLst/>
            <a:gdLst/>
            <a:ahLst/>
            <a:cxnLst/>
            <a:rect l="l" t="t" r="r" b="b"/>
            <a:pathLst>
              <a:path w="9826451" h="772596">
                <a:moveTo>
                  <a:pt x="0" y="0"/>
                </a:moveTo>
                <a:lnTo>
                  <a:pt x="9826451" y="0"/>
                </a:lnTo>
                <a:lnTo>
                  <a:pt x="9826451" y="772596"/>
                </a:lnTo>
                <a:lnTo>
                  <a:pt x="0" y="77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2212248" y="6268521"/>
            <a:ext cx="10850942" cy="1109570"/>
          </a:xfrm>
          <a:custGeom>
            <a:avLst/>
            <a:gdLst/>
            <a:ahLst/>
            <a:cxnLst/>
            <a:rect l="l" t="t" r="r" b="b"/>
            <a:pathLst>
              <a:path w="10850942" h="1109570">
                <a:moveTo>
                  <a:pt x="0" y="0"/>
                </a:moveTo>
                <a:lnTo>
                  <a:pt x="10850942" y="0"/>
                </a:lnTo>
                <a:lnTo>
                  <a:pt x="10850942" y="1109570"/>
                </a:lnTo>
                <a:lnTo>
                  <a:pt x="0" y="11095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2212248" y="7606691"/>
            <a:ext cx="10136609" cy="867643"/>
          </a:xfrm>
          <a:custGeom>
            <a:avLst/>
            <a:gdLst/>
            <a:ahLst/>
            <a:cxnLst/>
            <a:rect l="l" t="t" r="r" b="b"/>
            <a:pathLst>
              <a:path w="10136609" h="867643">
                <a:moveTo>
                  <a:pt x="0" y="0"/>
                </a:moveTo>
                <a:lnTo>
                  <a:pt x="10136609" y="0"/>
                </a:lnTo>
                <a:lnTo>
                  <a:pt x="10136609" y="867643"/>
                </a:lnTo>
                <a:lnTo>
                  <a:pt x="0" y="8676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2212248" y="8702934"/>
            <a:ext cx="11329448" cy="896273"/>
          </a:xfrm>
          <a:custGeom>
            <a:avLst/>
            <a:gdLst/>
            <a:ahLst/>
            <a:cxnLst/>
            <a:rect l="l" t="t" r="r" b="b"/>
            <a:pathLst>
              <a:path w="11329448" h="896273">
                <a:moveTo>
                  <a:pt x="0" y="0"/>
                </a:moveTo>
                <a:lnTo>
                  <a:pt x="11329449" y="0"/>
                </a:lnTo>
                <a:lnTo>
                  <a:pt x="11329449" y="896272"/>
                </a:lnTo>
                <a:lnTo>
                  <a:pt x="0" y="8962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991031" y="539461"/>
            <a:ext cx="11854441" cy="864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91"/>
              </a:lnSpc>
            </a:pPr>
            <a:r>
              <a:rPr lang="en-US" sz="5454">
                <a:solidFill>
                  <a:srgbClr val="FFFFFF"/>
                </a:solidFill>
                <a:latin typeface="Poppins Bold"/>
              </a:rPr>
              <a:t>TABLE CONTENT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1506" y="1271234"/>
            <a:ext cx="1047901" cy="1169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6858" dirty="0">
                <a:solidFill>
                  <a:srgbClr val="FFFFFF"/>
                </a:solidFill>
                <a:latin typeface="Poppins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68865" y="2861164"/>
            <a:ext cx="1047901" cy="1230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6858" dirty="0">
                <a:solidFill>
                  <a:srgbClr val="FFFFFF"/>
                </a:solidFill>
                <a:latin typeface="Poppins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8981" y="5248792"/>
            <a:ext cx="1094944" cy="1169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6858" dirty="0">
                <a:solidFill>
                  <a:srgbClr val="FFFFFF"/>
                </a:solidFill>
                <a:latin typeface="Poppins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08981" y="7455704"/>
            <a:ext cx="1295068" cy="1169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6858" dirty="0">
                <a:solidFill>
                  <a:srgbClr val="FFFFFF"/>
                </a:solidFill>
                <a:latin typeface="Poppins"/>
              </a:rPr>
              <a:t>04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0807" y="1302739"/>
            <a:ext cx="11964244" cy="1424591"/>
          </a:xfrm>
          <a:custGeom>
            <a:avLst/>
            <a:gdLst/>
            <a:ahLst/>
            <a:cxnLst/>
            <a:rect l="l" t="t" r="r" b="b"/>
            <a:pathLst>
              <a:path w="11964244" h="1424591">
                <a:moveTo>
                  <a:pt x="0" y="0"/>
                </a:moveTo>
                <a:lnTo>
                  <a:pt x="11964244" y="0"/>
                </a:lnTo>
                <a:lnTo>
                  <a:pt x="11964244" y="1424591"/>
                </a:lnTo>
                <a:lnTo>
                  <a:pt x="0" y="14245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117744" y="1380481"/>
            <a:ext cx="4362905" cy="1346848"/>
          </a:xfrm>
          <a:custGeom>
            <a:avLst/>
            <a:gdLst/>
            <a:ahLst/>
            <a:cxnLst/>
            <a:rect l="l" t="t" r="r" b="b"/>
            <a:pathLst>
              <a:path w="4362905" h="1346848">
                <a:moveTo>
                  <a:pt x="0" y="0"/>
                </a:moveTo>
                <a:lnTo>
                  <a:pt x="4362905" y="0"/>
                </a:lnTo>
                <a:lnTo>
                  <a:pt x="4362905" y="1346849"/>
                </a:lnTo>
                <a:lnTo>
                  <a:pt x="0" y="13468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782" r="-323270" b="-1342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800807" y="3198243"/>
            <a:ext cx="11964244" cy="2807844"/>
          </a:xfrm>
          <a:custGeom>
            <a:avLst/>
            <a:gdLst/>
            <a:ahLst/>
            <a:cxnLst/>
            <a:rect l="l" t="t" r="r" b="b"/>
            <a:pathLst>
              <a:path w="11964244" h="2807844">
                <a:moveTo>
                  <a:pt x="0" y="0"/>
                </a:moveTo>
                <a:lnTo>
                  <a:pt x="11964244" y="0"/>
                </a:lnTo>
                <a:lnTo>
                  <a:pt x="11964244" y="2807844"/>
                </a:lnTo>
                <a:lnTo>
                  <a:pt x="0" y="28078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9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800807" y="6472812"/>
            <a:ext cx="9999238" cy="3453517"/>
          </a:xfrm>
          <a:custGeom>
            <a:avLst/>
            <a:gdLst/>
            <a:ahLst/>
            <a:cxnLst/>
            <a:rect l="l" t="t" r="r" b="b"/>
            <a:pathLst>
              <a:path w="9999238" h="3453517">
                <a:moveTo>
                  <a:pt x="0" y="0"/>
                </a:moveTo>
                <a:lnTo>
                  <a:pt x="9999237" y="0"/>
                </a:lnTo>
                <a:lnTo>
                  <a:pt x="9999237" y="3453517"/>
                </a:lnTo>
                <a:lnTo>
                  <a:pt x="0" y="34535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03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800807" y="212528"/>
            <a:ext cx="5982122" cy="816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34"/>
              </a:lnSpc>
            </a:pPr>
            <a:r>
              <a:rPr lang="en-US" sz="5154">
                <a:solidFill>
                  <a:srgbClr val="FFFFFF"/>
                </a:solidFill>
                <a:latin typeface="Poppins Bold"/>
              </a:rPr>
              <a:t>DATA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1109" y="613610"/>
            <a:ext cx="13434848" cy="2630696"/>
          </a:xfrm>
          <a:custGeom>
            <a:avLst/>
            <a:gdLst/>
            <a:ahLst/>
            <a:cxnLst/>
            <a:rect l="l" t="t" r="r" b="b"/>
            <a:pathLst>
              <a:path w="13434848" h="2630696">
                <a:moveTo>
                  <a:pt x="0" y="0"/>
                </a:moveTo>
                <a:lnTo>
                  <a:pt x="13434849" y="0"/>
                </a:lnTo>
                <a:lnTo>
                  <a:pt x="13434849" y="2630696"/>
                </a:lnTo>
                <a:lnTo>
                  <a:pt x="0" y="2630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31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4198814" y="748532"/>
            <a:ext cx="3744801" cy="2495774"/>
          </a:xfrm>
          <a:custGeom>
            <a:avLst/>
            <a:gdLst/>
            <a:ahLst/>
            <a:cxnLst/>
            <a:rect l="l" t="t" r="r" b="b"/>
            <a:pathLst>
              <a:path w="3744801" h="2495774">
                <a:moveTo>
                  <a:pt x="0" y="0"/>
                </a:moveTo>
                <a:lnTo>
                  <a:pt x="3744800" y="0"/>
                </a:lnTo>
                <a:lnTo>
                  <a:pt x="3744800" y="2495774"/>
                </a:lnTo>
                <a:lnTo>
                  <a:pt x="0" y="249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57" r="-285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561109" y="6833241"/>
            <a:ext cx="13637705" cy="2808651"/>
          </a:xfrm>
          <a:custGeom>
            <a:avLst/>
            <a:gdLst/>
            <a:ahLst/>
            <a:cxnLst/>
            <a:rect l="l" t="t" r="r" b="b"/>
            <a:pathLst>
              <a:path w="13637705" h="2808651">
                <a:moveTo>
                  <a:pt x="0" y="0"/>
                </a:moveTo>
                <a:lnTo>
                  <a:pt x="13637705" y="0"/>
                </a:lnTo>
                <a:lnTo>
                  <a:pt x="13637705" y="2808651"/>
                </a:lnTo>
                <a:lnTo>
                  <a:pt x="0" y="28086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067" b="-206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561109" y="3690709"/>
            <a:ext cx="16698191" cy="2867482"/>
          </a:xfrm>
          <a:custGeom>
            <a:avLst/>
            <a:gdLst/>
            <a:ahLst/>
            <a:cxnLst/>
            <a:rect l="l" t="t" r="r" b="b"/>
            <a:pathLst>
              <a:path w="16698191" h="2867482">
                <a:moveTo>
                  <a:pt x="0" y="0"/>
                </a:moveTo>
                <a:lnTo>
                  <a:pt x="16698191" y="0"/>
                </a:lnTo>
                <a:lnTo>
                  <a:pt x="16698191" y="2867482"/>
                </a:lnTo>
                <a:lnTo>
                  <a:pt x="0" y="2867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040" b="-1040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8371" y="593588"/>
            <a:ext cx="16811258" cy="2529720"/>
          </a:xfrm>
          <a:custGeom>
            <a:avLst/>
            <a:gdLst/>
            <a:ahLst/>
            <a:cxnLst/>
            <a:rect l="l" t="t" r="r" b="b"/>
            <a:pathLst>
              <a:path w="16811258" h="2529720">
                <a:moveTo>
                  <a:pt x="0" y="0"/>
                </a:moveTo>
                <a:lnTo>
                  <a:pt x="16811258" y="0"/>
                </a:lnTo>
                <a:lnTo>
                  <a:pt x="16811258" y="2529720"/>
                </a:lnTo>
                <a:lnTo>
                  <a:pt x="0" y="2529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38371" y="6883712"/>
            <a:ext cx="7766820" cy="2374588"/>
          </a:xfrm>
          <a:custGeom>
            <a:avLst/>
            <a:gdLst/>
            <a:ahLst/>
            <a:cxnLst/>
            <a:rect l="l" t="t" r="r" b="b"/>
            <a:pathLst>
              <a:path w="7766820" h="2374588">
                <a:moveTo>
                  <a:pt x="0" y="0"/>
                </a:moveTo>
                <a:lnTo>
                  <a:pt x="7766819" y="0"/>
                </a:lnTo>
                <a:lnTo>
                  <a:pt x="7766819" y="2374588"/>
                </a:lnTo>
                <a:lnTo>
                  <a:pt x="0" y="23745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226" t="-775" r="-42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738371" y="3437053"/>
            <a:ext cx="16811258" cy="2907521"/>
          </a:xfrm>
          <a:custGeom>
            <a:avLst/>
            <a:gdLst/>
            <a:ahLst/>
            <a:cxnLst/>
            <a:rect l="l" t="t" r="r" b="b"/>
            <a:pathLst>
              <a:path w="16811258" h="2907521">
                <a:moveTo>
                  <a:pt x="0" y="0"/>
                </a:moveTo>
                <a:lnTo>
                  <a:pt x="16811258" y="0"/>
                </a:lnTo>
                <a:lnTo>
                  <a:pt x="16811258" y="2907521"/>
                </a:lnTo>
                <a:lnTo>
                  <a:pt x="0" y="29075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8731050" y="6883712"/>
            <a:ext cx="8818579" cy="2374588"/>
          </a:xfrm>
          <a:custGeom>
            <a:avLst/>
            <a:gdLst/>
            <a:ahLst/>
            <a:cxnLst/>
            <a:rect l="l" t="t" r="r" b="b"/>
            <a:pathLst>
              <a:path w="8818579" h="2374588">
                <a:moveTo>
                  <a:pt x="0" y="0"/>
                </a:moveTo>
                <a:lnTo>
                  <a:pt x="8818579" y="0"/>
                </a:lnTo>
                <a:lnTo>
                  <a:pt x="8818579" y="2374588"/>
                </a:lnTo>
                <a:lnTo>
                  <a:pt x="0" y="23745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41175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9678" y="707774"/>
            <a:ext cx="16529622" cy="2807917"/>
          </a:xfrm>
          <a:custGeom>
            <a:avLst/>
            <a:gdLst/>
            <a:ahLst/>
            <a:cxnLst/>
            <a:rect l="l" t="t" r="r" b="b"/>
            <a:pathLst>
              <a:path w="16529622" h="2807917">
                <a:moveTo>
                  <a:pt x="0" y="0"/>
                </a:moveTo>
                <a:lnTo>
                  <a:pt x="16529622" y="0"/>
                </a:lnTo>
                <a:lnTo>
                  <a:pt x="16529622" y="2807917"/>
                </a:lnTo>
                <a:lnTo>
                  <a:pt x="0" y="28079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729678" y="6559410"/>
            <a:ext cx="9461773" cy="2582318"/>
          </a:xfrm>
          <a:custGeom>
            <a:avLst/>
            <a:gdLst/>
            <a:ahLst/>
            <a:cxnLst/>
            <a:rect l="l" t="t" r="r" b="b"/>
            <a:pathLst>
              <a:path w="9461773" h="2582318">
                <a:moveTo>
                  <a:pt x="0" y="0"/>
                </a:moveTo>
                <a:lnTo>
                  <a:pt x="9461773" y="0"/>
                </a:lnTo>
                <a:lnTo>
                  <a:pt x="9461773" y="2582318"/>
                </a:lnTo>
                <a:lnTo>
                  <a:pt x="0" y="25823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729678" y="4008052"/>
            <a:ext cx="16529622" cy="2056058"/>
          </a:xfrm>
          <a:custGeom>
            <a:avLst/>
            <a:gdLst/>
            <a:ahLst/>
            <a:cxnLst/>
            <a:rect l="l" t="t" r="r" b="b"/>
            <a:pathLst>
              <a:path w="16529622" h="2056058">
                <a:moveTo>
                  <a:pt x="0" y="0"/>
                </a:moveTo>
                <a:lnTo>
                  <a:pt x="16529622" y="0"/>
                </a:lnTo>
                <a:lnTo>
                  <a:pt x="16529622" y="2056058"/>
                </a:lnTo>
                <a:lnTo>
                  <a:pt x="0" y="20560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0497724" y="7061696"/>
            <a:ext cx="7239616" cy="1577745"/>
          </a:xfrm>
          <a:custGeom>
            <a:avLst/>
            <a:gdLst/>
            <a:ahLst/>
            <a:cxnLst/>
            <a:rect l="l" t="t" r="r" b="b"/>
            <a:pathLst>
              <a:path w="7239616" h="1577745">
                <a:moveTo>
                  <a:pt x="0" y="0"/>
                </a:moveTo>
                <a:lnTo>
                  <a:pt x="7239616" y="0"/>
                </a:lnTo>
                <a:lnTo>
                  <a:pt x="7239616" y="1577745"/>
                </a:lnTo>
                <a:lnTo>
                  <a:pt x="0" y="15777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23" b="-423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676323"/>
            <a:ext cx="16230600" cy="1968958"/>
          </a:xfrm>
          <a:custGeom>
            <a:avLst/>
            <a:gdLst/>
            <a:ahLst/>
            <a:cxnLst/>
            <a:rect l="l" t="t" r="r" b="b"/>
            <a:pathLst>
              <a:path w="16230600" h="1968958">
                <a:moveTo>
                  <a:pt x="0" y="0"/>
                </a:moveTo>
                <a:lnTo>
                  <a:pt x="16230600" y="0"/>
                </a:lnTo>
                <a:lnTo>
                  <a:pt x="16230600" y="1968958"/>
                </a:lnTo>
                <a:lnTo>
                  <a:pt x="0" y="1968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28700" y="6072588"/>
            <a:ext cx="6385737" cy="2756684"/>
          </a:xfrm>
          <a:custGeom>
            <a:avLst/>
            <a:gdLst/>
            <a:ahLst/>
            <a:cxnLst/>
            <a:rect l="l" t="t" r="r" b="b"/>
            <a:pathLst>
              <a:path w="6385737" h="2756684">
                <a:moveTo>
                  <a:pt x="0" y="0"/>
                </a:moveTo>
                <a:lnTo>
                  <a:pt x="6385737" y="0"/>
                </a:lnTo>
                <a:lnTo>
                  <a:pt x="6385737" y="2756685"/>
                </a:lnTo>
                <a:lnTo>
                  <a:pt x="0" y="27566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28700" y="3262592"/>
            <a:ext cx="16230600" cy="2190872"/>
          </a:xfrm>
          <a:custGeom>
            <a:avLst/>
            <a:gdLst/>
            <a:ahLst/>
            <a:cxnLst/>
            <a:rect l="l" t="t" r="r" b="b"/>
            <a:pathLst>
              <a:path w="16230600" h="2190872">
                <a:moveTo>
                  <a:pt x="0" y="0"/>
                </a:moveTo>
                <a:lnTo>
                  <a:pt x="16230600" y="0"/>
                </a:lnTo>
                <a:lnTo>
                  <a:pt x="16230600" y="2190871"/>
                </a:lnTo>
                <a:lnTo>
                  <a:pt x="0" y="2190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8026961" y="5727281"/>
            <a:ext cx="9232339" cy="4039148"/>
          </a:xfrm>
          <a:custGeom>
            <a:avLst/>
            <a:gdLst/>
            <a:ahLst/>
            <a:cxnLst/>
            <a:rect l="l" t="t" r="r" b="b"/>
            <a:pathLst>
              <a:path w="9232339" h="4039148">
                <a:moveTo>
                  <a:pt x="0" y="0"/>
                </a:moveTo>
                <a:lnTo>
                  <a:pt x="9232339" y="0"/>
                </a:lnTo>
                <a:lnTo>
                  <a:pt x="9232339" y="4039148"/>
                </a:lnTo>
                <a:lnTo>
                  <a:pt x="0" y="40391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729718"/>
            <a:ext cx="16069164" cy="2208373"/>
          </a:xfrm>
          <a:custGeom>
            <a:avLst/>
            <a:gdLst/>
            <a:ahLst/>
            <a:cxnLst/>
            <a:rect l="l" t="t" r="r" b="b"/>
            <a:pathLst>
              <a:path w="16069164" h="2208373">
                <a:moveTo>
                  <a:pt x="0" y="0"/>
                </a:moveTo>
                <a:lnTo>
                  <a:pt x="16069164" y="0"/>
                </a:lnTo>
                <a:lnTo>
                  <a:pt x="16069164" y="2208374"/>
                </a:lnTo>
                <a:lnTo>
                  <a:pt x="0" y="2208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28700" y="7220364"/>
            <a:ext cx="7873497" cy="1886359"/>
          </a:xfrm>
          <a:custGeom>
            <a:avLst/>
            <a:gdLst/>
            <a:ahLst/>
            <a:cxnLst/>
            <a:rect l="l" t="t" r="r" b="b"/>
            <a:pathLst>
              <a:path w="7873497" h="1886359">
                <a:moveTo>
                  <a:pt x="0" y="0"/>
                </a:moveTo>
                <a:lnTo>
                  <a:pt x="7873497" y="0"/>
                </a:lnTo>
                <a:lnTo>
                  <a:pt x="7873497" y="1886359"/>
                </a:lnTo>
                <a:lnTo>
                  <a:pt x="0" y="18863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28700" y="3431877"/>
            <a:ext cx="16069164" cy="3293187"/>
          </a:xfrm>
          <a:custGeom>
            <a:avLst/>
            <a:gdLst/>
            <a:ahLst/>
            <a:cxnLst/>
            <a:rect l="l" t="t" r="r" b="b"/>
            <a:pathLst>
              <a:path w="16069164" h="3293187">
                <a:moveTo>
                  <a:pt x="0" y="0"/>
                </a:moveTo>
                <a:lnTo>
                  <a:pt x="16069164" y="0"/>
                </a:lnTo>
                <a:lnTo>
                  <a:pt x="16069164" y="3293187"/>
                </a:lnTo>
                <a:lnTo>
                  <a:pt x="0" y="32931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9144000" y="7553083"/>
            <a:ext cx="7953864" cy="1197272"/>
          </a:xfrm>
          <a:custGeom>
            <a:avLst/>
            <a:gdLst/>
            <a:ahLst/>
            <a:cxnLst/>
            <a:rect l="l" t="t" r="r" b="b"/>
            <a:pathLst>
              <a:path w="7953864" h="1197272">
                <a:moveTo>
                  <a:pt x="0" y="0"/>
                </a:moveTo>
                <a:lnTo>
                  <a:pt x="7953864" y="0"/>
                </a:lnTo>
                <a:lnTo>
                  <a:pt x="7953864" y="1197272"/>
                </a:lnTo>
                <a:lnTo>
                  <a:pt x="0" y="11972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751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217788"/>
            <a:chOff x="0" y="0"/>
            <a:chExt cx="4816593" cy="11108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10858"/>
            </a:xfrm>
            <a:custGeom>
              <a:avLst/>
              <a:gdLst/>
              <a:ahLst/>
              <a:cxnLst/>
              <a:rect l="l" t="t" r="r" b="b"/>
              <a:pathLst>
                <a:path w="4816592" h="1110858">
                  <a:moveTo>
                    <a:pt x="0" y="0"/>
                  </a:moveTo>
                  <a:lnTo>
                    <a:pt x="4816592" y="0"/>
                  </a:lnTo>
                  <a:lnTo>
                    <a:pt x="4816592" y="1110858"/>
                  </a:lnTo>
                  <a:lnTo>
                    <a:pt x="0" y="1110858"/>
                  </a:lnTo>
                  <a:lnTo>
                    <a:pt x="0" y="0"/>
                  </a:lnTo>
                </a:path>
              </a:pathLst>
            </a:custGeom>
            <a:solidFill>
              <a:srgbClr val="5D5B7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304956" y="1234665"/>
            <a:ext cx="1678087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7113249" y="1437046"/>
            <a:ext cx="4061501" cy="1546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87"/>
              </a:lnSpc>
            </a:pPr>
            <a:r>
              <a:rPr lang="en-US" sz="8562">
                <a:solidFill>
                  <a:srgbClr val="FFFFFF"/>
                </a:solidFill>
                <a:latin typeface="Poppins Bold"/>
              </a:rPr>
              <a:t>WE 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3247" y="5057775"/>
            <a:ext cx="14881506" cy="281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7"/>
              </a:lnSpc>
            </a:pPr>
            <a:r>
              <a:rPr lang="en-US" sz="3176">
                <a:solidFill>
                  <a:srgbClr val="FFFFFF"/>
                </a:solidFill>
                <a:latin typeface="Poppins Thin"/>
              </a:rPr>
              <a:t>No matter what, creators always control how the work comes together—no 100-page grant applications, no donors demanding you modify your message, no last-minute edits from investors. When backers chip in funding and help spread the word, they too become part of these independent works.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8937" y="586209"/>
            <a:ext cx="16300363" cy="3227152"/>
          </a:xfrm>
          <a:custGeom>
            <a:avLst/>
            <a:gdLst/>
            <a:ahLst/>
            <a:cxnLst/>
            <a:rect l="l" t="t" r="r" b="b"/>
            <a:pathLst>
              <a:path w="16300363" h="3227152">
                <a:moveTo>
                  <a:pt x="0" y="0"/>
                </a:moveTo>
                <a:lnTo>
                  <a:pt x="16300363" y="0"/>
                </a:lnTo>
                <a:lnTo>
                  <a:pt x="16300363" y="3227152"/>
                </a:lnTo>
                <a:lnTo>
                  <a:pt x="0" y="3227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7" b="-125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184564" y="7024933"/>
            <a:ext cx="7265477" cy="2440035"/>
          </a:xfrm>
          <a:custGeom>
            <a:avLst/>
            <a:gdLst/>
            <a:ahLst/>
            <a:cxnLst/>
            <a:rect l="l" t="t" r="r" b="b"/>
            <a:pathLst>
              <a:path w="7265477" h="2440035">
                <a:moveTo>
                  <a:pt x="0" y="0"/>
                </a:moveTo>
                <a:lnTo>
                  <a:pt x="7265477" y="0"/>
                </a:lnTo>
                <a:lnTo>
                  <a:pt x="7265477" y="2440035"/>
                </a:lnTo>
                <a:lnTo>
                  <a:pt x="0" y="2440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028700" y="4016527"/>
            <a:ext cx="16230600" cy="2808382"/>
          </a:xfrm>
          <a:custGeom>
            <a:avLst/>
            <a:gdLst/>
            <a:ahLst/>
            <a:cxnLst/>
            <a:rect l="l" t="t" r="r" b="b"/>
            <a:pathLst>
              <a:path w="16230600" h="2808382">
                <a:moveTo>
                  <a:pt x="0" y="0"/>
                </a:moveTo>
                <a:lnTo>
                  <a:pt x="16230600" y="0"/>
                </a:lnTo>
                <a:lnTo>
                  <a:pt x="16230600" y="2808381"/>
                </a:lnTo>
                <a:lnTo>
                  <a:pt x="0" y="2808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8875505" y="7024933"/>
            <a:ext cx="8383795" cy="2433392"/>
          </a:xfrm>
          <a:custGeom>
            <a:avLst/>
            <a:gdLst/>
            <a:ahLst/>
            <a:cxnLst/>
            <a:rect l="l" t="t" r="r" b="b"/>
            <a:pathLst>
              <a:path w="8383795" h="2433392">
                <a:moveTo>
                  <a:pt x="0" y="0"/>
                </a:moveTo>
                <a:lnTo>
                  <a:pt x="8383795" y="0"/>
                </a:lnTo>
                <a:lnTo>
                  <a:pt x="8383795" y="2433392"/>
                </a:lnTo>
                <a:lnTo>
                  <a:pt x="0" y="24333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2758" y="468425"/>
            <a:ext cx="16217449" cy="3219641"/>
          </a:xfrm>
          <a:custGeom>
            <a:avLst/>
            <a:gdLst/>
            <a:ahLst/>
            <a:cxnLst/>
            <a:rect l="l" t="t" r="r" b="b"/>
            <a:pathLst>
              <a:path w="16217449" h="3219641">
                <a:moveTo>
                  <a:pt x="0" y="0"/>
                </a:moveTo>
                <a:lnTo>
                  <a:pt x="16217449" y="0"/>
                </a:lnTo>
                <a:lnTo>
                  <a:pt x="16217449" y="3219640"/>
                </a:lnTo>
                <a:lnTo>
                  <a:pt x="0" y="3219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22758" y="7298530"/>
            <a:ext cx="7493632" cy="2081564"/>
          </a:xfrm>
          <a:custGeom>
            <a:avLst/>
            <a:gdLst/>
            <a:ahLst/>
            <a:cxnLst/>
            <a:rect l="l" t="t" r="r" b="b"/>
            <a:pathLst>
              <a:path w="7493632" h="2081564">
                <a:moveTo>
                  <a:pt x="0" y="0"/>
                </a:moveTo>
                <a:lnTo>
                  <a:pt x="7493632" y="0"/>
                </a:lnTo>
                <a:lnTo>
                  <a:pt x="7493632" y="2081564"/>
                </a:lnTo>
                <a:lnTo>
                  <a:pt x="0" y="20815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222758" y="3855178"/>
            <a:ext cx="16217449" cy="3077953"/>
          </a:xfrm>
          <a:custGeom>
            <a:avLst/>
            <a:gdLst/>
            <a:ahLst/>
            <a:cxnLst/>
            <a:rect l="l" t="t" r="r" b="b"/>
            <a:pathLst>
              <a:path w="16217449" h="3077953">
                <a:moveTo>
                  <a:pt x="0" y="0"/>
                </a:moveTo>
                <a:lnTo>
                  <a:pt x="16217449" y="0"/>
                </a:lnTo>
                <a:lnTo>
                  <a:pt x="16217449" y="3077953"/>
                </a:lnTo>
                <a:lnTo>
                  <a:pt x="0" y="30779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8924208" y="7298530"/>
            <a:ext cx="8515999" cy="2084620"/>
          </a:xfrm>
          <a:custGeom>
            <a:avLst/>
            <a:gdLst/>
            <a:ahLst/>
            <a:cxnLst/>
            <a:rect l="l" t="t" r="r" b="b"/>
            <a:pathLst>
              <a:path w="8515999" h="2084620">
                <a:moveTo>
                  <a:pt x="0" y="0"/>
                </a:moveTo>
                <a:lnTo>
                  <a:pt x="8515999" y="0"/>
                </a:lnTo>
                <a:lnTo>
                  <a:pt x="8515999" y="2084619"/>
                </a:lnTo>
                <a:lnTo>
                  <a:pt x="0" y="20846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570" b="-570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1612" y="619991"/>
            <a:ext cx="8632388" cy="5203735"/>
          </a:xfrm>
          <a:custGeom>
            <a:avLst/>
            <a:gdLst/>
            <a:ahLst/>
            <a:cxnLst/>
            <a:rect l="l" t="t" r="r" b="b"/>
            <a:pathLst>
              <a:path w="8632388" h="5203735">
                <a:moveTo>
                  <a:pt x="0" y="0"/>
                </a:moveTo>
                <a:lnTo>
                  <a:pt x="8632388" y="0"/>
                </a:lnTo>
                <a:lnTo>
                  <a:pt x="8632388" y="5203735"/>
                </a:lnTo>
                <a:lnTo>
                  <a:pt x="0" y="5203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453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9310659" y="648578"/>
            <a:ext cx="8769523" cy="5175148"/>
          </a:xfrm>
          <a:custGeom>
            <a:avLst/>
            <a:gdLst/>
            <a:ahLst/>
            <a:cxnLst/>
            <a:rect l="l" t="t" r="r" b="b"/>
            <a:pathLst>
              <a:path w="8769523" h="5175148">
                <a:moveTo>
                  <a:pt x="0" y="0"/>
                </a:moveTo>
                <a:lnTo>
                  <a:pt x="8769523" y="0"/>
                </a:lnTo>
                <a:lnTo>
                  <a:pt x="8769523" y="5175148"/>
                </a:lnTo>
                <a:lnTo>
                  <a:pt x="0" y="5175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511612" y="6295067"/>
            <a:ext cx="15672610" cy="1741401"/>
          </a:xfrm>
          <a:custGeom>
            <a:avLst/>
            <a:gdLst/>
            <a:ahLst/>
            <a:cxnLst/>
            <a:rect l="l" t="t" r="r" b="b"/>
            <a:pathLst>
              <a:path w="15672610" h="1741401">
                <a:moveTo>
                  <a:pt x="0" y="0"/>
                </a:moveTo>
                <a:lnTo>
                  <a:pt x="15672610" y="0"/>
                </a:lnTo>
                <a:lnTo>
                  <a:pt x="15672610" y="1741401"/>
                </a:lnTo>
                <a:lnTo>
                  <a:pt x="0" y="17414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511612" y="8161663"/>
            <a:ext cx="13771724" cy="1096637"/>
          </a:xfrm>
          <a:custGeom>
            <a:avLst/>
            <a:gdLst/>
            <a:ahLst/>
            <a:cxnLst/>
            <a:rect l="l" t="t" r="r" b="b"/>
            <a:pathLst>
              <a:path w="13771724" h="1096637">
                <a:moveTo>
                  <a:pt x="0" y="0"/>
                </a:moveTo>
                <a:lnTo>
                  <a:pt x="13771725" y="0"/>
                </a:lnTo>
                <a:lnTo>
                  <a:pt x="13771725" y="1096637"/>
                </a:lnTo>
                <a:lnTo>
                  <a:pt x="0" y="10966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44" y="1756114"/>
            <a:ext cx="13265291" cy="6523984"/>
            <a:chOff x="0" y="0"/>
            <a:chExt cx="3493739" cy="17182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93739" cy="1718251"/>
            </a:xfrm>
            <a:custGeom>
              <a:avLst/>
              <a:gdLst/>
              <a:ahLst/>
              <a:cxnLst/>
              <a:rect l="l" t="t" r="r" b="b"/>
              <a:pathLst>
                <a:path w="3493739" h="1718251">
                  <a:moveTo>
                    <a:pt x="0" y="0"/>
                  </a:moveTo>
                  <a:lnTo>
                    <a:pt x="3493739" y="0"/>
                  </a:lnTo>
                  <a:lnTo>
                    <a:pt x="3493739" y="1718251"/>
                  </a:lnTo>
                  <a:lnTo>
                    <a:pt x="0" y="1718251"/>
                  </a:lnTo>
                  <a:lnTo>
                    <a:pt x="0" y="0"/>
                  </a:lnTo>
                </a:path>
              </a:pathLst>
            </a:custGeom>
            <a:solidFill>
              <a:srgbClr val="F4CF8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63335" y="5688051"/>
            <a:ext cx="2857916" cy="4114800"/>
          </a:xfrm>
          <a:custGeom>
            <a:avLst/>
            <a:gdLst/>
            <a:ahLst/>
            <a:cxnLst/>
            <a:rect l="l" t="t" r="r" b="b"/>
            <a:pathLst>
              <a:path w="2857916" h="4114800">
                <a:moveTo>
                  <a:pt x="0" y="0"/>
                </a:moveTo>
                <a:lnTo>
                  <a:pt x="2857915" y="0"/>
                </a:lnTo>
                <a:lnTo>
                  <a:pt x="28579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401444" y="1790041"/>
            <a:ext cx="12667813" cy="6592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423" lvl="1" indent="-399212">
              <a:lnSpc>
                <a:spcPts val="5177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Poppins"/>
              </a:rPr>
              <a:t>The total goal amount is $18380 million.</a:t>
            </a:r>
          </a:p>
          <a:p>
            <a:pPr marL="798423" lvl="1" indent="-399212">
              <a:lnSpc>
                <a:spcPts val="5177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Poppins"/>
              </a:rPr>
              <a:t>The total backers are 45 million.</a:t>
            </a:r>
          </a:p>
          <a:p>
            <a:pPr marL="798423" lvl="1" indent="-399212">
              <a:lnSpc>
                <a:spcPts val="5177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Poppins"/>
              </a:rPr>
              <a:t>The average number of days taken for a successful project is 80 days.</a:t>
            </a:r>
          </a:p>
          <a:p>
            <a:pPr marL="798423" lvl="1" indent="-399212">
              <a:lnSpc>
                <a:spcPts val="5177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Poppins"/>
              </a:rPr>
              <a:t>The highest number of backers for a single project is 219k.</a:t>
            </a:r>
          </a:p>
          <a:p>
            <a:pPr marL="798423" lvl="1" indent="-399212">
              <a:lnSpc>
                <a:spcPts val="5177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Poppins"/>
              </a:rPr>
              <a:t>The highest goal amount for a single project is $68 million.</a:t>
            </a:r>
          </a:p>
          <a:p>
            <a:pPr marL="798423" lvl="1" indent="-399212">
              <a:lnSpc>
                <a:spcPts val="5177"/>
              </a:lnSpc>
              <a:buFont typeface="Arial"/>
              <a:buChar char="•"/>
            </a:pPr>
            <a:r>
              <a:rPr lang="en-US" sz="3698">
                <a:solidFill>
                  <a:srgbClr val="000000"/>
                </a:solidFill>
                <a:latin typeface="Poppins"/>
              </a:rPr>
              <a:t>The overall successful project rate is 38.35%.</a:t>
            </a:r>
          </a:p>
          <a:p>
            <a:pPr>
              <a:lnSpc>
                <a:spcPts val="5177"/>
              </a:lnSpc>
            </a:pPr>
            <a:endParaRPr lang="en-US" sz="3698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58925" y="210769"/>
            <a:ext cx="8238360" cy="77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96"/>
              </a:lnSpc>
            </a:pPr>
            <a:r>
              <a:rPr lang="en-US" sz="4954" u="sng">
                <a:solidFill>
                  <a:srgbClr val="FFFFFF"/>
                </a:solidFill>
                <a:latin typeface="Poppins Bold"/>
              </a:rPr>
              <a:t>FINDINGS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24184" y="3715103"/>
            <a:ext cx="5276951" cy="2257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1756064" y="2256706"/>
            <a:ext cx="7713355" cy="5231057"/>
          </a:xfrm>
          <a:custGeom>
            <a:avLst/>
            <a:gdLst/>
            <a:ahLst/>
            <a:cxnLst/>
            <a:rect l="l" t="t" r="r" b="b"/>
            <a:pathLst>
              <a:path w="7713355" h="5231057">
                <a:moveTo>
                  <a:pt x="0" y="0"/>
                </a:moveTo>
                <a:lnTo>
                  <a:pt x="7713355" y="0"/>
                </a:lnTo>
                <a:lnTo>
                  <a:pt x="7713355" y="5231057"/>
                </a:lnTo>
                <a:lnTo>
                  <a:pt x="0" y="5231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4344" y="0"/>
            <a:ext cx="10200939" cy="10287000"/>
            <a:chOff x="0" y="0"/>
            <a:chExt cx="268666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86667" cy="2709333"/>
            </a:xfrm>
            <a:custGeom>
              <a:avLst/>
              <a:gdLst/>
              <a:ahLst/>
              <a:cxnLst/>
              <a:rect l="l" t="t" r="r" b="b"/>
              <a:pathLst>
                <a:path w="2686667" h="2709333">
                  <a:moveTo>
                    <a:pt x="0" y="0"/>
                  </a:moveTo>
                  <a:lnTo>
                    <a:pt x="2686667" y="0"/>
                  </a:lnTo>
                  <a:lnTo>
                    <a:pt x="2686667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D5B7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149193" y="1429103"/>
            <a:ext cx="5276951" cy="2257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MARKET PROBLEM</a:t>
            </a:r>
          </a:p>
        </p:txBody>
      </p:sp>
      <p:sp>
        <p:nvSpPr>
          <p:cNvPr id="6" name="AutoShape 6"/>
          <p:cNvSpPr/>
          <p:nvPr/>
        </p:nvSpPr>
        <p:spPr>
          <a:xfrm>
            <a:off x="15749025" y="3324266"/>
            <a:ext cx="1510275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7086600" y="4305503"/>
            <a:ext cx="9925602" cy="4292968"/>
            <a:chOff x="0" y="0"/>
            <a:chExt cx="2614150" cy="113065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4150" cy="1130658"/>
            </a:xfrm>
            <a:custGeom>
              <a:avLst/>
              <a:gdLst/>
              <a:ahLst/>
              <a:cxnLst/>
              <a:rect l="l" t="t" r="r" b="b"/>
              <a:pathLst>
                <a:path w="2614150" h="1130658">
                  <a:moveTo>
                    <a:pt x="0" y="0"/>
                  </a:moveTo>
                  <a:lnTo>
                    <a:pt x="2614150" y="0"/>
                  </a:lnTo>
                  <a:lnTo>
                    <a:pt x="2614150" y="1130658"/>
                  </a:lnTo>
                  <a:lnTo>
                    <a:pt x="0" y="1130658"/>
                  </a:lnTo>
                  <a:lnTo>
                    <a:pt x="0" y="0"/>
                  </a:lnTo>
                </a:path>
              </a:pathLst>
            </a:custGeom>
            <a:solidFill>
              <a:srgbClr val="A4E48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796262" y="1570244"/>
            <a:ext cx="6537436" cy="6537436"/>
          </a:xfrm>
          <a:custGeom>
            <a:avLst/>
            <a:gdLst/>
            <a:ahLst/>
            <a:cxnLst/>
            <a:rect l="l" t="t" r="r" b="b"/>
            <a:pathLst>
              <a:path w="6537436" h="6537436">
                <a:moveTo>
                  <a:pt x="0" y="0"/>
                </a:moveTo>
                <a:lnTo>
                  <a:pt x="6537436" y="0"/>
                </a:lnTo>
                <a:lnTo>
                  <a:pt x="6537436" y="6537437"/>
                </a:lnTo>
                <a:lnTo>
                  <a:pt x="0" y="6537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8413309" y="5426478"/>
            <a:ext cx="1111691" cy="1316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11"/>
              </a:lnSpc>
            </a:pPr>
            <a:r>
              <a:rPr lang="en-US" sz="7722" dirty="0">
                <a:solidFill>
                  <a:srgbClr val="48456B"/>
                </a:solidFill>
                <a:latin typeface="Poppins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224676" y="5426478"/>
            <a:ext cx="1179790" cy="1394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11"/>
              </a:lnSpc>
            </a:pPr>
            <a:r>
              <a:rPr lang="en-US" sz="7722">
                <a:solidFill>
                  <a:srgbClr val="48456B"/>
                </a:solidFill>
                <a:latin typeface="Poppins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46848" y="7133480"/>
            <a:ext cx="3160276" cy="516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en-US" sz="2925" dirty="0">
                <a:solidFill>
                  <a:srgbClr val="FFFFFF"/>
                </a:solidFill>
                <a:latin typeface="Poppins Bold"/>
              </a:rPr>
              <a:t>Finding  invest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832632" y="6971410"/>
            <a:ext cx="3940612" cy="516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95"/>
              </a:lnSpc>
            </a:pPr>
            <a:r>
              <a:rPr lang="en-US" sz="2925">
                <a:solidFill>
                  <a:srgbClr val="FFFFFF"/>
                </a:solidFill>
                <a:latin typeface="Poppins Bold"/>
              </a:rPr>
              <a:t>Granting permission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00939" cy="10287000"/>
            <a:chOff x="0" y="0"/>
            <a:chExt cx="268666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86667" cy="2709333"/>
            </a:xfrm>
            <a:custGeom>
              <a:avLst/>
              <a:gdLst/>
              <a:ahLst/>
              <a:cxnLst/>
              <a:rect l="l" t="t" r="r" b="b"/>
              <a:pathLst>
                <a:path w="2686667" h="2709333">
                  <a:moveTo>
                    <a:pt x="0" y="0"/>
                  </a:moveTo>
                  <a:lnTo>
                    <a:pt x="2686667" y="0"/>
                  </a:lnTo>
                  <a:lnTo>
                    <a:pt x="2686667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5D5B7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04799" y="5143500"/>
            <a:ext cx="9925602" cy="4292968"/>
            <a:chOff x="0" y="0"/>
            <a:chExt cx="2614150" cy="11306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14150" cy="1130658"/>
            </a:xfrm>
            <a:custGeom>
              <a:avLst/>
              <a:gdLst/>
              <a:ahLst/>
              <a:cxnLst/>
              <a:rect l="l" t="t" r="r" b="b"/>
              <a:pathLst>
                <a:path w="2614150" h="1130658">
                  <a:moveTo>
                    <a:pt x="0" y="0"/>
                  </a:moveTo>
                  <a:lnTo>
                    <a:pt x="2614150" y="0"/>
                  </a:lnTo>
                  <a:lnTo>
                    <a:pt x="2614150" y="1130658"/>
                  </a:lnTo>
                  <a:lnTo>
                    <a:pt x="0" y="1130658"/>
                  </a:lnTo>
                  <a:lnTo>
                    <a:pt x="0" y="0"/>
                  </a:lnTo>
                </a:path>
              </a:pathLst>
            </a:custGeom>
            <a:solidFill>
              <a:srgbClr val="F4CF8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2546460"/>
            <a:ext cx="5953017" cy="5985666"/>
          </a:xfrm>
          <a:custGeom>
            <a:avLst/>
            <a:gdLst/>
            <a:ahLst/>
            <a:cxnLst/>
            <a:rect l="l" t="t" r="r" b="b"/>
            <a:pathLst>
              <a:path w="5953017" h="5985666">
                <a:moveTo>
                  <a:pt x="0" y="0"/>
                </a:moveTo>
                <a:lnTo>
                  <a:pt x="5953017" y="0"/>
                </a:lnTo>
                <a:lnTo>
                  <a:pt x="5953017" y="5985666"/>
                </a:lnTo>
                <a:lnTo>
                  <a:pt x="0" y="5985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1149193" y="1429103"/>
            <a:ext cx="5276951" cy="2257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OUR SOLUTIONS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32631" y="5637044"/>
            <a:ext cx="1968307" cy="463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15"/>
              </a:lnSpc>
            </a:pPr>
            <a:r>
              <a:rPr lang="en-US" sz="2725" dirty="0">
                <a:solidFill>
                  <a:srgbClr val="000000"/>
                </a:solidFill>
                <a:latin typeface="Poppins Bold"/>
              </a:rPr>
              <a:t>Solutions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32632" y="6419008"/>
            <a:ext cx="8193511" cy="1835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70"/>
              </a:lnSpc>
            </a:pPr>
            <a:r>
              <a:rPr lang="en-US" sz="3479" dirty="0">
                <a:solidFill>
                  <a:srgbClr val="000000"/>
                </a:solidFill>
                <a:latin typeface="Poppins Light"/>
              </a:rPr>
              <a:t>creators connect directly with their communities, putting power where it belongs.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8925" y="2136810"/>
            <a:ext cx="12324316" cy="7121490"/>
            <a:chOff x="0" y="0"/>
            <a:chExt cx="3245910" cy="1875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45910" cy="1875619"/>
            </a:xfrm>
            <a:custGeom>
              <a:avLst/>
              <a:gdLst/>
              <a:ahLst/>
              <a:cxnLst/>
              <a:rect l="l" t="t" r="r" b="b"/>
              <a:pathLst>
                <a:path w="3245910" h="1875619">
                  <a:moveTo>
                    <a:pt x="0" y="0"/>
                  </a:moveTo>
                  <a:lnTo>
                    <a:pt x="3245910" y="0"/>
                  </a:lnTo>
                  <a:lnTo>
                    <a:pt x="3245910" y="1875619"/>
                  </a:lnTo>
                  <a:lnTo>
                    <a:pt x="0" y="1875619"/>
                  </a:lnTo>
                  <a:lnTo>
                    <a:pt x="0" y="0"/>
                  </a:lnTo>
                </a:path>
              </a:pathLst>
            </a:custGeom>
            <a:solidFill>
              <a:srgbClr val="F4CF8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58925" y="182194"/>
            <a:ext cx="8238360" cy="116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DATA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58925" y="3065342"/>
            <a:ext cx="11904255" cy="238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7034" lvl="1" indent="-483517">
              <a:lnSpc>
                <a:spcPts val="6270"/>
              </a:lnSpc>
              <a:buFont typeface="Arial"/>
              <a:buChar char="•"/>
            </a:pPr>
            <a:r>
              <a:rPr lang="en-US" sz="4479" dirty="0">
                <a:solidFill>
                  <a:srgbClr val="000000"/>
                </a:solidFill>
                <a:latin typeface="Poppins Light"/>
              </a:rPr>
              <a:t>Crowdfunding Excel Dashboard </a:t>
            </a:r>
          </a:p>
          <a:p>
            <a:pPr marL="967034" lvl="1" indent="-483517">
              <a:lnSpc>
                <a:spcPts val="6270"/>
              </a:lnSpc>
              <a:buFont typeface="Arial"/>
              <a:buChar char="•"/>
            </a:pPr>
            <a:r>
              <a:rPr lang="en-US" sz="4479" dirty="0">
                <a:solidFill>
                  <a:srgbClr val="000000"/>
                </a:solidFill>
                <a:latin typeface="Poppins Light"/>
              </a:rPr>
              <a:t>Crowdfunding </a:t>
            </a:r>
            <a:r>
              <a:rPr lang="en-US" sz="4479" dirty="0" err="1">
                <a:solidFill>
                  <a:srgbClr val="000000"/>
                </a:solidFill>
                <a:latin typeface="Poppins Light"/>
              </a:rPr>
              <a:t>PowerBI</a:t>
            </a:r>
            <a:r>
              <a:rPr lang="en-US" sz="4479" dirty="0">
                <a:solidFill>
                  <a:srgbClr val="000000"/>
                </a:solidFill>
                <a:latin typeface="Poppins Light"/>
              </a:rPr>
              <a:t> Dashboard</a:t>
            </a:r>
          </a:p>
          <a:p>
            <a:pPr marL="967034" lvl="1" indent="-483517">
              <a:lnSpc>
                <a:spcPts val="6270"/>
              </a:lnSpc>
              <a:buFont typeface="Arial"/>
              <a:buChar char="•"/>
            </a:pPr>
            <a:r>
              <a:rPr lang="en-US" sz="4479" dirty="0">
                <a:solidFill>
                  <a:srgbClr val="000000"/>
                </a:solidFill>
                <a:latin typeface="Poppins Light"/>
              </a:rPr>
              <a:t>Crowdfunding SQL Representation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9692" y="1671651"/>
            <a:ext cx="16980939" cy="8165302"/>
          </a:xfrm>
          <a:custGeom>
            <a:avLst/>
            <a:gdLst/>
            <a:ahLst/>
            <a:cxnLst/>
            <a:rect l="l" t="t" r="r" b="b"/>
            <a:pathLst>
              <a:path w="16980939" h="8165302">
                <a:moveTo>
                  <a:pt x="0" y="0"/>
                </a:moveTo>
                <a:lnTo>
                  <a:pt x="16980939" y="0"/>
                </a:lnTo>
                <a:lnTo>
                  <a:pt x="16980939" y="8165302"/>
                </a:lnTo>
                <a:lnTo>
                  <a:pt x="0" y="8165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201274" y="130239"/>
            <a:ext cx="16239357" cy="107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49"/>
              </a:lnSpc>
            </a:pPr>
            <a:r>
              <a:rPr lang="en-US" sz="6680">
                <a:solidFill>
                  <a:srgbClr val="FFFFFF"/>
                </a:solidFill>
                <a:latin typeface="Poppins Bold"/>
              </a:rPr>
              <a:t>CROWDFUNDING EXCEL DASHBOARD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5683" y="1626177"/>
            <a:ext cx="17336634" cy="8070718"/>
          </a:xfrm>
          <a:custGeom>
            <a:avLst/>
            <a:gdLst/>
            <a:ahLst/>
            <a:cxnLst/>
            <a:rect l="l" t="t" r="r" b="b"/>
            <a:pathLst>
              <a:path w="17336634" h="8070718">
                <a:moveTo>
                  <a:pt x="0" y="0"/>
                </a:moveTo>
                <a:lnTo>
                  <a:pt x="17336634" y="0"/>
                </a:lnTo>
                <a:lnTo>
                  <a:pt x="17336634" y="8070718"/>
                </a:lnTo>
                <a:lnTo>
                  <a:pt x="0" y="8070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9" t="-1720" b="-309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358925" y="210769"/>
            <a:ext cx="8238360" cy="77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96"/>
              </a:lnSpc>
            </a:pPr>
            <a:r>
              <a:rPr lang="en-US" sz="4954" u="sng">
                <a:solidFill>
                  <a:srgbClr val="FFFFFF"/>
                </a:solidFill>
                <a:latin typeface="Poppins Bold"/>
              </a:rPr>
              <a:t>EXCEL DASHBOARD - 2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7822" y="1204497"/>
            <a:ext cx="16756718" cy="8755189"/>
          </a:xfrm>
          <a:custGeom>
            <a:avLst/>
            <a:gdLst/>
            <a:ahLst/>
            <a:cxnLst/>
            <a:rect l="l" t="t" r="r" b="b"/>
            <a:pathLst>
              <a:path w="16756718" h="8755189">
                <a:moveTo>
                  <a:pt x="0" y="0"/>
                </a:moveTo>
                <a:lnTo>
                  <a:pt x="16756718" y="0"/>
                </a:lnTo>
                <a:lnTo>
                  <a:pt x="16756718" y="8755189"/>
                </a:lnTo>
                <a:lnTo>
                  <a:pt x="0" y="875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73" b="-377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18047" y="130239"/>
            <a:ext cx="17226493" cy="107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49"/>
              </a:lnSpc>
            </a:pPr>
            <a:r>
              <a:rPr lang="en-US" sz="6680">
                <a:solidFill>
                  <a:srgbClr val="FFFFFF"/>
                </a:solidFill>
                <a:latin typeface="Poppins Bold"/>
              </a:rPr>
              <a:t>CROWDFUNDING POWERBI DASHBOARD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2295" y="498763"/>
            <a:ext cx="16583409" cy="9289473"/>
          </a:xfrm>
          <a:custGeom>
            <a:avLst/>
            <a:gdLst/>
            <a:ahLst/>
            <a:cxnLst/>
            <a:rect l="l" t="t" r="r" b="b"/>
            <a:pathLst>
              <a:path w="16583409" h="9289473">
                <a:moveTo>
                  <a:pt x="0" y="0"/>
                </a:moveTo>
                <a:lnTo>
                  <a:pt x="16583410" y="0"/>
                </a:lnTo>
                <a:lnTo>
                  <a:pt x="16583410" y="9289474"/>
                </a:lnTo>
                <a:lnTo>
                  <a:pt x="0" y="92894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70" t="-719" b="-719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226</Words>
  <Application>Microsoft Office PowerPoint</Application>
  <PresentationFormat>Custom</PresentationFormat>
  <Paragraphs>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Poppins Bold</vt:lpstr>
      <vt:lpstr>Poppins</vt:lpstr>
      <vt:lpstr>Arial</vt:lpstr>
      <vt:lpstr>Poppins Thin</vt:lpstr>
      <vt:lpstr>Canva Sans Bold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Dashboard</dc:title>
  <cp:lastModifiedBy>Pavan Koushik</cp:lastModifiedBy>
  <cp:revision>3</cp:revision>
  <dcterms:created xsi:type="dcterms:W3CDTF">2006-08-16T00:00:00Z</dcterms:created>
  <dcterms:modified xsi:type="dcterms:W3CDTF">2024-01-29T07:53:55Z</dcterms:modified>
  <dc:identifier>DAFtga8sikw</dc:identifier>
</cp:coreProperties>
</file>