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70" r:id="rId13"/>
    <p:sldId id="271" r:id="rId14"/>
    <p:sldId id="273" r:id="rId15"/>
    <p:sldId id="272"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7355"/>
    <a:srgbClr val="4B7655"/>
    <a:srgbClr val="F5F5F5"/>
    <a:srgbClr val="4B7A55"/>
    <a:srgbClr val="4B7855"/>
    <a:srgbClr val="4B7B55"/>
    <a:srgbClr val="4B6E55"/>
    <a:srgbClr val="4B7755"/>
    <a:srgbClr val="4B8D55"/>
    <a:srgbClr val="4BAF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showGuides="1">
      <p:cViewPr varScale="1">
        <p:scale>
          <a:sx n="72" d="100"/>
          <a:sy n="72" d="100"/>
        </p:scale>
        <p:origin x="660" y="72"/>
      </p:cViewPr>
      <p:guideLst/>
    </p:cSldViewPr>
  </p:slideViewPr>
  <p:outlineViewPr>
    <p:cViewPr>
      <p:scale>
        <a:sx n="33" d="100"/>
        <a:sy n="33" d="100"/>
      </p:scale>
      <p:origin x="0" y="-27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3/23/2018</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3/23/2018</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3/23/2018</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3/23/2018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3/23/2018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3/23/2018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3/23/2018</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A457-BABE-4A2B-A050-4E6212C80543}"/>
              </a:ext>
            </a:extLst>
          </p:cNvPr>
          <p:cNvSpPr>
            <a:spLocks noGrp="1"/>
          </p:cNvSpPr>
          <p:nvPr>
            <p:ph type="ctrTitle"/>
          </p:nvPr>
        </p:nvSpPr>
        <p:spPr>
          <a:xfrm>
            <a:off x="1008743" y="1878881"/>
            <a:ext cx="9963400" cy="3905785"/>
          </a:xfrm>
        </p:spPr>
        <p:txBody>
          <a:bodyPr>
            <a:normAutofit/>
          </a:bodyPr>
          <a:lstStyle/>
          <a:p>
            <a:r>
              <a:rPr lang="en-IN" sz="6600" dirty="0"/>
              <a:t>A</a:t>
            </a:r>
            <a:r>
              <a:rPr lang="en-IN" sz="6600" cap="none" dirty="0"/>
              <a:t>udio</a:t>
            </a:r>
            <a:r>
              <a:rPr lang="en-IN" sz="6600" dirty="0"/>
              <a:t> A</a:t>
            </a:r>
            <a:r>
              <a:rPr lang="en-IN" sz="6600" cap="none" dirty="0"/>
              <a:t>nd</a:t>
            </a:r>
            <a:r>
              <a:rPr lang="en-IN" sz="6600" dirty="0"/>
              <a:t> V</a:t>
            </a:r>
            <a:r>
              <a:rPr lang="en-IN" sz="6600" cap="none" dirty="0"/>
              <a:t>ideo</a:t>
            </a:r>
            <a:r>
              <a:rPr lang="en-IN" sz="6600" dirty="0"/>
              <a:t> S</a:t>
            </a:r>
            <a:r>
              <a:rPr lang="en-IN" sz="6600" cap="none" dirty="0"/>
              <a:t>treaming</a:t>
            </a:r>
            <a:r>
              <a:rPr lang="en-IN" sz="6600" dirty="0"/>
              <a:t> U</a:t>
            </a:r>
            <a:r>
              <a:rPr lang="en-IN" sz="6600" cap="none" dirty="0"/>
              <a:t>sing</a:t>
            </a:r>
            <a:r>
              <a:rPr lang="en-IN" sz="6600" dirty="0"/>
              <a:t> Li-FI</a:t>
            </a:r>
          </a:p>
        </p:txBody>
      </p:sp>
      <p:sp>
        <p:nvSpPr>
          <p:cNvPr id="3" name="Subtitle 2">
            <a:extLst>
              <a:ext uri="{FF2B5EF4-FFF2-40B4-BE49-F238E27FC236}">
                <a16:creationId xmlns:a16="http://schemas.microsoft.com/office/drawing/2014/main" id="{17484FFF-1486-4DD5-A302-45C97D88B203}"/>
              </a:ext>
            </a:extLst>
          </p:cNvPr>
          <p:cNvSpPr>
            <a:spLocks noGrp="1"/>
          </p:cNvSpPr>
          <p:nvPr>
            <p:ph type="subTitle" idx="1"/>
          </p:nvPr>
        </p:nvSpPr>
        <p:spPr>
          <a:xfrm>
            <a:off x="1008743" y="4325260"/>
            <a:ext cx="7034362" cy="706355"/>
          </a:xfrm>
        </p:spPr>
        <p:txBody>
          <a:bodyPr>
            <a:normAutofit/>
          </a:bodyPr>
          <a:lstStyle/>
          <a:p>
            <a:r>
              <a:rPr lang="en-IN" sz="2400" dirty="0"/>
              <a:t> </a:t>
            </a:r>
            <a:r>
              <a:rPr lang="en-IN" sz="3200" dirty="0"/>
              <a:t>VISIBLE LIGHT COMMUNICATION</a:t>
            </a:r>
          </a:p>
        </p:txBody>
      </p:sp>
    </p:spTree>
    <p:extLst>
      <p:ext uri="{BB962C8B-B14F-4D97-AF65-F5344CB8AC3E}">
        <p14:creationId xmlns:p14="http://schemas.microsoft.com/office/powerpoint/2010/main" val="2577586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7465D0C-7172-4E39-AA2D-64C57B5A3E84}"/>
              </a:ext>
            </a:extLst>
          </p:cNvPr>
          <p:cNvSpPr/>
          <p:nvPr/>
        </p:nvSpPr>
        <p:spPr>
          <a:xfrm>
            <a:off x="3962858" y="185531"/>
            <a:ext cx="2025491" cy="47707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i="1" dirty="0">
                <a:solidFill>
                  <a:schemeClr val="tx1"/>
                </a:solidFill>
              </a:rPr>
              <a:t>Transmitter block</a:t>
            </a:r>
          </a:p>
        </p:txBody>
      </p:sp>
      <p:sp>
        <p:nvSpPr>
          <p:cNvPr id="35" name="Rectangle 34">
            <a:extLst>
              <a:ext uri="{FF2B5EF4-FFF2-40B4-BE49-F238E27FC236}">
                <a16:creationId xmlns:a16="http://schemas.microsoft.com/office/drawing/2014/main" id="{A619C351-039F-4840-A613-71A11EF011AC}"/>
              </a:ext>
            </a:extLst>
          </p:cNvPr>
          <p:cNvSpPr/>
          <p:nvPr/>
        </p:nvSpPr>
        <p:spPr>
          <a:xfrm>
            <a:off x="3969487" y="3465437"/>
            <a:ext cx="2018862" cy="47707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i="1" dirty="0">
                <a:solidFill>
                  <a:schemeClr val="tx1"/>
                </a:solidFill>
              </a:rPr>
              <a:t>Receiver block</a:t>
            </a:r>
          </a:p>
        </p:txBody>
      </p:sp>
      <p:sp>
        <p:nvSpPr>
          <p:cNvPr id="2" name="Title 1">
            <a:extLst>
              <a:ext uri="{FF2B5EF4-FFF2-40B4-BE49-F238E27FC236}">
                <a16:creationId xmlns:a16="http://schemas.microsoft.com/office/drawing/2014/main" id="{1982F6D0-92CB-4C16-9237-CD8FB9BE6226}"/>
              </a:ext>
            </a:extLst>
          </p:cNvPr>
          <p:cNvSpPr>
            <a:spLocks noGrp="1"/>
          </p:cNvSpPr>
          <p:nvPr>
            <p:ph type="title"/>
          </p:nvPr>
        </p:nvSpPr>
        <p:spPr>
          <a:xfrm>
            <a:off x="128954" y="151715"/>
            <a:ext cx="3833906" cy="4952492"/>
          </a:xfrm>
        </p:spPr>
        <p:txBody>
          <a:bodyPr/>
          <a:lstStyle/>
          <a:p>
            <a:pPr algn="l"/>
            <a:r>
              <a:rPr lang="en-IN" dirty="0"/>
              <a:t>Software </a:t>
            </a:r>
            <a:br>
              <a:rPr lang="en-IN" dirty="0"/>
            </a:br>
            <a:r>
              <a:rPr lang="en-IN" dirty="0"/>
              <a:t>block</a:t>
            </a:r>
            <a:br>
              <a:rPr lang="en-IN" dirty="0"/>
            </a:br>
            <a:r>
              <a:rPr lang="en-IN" dirty="0"/>
              <a:t>diagram </a:t>
            </a:r>
          </a:p>
        </p:txBody>
      </p:sp>
      <p:sp>
        <p:nvSpPr>
          <p:cNvPr id="3" name="Content Placeholder 2">
            <a:extLst>
              <a:ext uri="{FF2B5EF4-FFF2-40B4-BE49-F238E27FC236}">
                <a16:creationId xmlns:a16="http://schemas.microsoft.com/office/drawing/2014/main" id="{D4326325-897B-4B26-B32D-446C117475B2}"/>
              </a:ext>
            </a:extLst>
          </p:cNvPr>
          <p:cNvSpPr>
            <a:spLocks noGrp="1"/>
          </p:cNvSpPr>
          <p:nvPr>
            <p:ph idx="1"/>
          </p:nvPr>
        </p:nvSpPr>
        <p:spPr>
          <a:xfrm>
            <a:off x="3962859" y="151715"/>
            <a:ext cx="7896205" cy="6375694"/>
          </a:xfrm>
          <a:noFill/>
        </p:spPr>
        <p:txBody>
          <a:bodyPr/>
          <a:lstStyle/>
          <a:p>
            <a:pPr marL="0" indent="0">
              <a:buNone/>
            </a:pPr>
            <a:r>
              <a:rPr lang="en-IN" dirty="0"/>
              <a:t> </a:t>
            </a:r>
          </a:p>
        </p:txBody>
      </p:sp>
      <p:sp>
        <p:nvSpPr>
          <p:cNvPr id="4" name="Rectangle 3">
            <a:extLst>
              <a:ext uri="{FF2B5EF4-FFF2-40B4-BE49-F238E27FC236}">
                <a16:creationId xmlns:a16="http://schemas.microsoft.com/office/drawing/2014/main" id="{829CEA6A-056D-439B-A72A-B78116FC04C1}"/>
              </a:ext>
            </a:extLst>
          </p:cNvPr>
          <p:cNvSpPr/>
          <p:nvPr/>
        </p:nvSpPr>
        <p:spPr>
          <a:xfrm>
            <a:off x="4042321" y="1199686"/>
            <a:ext cx="1444283" cy="815927"/>
          </a:xfrm>
          <a:prstGeom prst="rect">
            <a:avLst/>
          </a:prstGeom>
          <a:solidFill>
            <a:schemeClr val="bg1">
              <a:lumMod val="95000"/>
            </a:schemeClr>
          </a:solidFill>
          <a:ln>
            <a:solidFill>
              <a:schemeClr val="tx1">
                <a:lumMod val="95000"/>
                <a:lumOff val="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i="1" dirty="0">
                <a:solidFill>
                  <a:schemeClr val="bg2">
                    <a:lumMod val="10000"/>
                  </a:schemeClr>
                </a:solidFill>
              </a:rPr>
              <a:t>Video </a:t>
            </a:r>
          </a:p>
          <a:p>
            <a:pPr algn="ctr"/>
            <a:r>
              <a:rPr lang="en-IN" sz="2000" b="1" i="1" dirty="0">
                <a:solidFill>
                  <a:schemeClr val="bg2">
                    <a:lumMod val="10000"/>
                  </a:schemeClr>
                </a:solidFill>
              </a:rPr>
              <a:t>Input</a:t>
            </a:r>
          </a:p>
        </p:txBody>
      </p:sp>
      <p:sp>
        <p:nvSpPr>
          <p:cNvPr id="6" name="Rectangle 5">
            <a:extLst>
              <a:ext uri="{FF2B5EF4-FFF2-40B4-BE49-F238E27FC236}">
                <a16:creationId xmlns:a16="http://schemas.microsoft.com/office/drawing/2014/main" id="{4F2BC2D6-0A7C-4A51-BF42-84F680CF4B19}"/>
              </a:ext>
            </a:extLst>
          </p:cNvPr>
          <p:cNvSpPr/>
          <p:nvPr/>
        </p:nvSpPr>
        <p:spPr>
          <a:xfrm>
            <a:off x="5988350" y="1199685"/>
            <a:ext cx="1444283" cy="815927"/>
          </a:xfrm>
          <a:prstGeom prst="rect">
            <a:avLst/>
          </a:prstGeom>
          <a:solidFill>
            <a:schemeClr val="bg1">
              <a:lumMod val="95000"/>
            </a:schemeClr>
          </a:solidFill>
          <a:ln>
            <a:solidFill>
              <a:schemeClr val="tx1">
                <a:lumMod val="95000"/>
                <a:lumOff val="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i="1" dirty="0">
                <a:solidFill>
                  <a:schemeClr val="bg2">
                    <a:lumMod val="10000"/>
                  </a:schemeClr>
                </a:solidFill>
              </a:rPr>
              <a:t>Video to</a:t>
            </a:r>
          </a:p>
          <a:p>
            <a:pPr algn="ctr"/>
            <a:r>
              <a:rPr lang="en-IN" sz="2000" b="1" i="1" dirty="0">
                <a:solidFill>
                  <a:schemeClr val="bg2">
                    <a:lumMod val="10000"/>
                  </a:schemeClr>
                </a:solidFill>
              </a:rPr>
              <a:t>frames</a:t>
            </a:r>
          </a:p>
        </p:txBody>
      </p:sp>
      <p:sp>
        <p:nvSpPr>
          <p:cNvPr id="7" name="Rectangle 6">
            <a:extLst>
              <a:ext uri="{FF2B5EF4-FFF2-40B4-BE49-F238E27FC236}">
                <a16:creationId xmlns:a16="http://schemas.microsoft.com/office/drawing/2014/main" id="{606DCB2F-24C3-47CD-B8C9-328A6893829A}"/>
              </a:ext>
            </a:extLst>
          </p:cNvPr>
          <p:cNvSpPr/>
          <p:nvPr/>
        </p:nvSpPr>
        <p:spPr>
          <a:xfrm>
            <a:off x="7964860" y="1199684"/>
            <a:ext cx="1444283" cy="815927"/>
          </a:xfrm>
          <a:prstGeom prst="rect">
            <a:avLst/>
          </a:prstGeom>
          <a:solidFill>
            <a:schemeClr val="bg1">
              <a:lumMod val="95000"/>
            </a:schemeClr>
          </a:solidFill>
          <a:ln>
            <a:solidFill>
              <a:schemeClr val="tx1">
                <a:lumMod val="95000"/>
                <a:lumOff val="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solidFill>
                  <a:schemeClr val="tx1"/>
                </a:solidFill>
              </a:rPr>
              <a:t>RGB images to grayscale</a:t>
            </a:r>
          </a:p>
        </p:txBody>
      </p:sp>
      <p:sp>
        <p:nvSpPr>
          <p:cNvPr id="8" name="Rectangle 7">
            <a:extLst>
              <a:ext uri="{FF2B5EF4-FFF2-40B4-BE49-F238E27FC236}">
                <a16:creationId xmlns:a16="http://schemas.microsoft.com/office/drawing/2014/main" id="{6912F292-A707-4929-827C-AAD2F8B27D9A}"/>
              </a:ext>
            </a:extLst>
          </p:cNvPr>
          <p:cNvSpPr/>
          <p:nvPr/>
        </p:nvSpPr>
        <p:spPr>
          <a:xfrm>
            <a:off x="9880414" y="1199684"/>
            <a:ext cx="1444283" cy="815927"/>
          </a:xfrm>
          <a:prstGeom prst="rect">
            <a:avLst/>
          </a:prstGeom>
          <a:solidFill>
            <a:schemeClr val="bg1">
              <a:lumMod val="95000"/>
            </a:schemeClr>
          </a:solidFill>
          <a:ln>
            <a:solidFill>
              <a:schemeClr val="tx1">
                <a:lumMod val="95000"/>
                <a:lumOff val="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i="1" dirty="0">
                <a:solidFill>
                  <a:schemeClr val="bg2">
                    <a:lumMod val="10000"/>
                  </a:schemeClr>
                </a:solidFill>
              </a:rPr>
              <a:t>LED </a:t>
            </a:r>
          </a:p>
          <a:p>
            <a:pPr algn="ctr"/>
            <a:r>
              <a:rPr lang="en-IN" sz="2000" b="1" i="1" dirty="0">
                <a:solidFill>
                  <a:schemeClr val="bg2">
                    <a:lumMod val="10000"/>
                  </a:schemeClr>
                </a:solidFill>
              </a:rPr>
              <a:t>transmitter</a:t>
            </a:r>
          </a:p>
        </p:txBody>
      </p:sp>
      <p:sp>
        <p:nvSpPr>
          <p:cNvPr id="9" name="Rectangle 8">
            <a:extLst>
              <a:ext uri="{FF2B5EF4-FFF2-40B4-BE49-F238E27FC236}">
                <a16:creationId xmlns:a16="http://schemas.microsoft.com/office/drawing/2014/main" id="{A428DB19-8F89-4817-AD83-F2CB8E6AEF97}"/>
              </a:ext>
            </a:extLst>
          </p:cNvPr>
          <p:cNvSpPr/>
          <p:nvPr/>
        </p:nvSpPr>
        <p:spPr>
          <a:xfrm>
            <a:off x="4018060" y="4521335"/>
            <a:ext cx="1444283" cy="815927"/>
          </a:xfrm>
          <a:prstGeom prst="rect">
            <a:avLst/>
          </a:prstGeom>
          <a:solidFill>
            <a:schemeClr val="bg1">
              <a:lumMod val="95000"/>
            </a:schemeClr>
          </a:solidFill>
          <a:ln>
            <a:solidFill>
              <a:schemeClr val="tx1">
                <a:lumMod val="95000"/>
                <a:lumOff val="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i="1" dirty="0">
                <a:solidFill>
                  <a:schemeClr val="bg2">
                    <a:lumMod val="10000"/>
                  </a:schemeClr>
                </a:solidFill>
              </a:rPr>
              <a:t>Video </a:t>
            </a:r>
          </a:p>
          <a:p>
            <a:pPr algn="ctr"/>
            <a:r>
              <a:rPr lang="en-IN" sz="2000" b="1" i="1" dirty="0">
                <a:solidFill>
                  <a:schemeClr val="bg2">
                    <a:lumMod val="10000"/>
                  </a:schemeClr>
                </a:solidFill>
              </a:rPr>
              <a:t>Output</a:t>
            </a:r>
          </a:p>
        </p:txBody>
      </p:sp>
      <p:sp>
        <p:nvSpPr>
          <p:cNvPr id="12" name="Rectangle 11">
            <a:extLst>
              <a:ext uri="{FF2B5EF4-FFF2-40B4-BE49-F238E27FC236}">
                <a16:creationId xmlns:a16="http://schemas.microsoft.com/office/drawing/2014/main" id="{246D6BA8-CE5C-4455-BD95-42BF92574C05}"/>
              </a:ext>
            </a:extLst>
          </p:cNvPr>
          <p:cNvSpPr/>
          <p:nvPr/>
        </p:nvSpPr>
        <p:spPr>
          <a:xfrm>
            <a:off x="5998086" y="4521333"/>
            <a:ext cx="1444283" cy="815927"/>
          </a:xfrm>
          <a:prstGeom prst="rect">
            <a:avLst/>
          </a:prstGeom>
          <a:solidFill>
            <a:schemeClr val="bg1">
              <a:lumMod val="95000"/>
            </a:schemeClr>
          </a:solidFill>
          <a:ln>
            <a:solidFill>
              <a:schemeClr val="tx1">
                <a:lumMod val="95000"/>
                <a:lumOff val="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solidFill>
                  <a:schemeClr val="tx1"/>
                </a:solidFill>
              </a:rPr>
              <a:t>Joining of frames </a:t>
            </a:r>
          </a:p>
          <a:p>
            <a:pPr algn="ctr"/>
            <a:r>
              <a:rPr lang="en-IN" b="1" i="1" dirty="0">
                <a:solidFill>
                  <a:schemeClr val="tx1"/>
                </a:solidFill>
              </a:rPr>
              <a:t>into video</a:t>
            </a:r>
          </a:p>
        </p:txBody>
      </p:sp>
      <p:sp>
        <p:nvSpPr>
          <p:cNvPr id="13" name="Rectangle 12">
            <a:extLst>
              <a:ext uri="{FF2B5EF4-FFF2-40B4-BE49-F238E27FC236}">
                <a16:creationId xmlns:a16="http://schemas.microsoft.com/office/drawing/2014/main" id="{582A7C47-6D21-4EDD-9C67-9F5E9626350C}"/>
              </a:ext>
            </a:extLst>
          </p:cNvPr>
          <p:cNvSpPr/>
          <p:nvPr/>
        </p:nvSpPr>
        <p:spPr>
          <a:xfrm>
            <a:off x="7994528" y="4521331"/>
            <a:ext cx="1444283" cy="815927"/>
          </a:xfrm>
          <a:prstGeom prst="rect">
            <a:avLst/>
          </a:prstGeom>
          <a:solidFill>
            <a:schemeClr val="bg1">
              <a:lumMod val="95000"/>
            </a:schemeClr>
          </a:solidFill>
          <a:ln>
            <a:solidFill>
              <a:schemeClr val="tx1">
                <a:lumMod val="95000"/>
                <a:lumOff val="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solidFill>
                  <a:schemeClr val="tx1"/>
                </a:solidFill>
              </a:rPr>
              <a:t>Grayscale images </a:t>
            </a:r>
          </a:p>
          <a:p>
            <a:pPr algn="ctr"/>
            <a:r>
              <a:rPr lang="en-IN" b="1" i="1" dirty="0">
                <a:solidFill>
                  <a:schemeClr val="tx1"/>
                </a:solidFill>
              </a:rPr>
              <a:t>to RGB</a:t>
            </a:r>
          </a:p>
        </p:txBody>
      </p:sp>
      <p:sp>
        <p:nvSpPr>
          <p:cNvPr id="14" name="Rectangle 13">
            <a:extLst>
              <a:ext uri="{FF2B5EF4-FFF2-40B4-BE49-F238E27FC236}">
                <a16:creationId xmlns:a16="http://schemas.microsoft.com/office/drawing/2014/main" id="{F6E76D76-7033-4F80-9FD0-04E0BE00A33F}"/>
              </a:ext>
            </a:extLst>
          </p:cNvPr>
          <p:cNvSpPr/>
          <p:nvPr/>
        </p:nvSpPr>
        <p:spPr>
          <a:xfrm>
            <a:off x="9893665" y="4521331"/>
            <a:ext cx="1444283" cy="815927"/>
          </a:xfrm>
          <a:prstGeom prst="rect">
            <a:avLst/>
          </a:prstGeom>
          <a:solidFill>
            <a:schemeClr val="bg1">
              <a:lumMod val="95000"/>
            </a:schemeClr>
          </a:solidFill>
          <a:ln>
            <a:solidFill>
              <a:schemeClr val="tx1">
                <a:lumMod val="95000"/>
                <a:lumOff val="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i="1" dirty="0">
                <a:solidFill>
                  <a:schemeClr val="bg2">
                    <a:lumMod val="10000"/>
                  </a:schemeClr>
                </a:solidFill>
              </a:rPr>
              <a:t>Photodiode</a:t>
            </a:r>
          </a:p>
          <a:p>
            <a:pPr algn="ctr"/>
            <a:r>
              <a:rPr lang="en-IN" sz="2000" b="1" i="1" dirty="0">
                <a:solidFill>
                  <a:schemeClr val="bg2">
                    <a:lumMod val="10000"/>
                  </a:schemeClr>
                </a:solidFill>
              </a:rPr>
              <a:t>Receiver</a:t>
            </a:r>
          </a:p>
        </p:txBody>
      </p:sp>
      <p:cxnSp>
        <p:nvCxnSpPr>
          <p:cNvPr id="26" name="Straight Arrow Connector 25">
            <a:extLst>
              <a:ext uri="{FF2B5EF4-FFF2-40B4-BE49-F238E27FC236}">
                <a16:creationId xmlns:a16="http://schemas.microsoft.com/office/drawing/2014/main" id="{F8E87DF1-C589-4124-8DAE-F9DB0E6BE830}"/>
              </a:ext>
            </a:extLst>
          </p:cNvPr>
          <p:cNvCxnSpPr>
            <a:stCxn id="6" idx="3"/>
            <a:endCxn id="7" idx="1"/>
          </p:cNvCxnSpPr>
          <p:nvPr/>
        </p:nvCxnSpPr>
        <p:spPr>
          <a:xfrm flipV="1">
            <a:off x="7432633" y="1607648"/>
            <a:ext cx="532227" cy="1"/>
          </a:xfrm>
          <a:prstGeom prst="straightConnector1">
            <a:avLst/>
          </a:prstGeom>
          <a:ln w="22225">
            <a:solidFill>
              <a:schemeClr val="tx1">
                <a:lumMod val="95000"/>
                <a:lumOff val="5000"/>
              </a:schemeClr>
            </a:solidFill>
            <a:tailEnd type="arrow"/>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C2B6795-3E28-47FC-AB47-9120019DC4AE}"/>
              </a:ext>
            </a:extLst>
          </p:cNvPr>
          <p:cNvCxnSpPr>
            <a:stCxn id="7" idx="3"/>
            <a:endCxn id="8" idx="1"/>
          </p:cNvCxnSpPr>
          <p:nvPr/>
        </p:nvCxnSpPr>
        <p:spPr>
          <a:xfrm>
            <a:off x="9409143" y="1607648"/>
            <a:ext cx="471271" cy="0"/>
          </a:xfrm>
          <a:prstGeom prst="straightConnector1">
            <a:avLst/>
          </a:prstGeom>
          <a:ln w="22225">
            <a:solidFill>
              <a:schemeClr val="tx1">
                <a:lumMod val="95000"/>
                <a:lumOff val="5000"/>
              </a:schemeClr>
            </a:solidFill>
            <a:round/>
            <a:tailEnd type="arrow"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516F611-CC42-487D-9271-439463024610}"/>
              </a:ext>
            </a:extLst>
          </p:cNvPr>
          <p:cNvCxnSpPr>
            <a:stCxn id="14" idx="1"/>
            <a:endCxn id="13" idx="3"/>
          </p:cNvCxnSpPr>
          <p:nvPr/>
        </p:nvCxnSpPr>
        <p:spPr>
          <a:xfrm flipH="1">
            <a:off x="9438811" y="4929295"/>
            <a:ext cx="454854" cy="0"/>
          </a:xfrm>
          <a:prstGeom prst="straightConnector1">
            <a:avLst/>
          </a:prstGeom>
          <a:ln w="22225">
            <a:solidFill>
              <a:schemeClr val="tx1">
                <a:lumMod val="95000"/>
                <a:lumOff val="5000"/>
              </a:schemeClr>
            </a:solidFill>
            <a:tailEnd type="arrow"/>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4372156-1104-4B73-A72C-6356F0577AAF}"/>
              </a:ext>
            </a:extLst>
          </p:cNvPr>
          <p:cNvCxnSpPr>
            <a:stCxn id="13" idx="1"/>
            <a:endCxn id="12" idx="3"/>
          </p:cNvCxnSpPr>
          <p:nvPr/>
        </p:nvCxnSpPr>
        <p:spPr>
          <a:xfrm flipH="1">
            <a:off x="7442369" y="4929295"/>
            <a:ext cx="552159" cy="2"/>
          </a:xfrm>
          <a:prstGeom prst="straightConnector1">
            <a:avLst/>
          </a:prstGeom>
          <a:ln w="22225">
            <a:solidFill>
              <a:schemeClr val="tx1">
                <a:lumMod val="95000"/>
                <a:lumOff val="5000"/>
              </a:schemeClr>
            </a:solidFill>
            <a:tailEnd type="arrow"/>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CDA057F-5079-4D29-8675-11BEE29C9AD1}"/>
              </a:ext>
            </a:extLst>
          </p:cNvPr>
          <p:cNvCxnSpPr>
            <a:stCxn id="12" idx="1"/>
            <a:endCxn id="9" idx="3"/>
          </p:cNvCxnSpPr>
          <p:nvPr/>
        </p:nvCxnSpPr>
        <p:spPr>
          <a:xfrm flipH="1">
            <a:off x="5462343" y="4929297"/>
            <a:ext cx="535743" cy="2"/>
          </a:xfrm>
          <a:prstGeom prst="straightConnector1">
            <a:avLst/>
          </a:prstGeom>
          <a:ln w="22225">
            <a:solidFill>
              <a:schemeClr val="tx1">
                <a:lumMod val="95000"/>
                <a:lumOff val="5000"/>
              </a:schemeClr>
            </a:solidFill>
            <a:tailEnd type="arrow"/>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D8EBEB2-0524-4CC5-A329-70A502269698}"/>
              </a:ext>
            </a:extLst>
          </p:cNvPr>
          <p:cNvCxnSpPr>
            <a:cxnSpLocks/>
          </p:cNvCxnSpPr>
          <p:nvPr/>
        </p:nvCxnSpPr>
        <p:spPr>
          <a:xfrm flipV="1">
            <a:off x="5486604" y="1620901"/>
            <a:ext cx="501746" cy="1"/>
          </a:xfrm>
          <a:prstGeom prst="straightConnector1">
            <a:avLst/>
          </a:prstGeom>
          <a:ln w="22225">
            <a:solidFill>
              <a:schemeClr val="tx1"/>
            </a:solidFill>
            <a:headEnd type="none"/>
            <a:tailEnd type="arrow"/>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Flowchart: Process 22">
            <a:extLst>
              <a:ext uri="{FF2B5EF4-FFF2-40B4-BE49-F238E27FC236}">
                <a16:creationId xmlns:a16="http://schemas.microsoft.com/office/drawing/2014/main" id="{708066F3-8154-4940-A599-2A2F0D1ED956}"/>
              </a:ext>
            </a:extLst>
          </p:cNvPr>
          <p:cNvSpPr/>
          <p:nvPr/>
        </p:nvSpPr>
        <p:spPr>
          <a:xfrm>
            <a:off x="3644349" y="543341"/>
            <a:ext cx="8121951" cy="2215608"/>
          </a:xfrm>
          <a:prstGeom prst="flowChartProcess">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Flowchart: Process 30">
            <a:extLst>
              <a:ext uri="{FF2B5EF4-FFF2-40B4-BE49-F238E27FC236}">
                <a16:creationId xmlns:a16="http://schemas.microsoft.com/office/drawing/2014/main" id="{87AF45AF-13C4-486E-B1C6-597C183CB5B2}"/>
              </a:ext>
            </a:extLst>
          </p:cNvPr>
          <p:cNvSpPr/>
          <p:nvPr/>
        </p:nvSpPr>
        <p:spPr>
          <a:xfrm>
            <a:off x="3624473" y="3823256"/>
            <a:ext cx="8121951" cy="2207321"/>
          </a:xfrm>
          <a:prstGeom prst="flowChartProcess">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5D85B6A8-BB53-40E2-A08F-8822600BB883}"/>
              </a:ext>
            </a:extLst>
          </p:cNvPr>
          <p:cNvSpPr/>
          <p:nvPr/>
        </p:nvSpPr>
        <p:spPr>
          <a:xfrm>
            <a:off x="10734260" y="3021493"/>
            <a:ext cx="1164560" cy="57978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i="1" dirty="0">
                <a:solidFill>
                  <a:schemeClr val="tx1"/>
                </a:solidFill>
              </a:rPr>
              <a:t>Channel</a:t>
            </a:r>
          </a:p>
        </p:txBody>
      </p:sp>
      <p:sp>
        <p:nvSpPr>
          <p:cNvPr id="25" name="Arrow: Down 24">
            <a:extLst>
              <a:ext uri="{FF2B5EF4-FFF2-40B4-BE49-F238E27FC236}">
                <a16:creationId xmlns:a16="http://schemas.microsoft.com/office/drawing/2014/main" id="{77D6A051-9218-44D4-A2E9-194A19947F41}"/>
              </a:ext>
            </a:extLst>
          </p:cNvPr>
          <p:cNvSpPr/>
          <p:nvPr/>
        </p:nvSpPr>
        <p:spPr>
          <a:xfrm>
            <a:off x="10569831" y="2015611"/>
            <a:ext cx="204185" cy="2492468"/>
          </a:xfrm>
          <a:prstGeom prst="down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7818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363D-A346-4C4D-974D-197B98EF2F14}"/>
              </a:ext>
            </a:extLst>
          </p:cNvPr>
          <p:cNvSpPr>
            <a:spLocks noGrp="1"/>
          </p:cNvSpPr>
          <p:nvPr>
            <p:ph type="title"/>
          </p:nvPr>
        </p:nvSpPr>
        <p:spPr>
          <a:xfrm>
            <a:off x="114886" y="165782"/>
            <a:ext cx="3833906" cy="4952492"/>
          </a:xfrm>
        </p:spPr>
        <p:txBody>
          <a:bodyPr/>
          <a:lstStyle/>
          <a:p>
            <a:pPr algn="l"/>
            <a:r>
              <a:rPr lang="en-IN" dirty="0"/>
              <a:t>Algorithm</a:t>
            </a:r>
          </a:p>
        </p:txBody>
      </p:sp>
      <p:sp>
        <p:nvSpPr>
          <p:cNvPr id="3" name="Content Placeholder 2">
            <a:extLst>
              <a:ext uri="{FF2B5EF4-FFF2-40B4-BE49-F238E27FC236}">
                <a16:creationId xmlns:a16="http://schemas.microsoft.com/office/drawing/2014/main" id="{317DF008-1CA9-49B7-BCD7-8A45C269AC20}"/>
              </a:ext>
            </a:extLst>
          </p:cNvPr>
          <p:cNvSpPr>
            <a:spLocks noGrp="1"/>
          </p:cNvSpPr>
          <p:nvPr>
            <p:ph idx="1"/>
          </p:nvPr>
        </p:nvSpPr>
        <p:spPr>
          <a:xfrm>
            <a:off x="3468914" y="64182"/>
            <a:ext cx="8608200" cy="6657065"/>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Step - 1: Read the Video file as an input to the video Input block</a:t>
            </a:r>
          </a:p>
          <a:p>
            <a:pPr marL="0" indent="0">
              <a:buNone/>
            </a:pPr>
            <a:r>
              <a:rPr lang="en-IN" sz="2400" dirty="0">
                <a:latin typeface="Times New Roman" panose="02020603050405020304" pitchFamily="18" charset="0"/>
                <a:cs typeface="Times New Roman" panose="02020603050405020304" pitchFamily="18" charset="0"/>
              </a:rPr>
              <a:t>Step - 2: Determine the number of frames in the video and divide </a:t>
            </a:r>
          </a:p>
          <a:p>
            <a:pPr marL="0" indent="0" algn="just">
              <a:lnSpc>
                <a:spcPct val="50000"/>
              </a:lnSpc>
              <a:buNone/>
            </a:pPr>
            <a:r>
              <a:rPr lang="en-IN" sz="2400" dirty="0">
                <a:latin typeface="Times New Roman" panose="02020603050405020304" pitchFamily="18" charset="0"/>
                <a:cs typeface="Times New Roman" panose="02020603050405020304" pitchFamily="18" charset="0"/>
              </a:rPr>
              <a:t>               them into their respective RGB images </a:t>
            </a:r>
          </a:p>
          <a:p>
            <a:pPr marL="0" indent="0" algn="just">
              <a:buNone/>
            </a:pPr>
            <a:r>
              <a:rPr lang="en-IN" sz="2400" dirty="0">
                <a:latin typeface="Times New Roman" panose="02020603050405020304" pitchFamily="18" charset="0"/>
                <a:cs typeface="Times New Roman" panose="02020603050405020304" pitchFamily="18" charset="0"/>
              </a:rPr>
              <a:t>Step - 3: Convert these RGB images into their respective grayscale</a:t>
            </a:r>
          </a:p>
          <a:p>
            <a:pPr marL="0" indent="0" algn="just">
              <a:buNone/>
            </a:pPr>
            <a:r>
              <a:rPr lang="en-IN" sz="2400" dirty="0">
                <a:latin typeface="Times New Roman" panose="02020603050405020304" pitchFamily="18" charset="0"/>
                <a:cs typeface="Times New Roman" panose="02020603050405020304" pitchFamily="18" charset="0"/>
              </a:rPr>
              <a:t>               form by removing the colour components in them</a:t>
            </a:r>
          </a:p>
          <a:p>
            <a:pPr marL="0" indent="0">
              <a:lnSpc>
                <a:spcPct val="100000"/>
              </a:lnSpc>
              <a:buNone/>
            </a:pPr>
            <a:r>
              <a:rPr lang="en-IN" sz="2400" dirty="0">
                <a:latin typeface="Times New Roman" panose="02020603050405020304" pitchFamily="18" charset="0"/>
                <a:cs typeface="Times New Roman" panose="02020603050405020304" pitchFamily="18" charset="0"/>
              </a:rPr>
              <a:t>Step - 4: Input these grayscale images to the LED block in Simulink </a:t>
            </a:r>
          </a:p>
          <a:p>
            <a:pPr marL="0" indent="0">
              <a:lnSpc>
                <a:spcPct val="100000"/>
              </a:lnSpc>
              <a:buNone/>
            </a:pPr>
            <a:r>
              <a:rPr lang="en-IN" sz="2400" dirty="0">
                <a:latin typeface="Times New Roman" panose="02020603050405020304" pitchFamily="18" charset="0"/>
                <a:cs typeface="Times New Roman" panose="02020603050405020304" pitchFamily="18" charset="0"/>
              </a:rPr>
              <a:t>               and modulate the LED according their pixel values</a:t>
            </a:r>
          </a:p>
          <a:p>
            <a:pPr marL="0" indent="0">
              <a:lnSpc>
                <a:spcPct val="100000"/>
              </a:lnSpc>
              <a:buNone/>
            </a:pPr>
            <a:r>
              <a:rPr lang="en-IN" sz="2400" dirty="0">
                <a:latin typeface="Times New Roman" panose="02020603050405020304" pitchFamily="18" charset="0"/>
                <a:cs typeface="Times New Roman" panose="02020603050405020304" pitchFamily="18" charset="0"/>
              </a:rPr>
              <a:t>Step - 5: Receive the transmitted images through the photodiode </a:t>
            </a:r>
          </a:p>
          <a:p>
            <a:pPr marL="0" indent="0">
              <a:lnSpc>
                <a:spcPct val="100000"/>
              </a:lnSpc>
              <a:buNone/>
            </a:pPr>
            <a:r>
              <a:rPr lang="en-IN" sz="2400" dirty="0">
                <a:latin typeface="Times New Roman" panose="02020603050405020304" pitchFamily="18" charset="0"/>
                <a:cs typeface="Times New Roman" panose="02020603050405020304" pitchFamily="18" charset="0"/>
              </a:rPr>
              <a:t>               block. </a:t>
            </a:r>
          </a:p>
          <a:p>
            <a:pPr marL="0" indent="0">
              <a:lnSpc>
                <a:spcPct val="100000"/>
              </a:lnSpc>
              <a:buNone/>
            </a:pPr>
            <a:r>
              <a:rPr lang="en-IN" sz="2400" dirty="0">
                <a:latin typeface="Times New Roman" panose="02020603050405020304" pitchFamily="18" charset="0"/>
                <a:cs typeface="Times New Roman" panose="02020603050405020304" pitchFamily="18" charset="0"/>
              </a:rPr>
              <a:t>Step - 6: Now convert the grayscale images back into their original                </a:t>
            </a:r>
          </a:p>
          <a:p>
            <a:pPr marL="0" indent="0">
              <a:lnSpc>
                <a:spcPct val="100000"/>
              </a:lnSpc>
              <a:buNone/>
            </a:pPr>
            <a:r>
              <a:rPr lang="en-IN" sz="2400" dirty="0">
                <a:latin typeface="Times New Roman" panose="02020603050405020304" pitchFamily="18" charset="0"/>
                <a:cs typeface="Times New Roman" panose="02020603050405020304" pitchFamily="18" charset="0"/>
              </a:rPr>
              <a:t>               RGB form</a:t>
            </a:r>
          </a:p>
          <a:p>
            <a:pPr marL="0" indent="0">
              <a:lnSpc>
                <a:spcPct val="100000"/>
              </a:lnSpc>
              <a:buNone/>
            </a:pPr>
            <a:r>
              <a:rPr lang="en-IN" sz="2400" dirty="0">
                <a:latin typeface="Times New Roman" panose="02020603050405020304" pitchFamily="18" charset="0"/>
                <a:cs typeface="Times New Roman" panose="02020603050405020304" pitchFamily="18" charset="0"/>
              </a:rPr>
              <a:t>Step - 7: Join all the RGB frames back to form the original video</a:t>
            </a:r>
          </a:p>
          <a:p>
            <a:pPr marL="0" indent="0">
              <a:lnSpc>
                <a:spcPct val="100000"/>
              </a:lnSpc>
              <a:buNone/>
            </a:pPr>
            <a:r>
              <a:rPr lang="en-IN" sz="2400" dirty="0">
                <a:latin typeface="Times New Roman" panose="02020603050405020304" pitchFamily="18" charset="0"/>
                <a:cs typeface="Times New Roman" panose="02020603050405020304" pitchFamily="18" charset="0"/>
              </a:rPr>
              <a:t>Step - 8: Output the joined video and save it using MATLAB. </a:t>
            </a:r>
          </a:p>
        </p:txBody>
      </p:sp>
    </p:spTree>
    <p:extLst>
      <p:ext uri="{BB962C8B-B14F-4D97-AF65-F5344CB8AC3E}">
        <p14:creationId xmlns:p14="http://schemas.microsoft.com/office/powerpoint/2010/main" val="1355681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67DF-4FB8-4FF5-B34B-8B0D0981AC4C}"/>
              </a:ext>
            </a:extLst>
          </p:cNvPr>
          <p:cNvSpPr>
            <a:spLocks noGrp="1"/>
          </p:cNvSpPr>
          <p:nvPr>
            <p:ph type="title"/>
          </p:nvPr>
        </p:nvSpPr>
        <p:spPr>
          <a:xfrm>
            <a:off x="365760" y="0"/>
            <a:ext cx="5730239" cy="1012874"/>
          </a:xfrm>
        </p:spPr>
        <p:txBody>
          <a:bodyPr/>
          <a:lstStyle/>
          <a:p>
            <a:pPr algn="l"/>
            <a:r>
              <a:rPr lang="en-IN" sz="3600" dirty="0"/>
              <a:t>Conversion of RGB to grayscale</a:t>
            </a:r>
          </a:p>
        </p:txBody>
      </p:sp>
      <p:sp>
        <p:nvSpPr>
          <p:cNvPr id="4" name="Text Placeholder 3">
            <a:extLst>
              <a:ext uri="{FF2B5EF4-FFF2-40B4-BE49-F238E27FC236}">
                <a16:creationId xmlns:a16="http://schemas.microsoft.com/office/drawing/2014/main" id="{71CC43BC-E54C-49FD-AC50-DDF105F50FB2}"/>
              </a:ext>
            </a:extLst>
          </p:cNvPr>
          <p:cNvSpPr>
            <a:spLocks noGrp="1"/>
          </p:cNvSpPr>
          <p:nvPr>
            <p:ph type="body" sz="half" idx="2"/>
          </p:nvPr>
        </p:nvSpPr>
        <p:spPr>
          <a:xfrm>
            <a:off x="614289" y="1426860"/>
            <a:ext cx="11493304" cy="4895557"/>
          </a:xfrm>
        </p:spPr>
        <p:txBody>
          <a:bodyPr/>
          <a:lstStyle/>
          <a:p>
            <a:r>
              <a:rPr lang="en-IN" dirty="0"/>
              <a:t> </a:t>
            </a:r>
          </a:p>
        </p:txBody>
      </p:sp>
      <p:pic>
        <p:nvPicPr>
          <p:cNvPr id="6" name="Picture 5">
            <a:extLst>
              <a:ext uri="{FF2B5EF4-FFF2-40B4-BE49-F238E27FC236}">
                <a16:creationId xmlns:a16="http://schemas.microsoft.com/office/drawing/2014/main" id="{568F8958-89DF-49F9-B2FA-FAB48E69B3C3}"/>
              </a:ext>
            </a:extLst>
          </p:cNvPr>
          <p:cNvPicPr>
            <a:picLocks noChangeAspect="1"/>
          </p:cNvPicPr>
          <p:nvPr/>
        </p:nvPicPr>
        <p:blipFill>
          <a:blip r:embed="rId2"/>
          <a:stretch>
            <a:fillRect/>
          </a:stretch>
        </p:blipFill>
        <p:spPr>
          <a:xfrm>
            <a:off x="365760" y="1219867"/>
            <a:ext cx="11460479" cy="4895557"/>
          </a:xfrm>
          <a:prstGeom prst="rect">
            <a:avLst/>
          </a:prstGeom>
        </p:spPr>
      </p:pic>
    </p:spTree>
    <p:extLst>
      <p:ext uri="{BB962C8B-B14F-4D97-AF65-F5344CB8AC3E}">
        <p14:creationId xmlns:p14="http://schemas.microsoft.com/office/powerpoint/2010/main" val="4047412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FF45-B359-4672-8266-8FF02367DCCF}"/>
              </a:ext>
            </a:extLst>
          </p:cNvPr>
          <p:cNvSpPr>
            <a:spLocks noGrp="1"/>
          </p:cNvSpPr>
          <p:nvPr>
            <p:ph type="title"/>
          </p:nvPr>
        </p:nvSpPr>
        <p:spPr>
          <a:xfrm>
            <a:off x="336921" y="1"/>
            <a:ext cx="5458968" cy="1308294"/>
          </a:xfrm>
        </p:spPr>
        <p:txBody>
          <a:bodyPr/>
          <a:lstStyle/>
          <a:p>
            <a:pPr algn="l"/>
            <a:r>
              <a:rPr lang="en-IN" dirty="0"/>
              <a:t>Video made into frames</a:t>
            </a:r>
          </a:p>
        </p:txBody>
      </p:sp>
      <p:pic>
        <p:nvPicPr>
          <p:cNvPr id="6" name="Picture Placeholder 5">
            <a:extLst>
              <a:ext uri="{FF2B5EF4-FFF2-40B4-BE49-F238E27FC236}">
                <a16:creationId xmlns:a16="http://schemas.microsoft.com/office/drawing/2014/main" id="{AE44F8DE-E0B7-4C60-A92D-31EF7AD7E734}"/>
              </a:ext>
            </a:extLst>
          </p:cNvPr>
          <p:cNvPicPr>
            <a:picLocks noGrp="1" noChangeAspect="1"/>
          </p:cNvPicPr>
          <p:nvPr>
            <p:ph type="pic" idx="1"/>
          </p:nvPr>
        </p:nvPicPr>
        <p:blipFill>
          <a:blip r:embed="rId2"/>
          <a:srcRect t="7446" b="7446"/>
          <a:stretch>
            <a:fillRect/>
          </a:stretch>
        </p:blipFill>
        <p:spPr>
          <a:xfrm>
            <a:off x="336550" y="1308295"/>
            <a:ext cx="11409363" cy="4797230"/>
          </a:xfrm>
        </p:spPr>
      </p:pic>
    </p:spTree>
    <p:extLst>
      <p:ext uri="{BB962C8B-B14F-4D97-AF65-F5344CB8AC3E}">
        <p14:creationId xmlns:p14="http://schemas.microsoft.com/office/powerpoint/2010/main" val="4249072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88CC5-9756-4979-93D1-5FE6FA866373}"/>
              </a:ext>
            </a:extLst>
          </p:cNvPr>
          <p:cNvSpPr>
            <a:spLocks noGrp="1"/>
          </p:cNvSpPr>
          <p:nvPr>
            <p:ph type="title"/>
          </p:nvPr>
        </p:nvSpPr>
        <p:spPr>
          <a:xfrm>
            <a:off x="96344" y="106687"/>
            <a:ext cx="6383970" cy="1404061"/>
          </a:xfrm>
        </p:spPr>
        <p:txBody>
          <a:bodyPr/>
          <a:lstStyle/>
          <a:p>
            <a:pPr algn="l"/>
            <a:r>
              <a:rPr lang="en-IN" dirty="0"/>
              <a:t>Transmission of Image </a:t>
            </a:r>
            <a:br>
              <a:rPr lang="en-IN" dirty="0"/>
            </a:br>
            <a:r>
              <a:rPr lang="en-IN" dirty="0"/>
              <a:t>through LEDs</a:t>
            </a:r>
          </a:p>
        </p:txBody>
      </p:sp>
      <p:pic>
        <p:nvPicPr>
          <p:cNvPr id="18" name="Picture Placeholder 17">
            <a:extLst>
              <a:ext uri="{FF2B5EF4-FFF2-40B4-BE49-F238E27FC236}">
                <a16:creationId xmlns:a16="http://schemas.microsoft.com/office/drawing/2014/main" id="{4539291A-D582-4685-A735-3A9AEEEA69DC}"/>
              </a:ext>
            </a:extLst>
          </p:cNvPr>
          <p:cNvPicPr>
            <a:picLocks noGrp="1" noChangeAspect="1"/>
          </p:cNvPicPr>
          <p:nvPr>
            <p:ph type="pic" idx="1"/>
          </p:nvPr>
        </p:nvPicPr>
        <p:blipFill>
          <a:blip r:embed="rId2"/>
          <a:srcRect t="4963" b="4963"/>
          <a:stretch>
            <a:fillRect/>
          </a:stretch>
        </p:blipFill>
        <p:spPr>
          <a:xfrm>
            <a:off x="96838" y="1417638"/>
            <a:ext cx="11333162" cy="5440362"/>
          </a:xfrm>
        </p:spPr>
      </p:pic>
    </p:spTree>
    <p:extLst>
      <p:ext uri="{BB962C8B-B14F-4D97-AF65-F5344CB8AC3E}">
        <p14:creationId xmlns:p14="http://schemas.microsoft.com/office/powerpoint/2010/main" val="1717012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602C-5EA3-4B28-8520-BE344576D8B3}"/>
              </a:ext>
            </a:extLst>
          </p:cNvPr>
          <p:cNvSpPr>
            <a:spLocks noGrp="1"/>
          </p:cNvSpPr>
          <p:nvPr>
            <p:ph type="title"/>
          </p:nvPr>
        </p:nvSpPr>
        <p:spPr>
          <a:xfrm>
            <a:off x="506437" y="1"/>
            <a:ext cx="5125737" cy="1406768"/>
          </a:xfrm>
        </p:spPr>
        <p:txBody>
          <a:bodyPr/>
          <a:lstStyle/>
          <a:p>
            <a:pPr algn="l"/>
            <a:r>
              <a:rPr lang="en-IN" dirty="0"/>
              <a:t>Video from joined frames</a:t>
            </a:r>
          </a:p>
        </p:txBody>
      </p:sp>
      <p:pic>
        <p:nvPicPr>
          <p:cNvPr id="6" name="Picture Placeholder 5">
            <a:extLst>
              <a:ext uri="{FF2B5EF4-FFF2-40B4-BE49-F238E27FC236}">
                <a16:creationId xmlns:a16="http://schemas.microsoft.com/office/drawing/2014/main" id="{177349E8-1CAD-43FB-BB04-D26AA84BF9A4}"/>
              </a:ext>
            </a:extLst>
          </p:cNvPr>
          <p:cNvPicPr>
            <a:picLocks noGrp="1" noChangeAspect="1"/>
          </p:cNvPicPr>
          <p:nvPr>
            <p:ph type="pic" idx="1"/>
          </p:nvPr>
        </p:nvPicPr>
        <p:blipFill>
          <a:blip r:embed="rId2"/>
          <a:srcRect t="14785" b="14785"/>
          <a:stretch>
            <a:fillRect/>
          </a:stretch>
        </p:blipFill>
        <p:spPr>
          <a:xfrm>
            <a:off x="506413" y="1406525"/>
            <a:ext cx="11179175" cy="4729163"/>
          </a:xfrm>
        </p:spPr>
      </p:pic>
    </p:spTree>
    <p:extLst>
      <p:ext uri="{BB962C8B-B14F-4D97-AF65-F5344CB8AC3E}">
        <p14:creationId xmlns:p14="http://schemas.microsoft.com/office/powerpoint/2010/main" val="3274837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98C1C-CB82-4BA7-AEEE-24E9CA2E824D}"/>
              </a:ext>
            </a:extLst>
          </p:cNvPr>
          <p:cNvSpPr>
            <a:spLocks noGrp="1"/>
          </p:cNvSpPr>
          <p:nvPr>
            <p:ph type="title"/>
          </p:nvPr>
        </p:nvSpPr>
        <p:spPr>
          <a:xfrm>
            <a:off x="84951" y="103355"/>
            <a:ext cx="3833906" cy="4952492"/>
          </a:xfrm>
        </p:spPr>
        <p:txBody>
          <a:bodyPr>
            <a:normAutofit/>
          </a:bodyPr>
          <a:lstStyle/>
          <a:p>
            <a:pPr algn="l"/>
            <a:r>
              <a:rPr lang="en-IN" sz="4800" dirty="0"/>
              <a:t>Results and</a:t>
            </a:r>
            <a:br>
              <a:rPr lang="en-IN" sz="4800" dirty="0"/>
            </a:br>
            <a:r>
              <a:rPr lang="en-IN" sz="4800" dirty="0"/>
              <a:t>Discussions</a:t>
            </a:r>
          </a:p>
        </p:txBody>
      </p:sp>
      <p:sp>
        <p:nvSpPr>
          <p:cNvPr id="3" name="Content Placeholder 2">
            <a:extLst>
              <a:ext uri="{FF2B5EF4-FFF2-40B4-BE49-F238E27FC236}">
                <a16:creationId xmlns:a16="http://schemas.microsoft.com/office/drawing/2014/main" id="{828F3AD1-B119-4BCF-AFA2-5CCA8DE3E5D3}"/>
              </a:ext>
            </a:extLst>
          </p:cNvPr>
          <p:cNvSpPr>
            <a:spLocks noGrp="1"/>
          </p:cNvSpPr>
          <p:nvPr>
            <p:ph idx="1"/>
          </p:nvPr>
        </p:nvSpPr>
        <p:spPr>
          <a:xfrm>
            <a:off x="3773714" y="134139"/>
            <a:ext cx="8062686" cy="6340987"/>
          </a:xfrm>
        </p:spPr>
        <p:txBody>
          <a:bodyPr>
            <a:normAutofit fontScale="92500"/>
          </a:bodyPr>
          <a:lstStyle/>
          <a:p>
            <a:pPr marL="0" indent="0">
              <a:buNone/>
            </a:pPr>
            <a:endParaRPr lang="en-IN" sz="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RESULTS</a:t>
            </a:r>
            <a:endParaRPr lang="en-IN" sz="3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Implementation and Testing of the Hardware circuit on bread board is done in the hardware part</a:t>
            </a:r>
          </a:p>
          <a:p>
            <a:pPr lvl="1"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MATLAB Coding for the Video Input, Video to RGB frames, RGB to Grayscale blocks and Transmission of images through LEDs on the transmitter side and receiving the images, Grayscale to RGB, RGB frames to Video, Video Output blocks on the receiver side is done in the software part</a:t>
            </a:r>
          </a:p>
          <a:p>
            <a:pPr lvl="1">
              <a:buFont typeface="Wingdings" panose="05000000000000000000" pitchFamily="2" charset="2"/>
              <a:buChar char="q"/>
            </a:pPr>
            <a:endParaRPr lang="en-IN" sz="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DISCUSSIONS </a:t>
            </a:r>
            <a:endParaRPr lang="en-IN" sz="3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The Hardware designing and making of the circuit on circuit board is to be done in the hardware part</a:t>
            </a:r>
          </a:p>
          <a:p>
            <a:pPr lvl="1">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MATLAB coding for the entire software algorithm is completed and implemented.</a:t>
            </a:r>
          </a:p>
        </p:txBody>
      </p:sp>
    </p:spTree>
    <p:extLst>
      <p:ext uri="{BB962C8B-B14F-4D97-AF65-F5344CB8AC3E}">
        <p14:creationId xmlns:p14="http://schemas.microsoft.com/office/powerpoint/2010/main" val="1414576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7A7C-7D65-4B1F-9796-9A5EC25DB1F3}"/>
              </a:ext>
            </a:extLst>
          </p:cNvPr>
          <p:cNvSpPr>
            <a:spLocks noGrp="1"/>
          </p:cNvSpPr>
          <p:nvPr>
            <p:ph type="title"/>
          </p:nvPr>
        </p:nvSpPr>
        <p:spPr>
          <a:xfrm>
            <a:off x="130629" y="124250"/>
            <a:ext cx="3833906" cy="4952492"/>
          </a:xfrm>
        </p:spPr>
        <p:txBody>
          <a:bodyPr>
            <a:normAutofit/>
          </a:bodyPr>
          <a:lstStyle/>
          <a:p>
            <a:pPr algn="l"/>
            <a:r>
              <a:rPr lang="en-IN" sz="4800" dirty="0"/>
              <a:t>References</a:t>
            </a:r>
          </a:p>
        </p:txBody>
      </p:sp>
      <p:sp>
        <p:nvSpPr>
          <p:cNvPr id="3" name="Content Placeholder 2">
            <a:extLst>
              <a:ext uri="{FF2B5EF4-FFF2-40B4-BE49-F238E27FC236}">
                <a16:creationId xmlns:a16="http://schemas.microsoft.com/office/drawing/2014/main" id="{354E9BC1-50A2-49BD-A291-BE0E157ABC9F}"/>
              </a:ext>
            </a:extLst>
          </p:cNvPr>
          <p:cNvSpPr>
            <a:spLocks noGrp="1"/>
          </p:cNvSpPr>
          <p:nvPr>
            <p:ph idx="1"/>
          </p:nvPr>
        </p:nvSpPr>
        <p:spPr>
          <a:xfrm>
            <a:off x="3338286" y="124250"/>
            <a:ext cx="8853714" cy="6392664"/>
          </a:xfrm>
        </p:spPr>
        <p:txBody>
          <a:bodyPr>
            <a:normAutofit fontScale="92500" lnSpcReduction="20000"/>
          </a:bodyPr>
          <a:lstStyle/>
          <a:p>
            <a:pPr marL="0" indent="0">
              <a:buNone/>
            </a:pPr>
            <a:endParaRPr lang="en-US" sz="200" dirty="0">
              <a:solidFill>
                <a:schemeClr val="bg2">
                  <a:lumMod val="10000"/>
                </a:schemeClr>
              </a:solidFill>
              <a:latin typeface="Times New Roman" panose="02020603050405020304" pitchFamily="18" charset="0"/>
              <a:cs typeface="Times New Roman" panose="02020603050405020304" pitchFamily="18" charset="0"/>
            </a:endParaRPr>
          </a:p>
          <a:p>
            <a:pPr marL="457200" indent="-457200">
              <a:buFont typeface="+mj-lt"/>
              <a:buAutoNum type="arabicParenR"/>
            </a:pPr>
            <a:r>
              <a:rPr lang="en-US" sz="1800" dirty="0">
                <a:solidFill>
                  <a:schemeClr val="bg2">
                    <a:lumMod val="10000"/>
                  </a:schemeClr>
                </a:solidFill>
                <a:latin typeface="Times New Roman" panose="02020603050405020304" pitchFamily="18" charset="0"/>
                <a:cs typeface="Times New Roman" panose="02020603050405020304" pitchFamily="18" charset="0"/>
              </a:rPr>
              <a:t>Optics and Photonics Journal, 2013, 3, 153-157 doi:10.4236/opj.2013.32B037 Published  Online June 2013 “Li-Fi (Light Fidelity)-The future technology In Wireless communication?” by Jyoti Rani. “Journal from International Journal of Applied Engineering Research” (IJAER); ISSN 0973-4562 Vol.7 No.11 (2012) </a:t>
            </a:r>
          </a:p>
          <a:p>
            <a:pPr marL="457200" indent="-457200">
              <a:buFont typeface="+mj-lt"/>
              <a:buAutoNum type="arabicParenR"/>
            </a:pPr>
            <a:r>
              <a:rPr lang="en-US" sz="1800" dirty="0">
                <a:solidFill>
                  <a:schemeClr val="bg2">
                    <a:lumMod val="10000"/>
                  </a:schemeClr>
                </a:solidFill>
                <a:latin typeface="Times New Roman" panose="02020603050405020304" pitchFamily="18" charset="0"/>
                <a:cs typeface="Times New Roman" panose="02020603050405020304" pitchFamily="18" charset="0"/>
              </a:rPr>
              <a:t>TED Talk by Harald Hass on Li-Fi </a:t>
            </a:r>
          </a:p>
          <a:p>
            <a:pPr marL="457200" indent="-457200">
              <a:buFont typeface="+mj-lt"/>
              <a:buAutoNum type="arabicParenR"/>
            </a:pPr>
            <a:r>
              <a:rPr lang="en-US" sz="1800" dirty="0">
                <a:latin typeface="Times New Roman" panose="02020603050405020304" pitchFamily="18" charset="0"/>
                <a:cs typeface="Times New Roman" panose="02020603050405020304" pitchFamily="18" charset="0"/>
              </a:rPr>
              <a:t>Principles of LED Light Communications: Towards Networked Li-Fi</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by Svilen Dimitrov (Author),‎ Harald Haas (Author)</a:t>
            </a:r>
          </a:p>
          <a:p>
            <a:pPr marL="457200" indent="-457200">
              <a:buFont typeface="+mj-lt"/>
              <a:buAutoNum type="arabicParenR"/>
            </a:pPr>
            <a:r>
              <a:rPr lang="en-US" sz="1800" dirty="0">
                <a:latin typeface="Times New Roman" panose="02020603050405020304" pitchFamily="18" charset="0"/>
                <a:cs typeface="Times New Roman" panose="02020603050405020304" pitchFamily="18" charset="0"/>
              </a:rPr>
              <a:t>Li-Fi Technology for Indoor Access by  Gado Moham (Author),‎ Abd El- Moghith Doaa (Author)</a:t>
            </a:r>
            <a:endParaRPr lang="en-US" sz="1800" dirty="0">
              <a:solidFill>
                <a:schemeClr val="bg2">
                  <a:lumMod val="10000"/>
                </a:schemeClr>
              </a:solidFill>
              <a:latin typeface="Times New Roman" panose="02020603050405020304" pitchFamily="18" charset="0"/>
              <a:cs typeface="Times New Roman" panose="02020603050405020304" pitchFamily="18" charset="0"/>
            </a:endParaRPr>
          </a:p>
          <a:p>
            <a:pPr marL="457200" indent="-457200">
              <a:buFont typeface="+mj-lt"/>
              <a:buAutoNum type="arabicParenR"/>
            </a:pPr>
            <a:r>
              <a:rPr lang="en-US" sz="1800" dirty="0">
                <a:solidFill>
                  <a:schemeClr val="bg2">
                    <a:lumMod val="10000"/>
                  </a:schemeClr>
                </a:solidFill>
                <a:latin typeface="Times New Roman" panose="02020603050405020304" pitchFamily="18" charset="0"/>
                <a:cs typeface="Times New Roman" panose="02020603050405020304" pitchFamily="18" charset="0"/>
              </a:rPr>
              <a:t> S. Dimitrov and H. Haas, ptimum Signal Shaping in OFDM-Based Optical Wireless Communication Systems, in Vehicular Technology Conference (VTC Fall), Sept 2012 IEEE.</a:t>
            </a:r>
          </a:p>
          <a:p>
            <a:pPr marL="457200" indent="-457200">
              <a:buFont typeface="+mj-lt"/>
              <a:buAutoNum type="arabicParenR"/>
            </a:pPr>
            <a:r>
              <a:rPr lang="en-US" sz="1800" dirty="0">
                <a:solidFill>
                  <a:schemeClr val="bg2">
                    <a:lumMod val="10000"/>
                  </a:schemeClr>
                </a:solidFill>
                <a:latin typeface="Times New Roman" panose="02020603050405020304" pitchFamily="18" charset="0"/>
                <a:cs typeface="Times New Roman" panose="02020603050405020304" pitchFamily="18" charset="0"/>
              </a:rPr>
              <a:t>International Journal for Trends in Engineering &amp; Technology volume 23 issue 1 - May  2017 - ISSN: 2349 - 9303</a:t>
            </a:r>
          </a:p>
          <a:p>
            <a:pPr marL="457200" indent="-457200">
              <a:buFont typeface="+mj-lt"/>
              <a:buAutoNum type="arabicParenR"/>
            </a:pPr>
            <a:r>
              <a:rPr lang="en-US" sz="1800" dirty="0">
                <a:solidFill>
                  <a:schemeClr val="bg2">
                    <a:lumMod val="10000"/>
                  </a:schemeClr>
                </a:solidFill>
                <a:latin typeface="Times New Roman" panose="02020603050405020304" pitchFamily="18" charset="0"/>
                <a:cs typeface="Times New Roman" panose="02020603050405020304" pitchFamily="18" charset="0"/>
              </a:rPr>
              <a:t>Imperial Journal of Interdisciplinary Research (IJIR)  Vol-2, Issue-6, 2016  ISSN: 2454-1362</a:t>
            </a:r>
          </a:p>
          <a:p>
            <a:pPr marL="457200" indent="-457200">
              <a:buFont typeface="+mj-lt"/>
              <a:buAutoNum type="arabicParenR"/>
            </a:pPr>
            <a:r>
              <a:rPr lang="en-US" sz="1800" dirty="0">
                <a:solidFill>
                  <a:schemeClr val="bg2">
                    <a:lumMod val="10000"/>
                  </a:schemeClr>
                </a:solidFill>
                <a:latin typeface="Times New Roman" panose="02020603050405020304" pitchFamily="18" charset="0"/>
                <a:cs typeface="Times New Roman" panose="02020603050405020304" pitchFamily="18" charset="0"/>
              </a:rPr>
              <a:t>T. D. C. Little, P. Dib, K. Shah, N. Barra Ford and B. Gallagher, “Using LED Lighting for Ubiquitous Indoor Wireless Networking,” IEEE International Conference on Wireless and Mobile Computing, pp. 373-378, 2008. doi:10.1109/WiMob.2008.57 </a:t>
            </a:r>
          </a:p>
          <a:p>
            <a:pPr marL="457200" indent="-457200">
              <a:buFont typeface="+mj-lt"/>
              <a:buAutoNum type="arabicParenR"/>
            </a:pPr>
            <a:r>
              <a:rPr lang="en-US" sz="1800" dirty="0">
                <a:solidFill>
                  <a:schemeClr val="bg2">
                    <a:lumMod val="10000"/>
                  </a:schemeClr>
                </a:solidFill>
                <a:latin typeface="Times New Roman" panose="02020603050405020304" pitchFamily="18" charset="0"/>
                <a:cs typeface="Times New Roman" panose="02020603050405020304" pitchFamily="18" charset="0"/>
              </a:rPr>
              <a:t>Wirelessly Transmitting a Grayscale Image using Visible Light from International Journal of Computer Applications (0975 – 8887)  Volume 58– No.14, November 2012  </a:t>
            </a:r>
          </a:p>
          <a:p>
            <a:pPr marL="457200" indent="-457200">
              <a:buFont typeface="+mj-lt"/>
              <a:buAutoNum type="arabicParenR"/>
            </a:pPr>
            <a:r>
              <a:rPr lang="en-US" sz="1800" dirty="0">
                <a:solidFill>
                  <a:schemeClr val="bg2">
                    <a:lumMod val="10000"/>
                  </a:schemeClr>
                </a:solidFill>
                <a:latin typeface="Times New Roman" panose="02020603050405020304" pitchFamily="18" charset="0"/>
                <a:cs typeface="Times New Roman" panose="02020603050405020304" pitchFamily="18" charset="0"/>
              </a:rPr>
              <a:t> Ian Lim, Li-Fi Internet at the Speed of Light, the gadgeteer, 29 August 2011</a:t>
            </a:r>
          </a:p>
        </p:txBody>
      </p:sp>
    </p:spTree>
    <p:extLst>
      <p:ext uri="{BB962C8B-B14F-4D97-AF65-F5344CB8AC3E}">
        <p14:creationId xmlns:p14="http://schemas.microsoft.com/office/powerpoint/2010/main" val="2884051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D441-1315-44E7-BE89-C3EC772D6034}"/>
              </a:ext>
            </a:extLst>
          </p:cNvPr>
          <p:cNvSpPr>
            <a:spLocks noGrp="1"/>
          </p:cNvSpPr>
          <p:nvPr>
            <p:ph type="title"/>
          </p:nvPr>
        </p:nvSpPr>
        <p:spPr>
          <a:xfrm rot="21268589">
            <a:off x="761999" y="559678"/>
            <a:ext cx="10907487" cy="4952492"/>
          </a:xfrm>
        </p:spPr>
        <p:txBody>
          <a:bodyPr/>
          <a:lstStyle/>
          <a:p>
            <a:pPr algn="ctr"/>
            <a:br>
              <a:rPr lang="en-IN" dirty="0"/>
            </a:br>
            <a:br>
              <a:rPr lang="en-IN" dirty="0"/>
            </a:br>
            <a:br>
              <a:rPr lang="en-IN" dirty="0"/>
            </a:br>
            <a:r>
              <a:rPr lang="en-IN" sz="8000" dirty="0"/>
              <a:t>THANK YOU</a:t>
            </a:r>
            <a:endParaRPr lang="en-IN" dirty="0"/>
          </a:p>
        </p:txBody>
      </p:sp>
      <p:sp>
        <p:nvSpPr>
          <p:cNvPr id="3" name="Content Placeholder 2">
            <a:extLst>
              <a:ext uri="{FF2B5EF4-FFF2-40B4-BE49-F238E27FC236}">
                <a16:creationId xmlns:a16="http://schemas.microsoft.com/office/drawing/2014/main" id="{AFE5D373-43F4-4EE7-82FD-ADD49BAA359B}"/>
              </a:ext>
            </a:extLst>
          </p:cNvPr>
          <p:cNvSpPr>
            <a:spLocks noGrp="1"/>
          </p:cNvSpPr>
          <p:nvPr>
            <p:ph idx="1"/>
          </p:nvPr>
        </p:nvSpPr>
        <p:spPr/>
        <p:txBody>
          <a:bodyPr/>
          <a:lstStyle/>
          <a:p>
            <a:pPr marL="0" indent="0">
              <a:buNone/>
            </a:pPr>
            <a:r>
              <a:rPr lang="en-IN" dirty="0"/>
              <a:t>  </a:t>
            </a:r>
          </a:p>
        </p:txBody>
      </p:sp>
    </p:spTree>
    <p:extLst>
      <p:ext uri="{BB962C8B-B14F-4D97-AF65-F5344CB8AC3E}">
        <p14:creationId xmlns:p14="http://schemas.microsoft.com/office/powerpoint/2010/main" val="248730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F7357-50F4-41D6-9ED8-7F190D62CB46}"/>
              </a:ext>
            </a:extLst>
          </p:cNvPr>
          <p:cNvSpPr>
            <a:spLocks noGrp="1"/>
          </p:cNvSpPr>
          <p:nvPr>
            <p:ph type="title"/>
          </p:nvPr>
        </p:nvSpPr>
        <p:spPr>
          <a:xfrm>
            <a:off x="762000" y="135835"/>
            <a:ext cx="10668000" cy="6586330"/>
          </a:xfrm>
        </p:spPr>
        <p:txBody>
          <a:bodyPr>
            <a:normAutofit/>
          </a:bodyPr>
          <a:lstStyle/>
          <a:p>
            <a:pPr marL="0" indent="0" algn="ctr">
              <a:lnSpc>
                <a:spcPct val="100000"/>
              </a:lnSpc>
            </a:pPr>
            <a:r>
              <a:rPr lang="en-US" sz="2000" dirty="0">
                <a:solidFill>
                  <a:schemeClr val="tx1"/>
                </a:solidFill>
                <a:latin typeface="Times New Roman" panose="02020603050405020304" pitchFamily="18" charset="0"/>
                <a:cs typeface="Times New Roman" panose="02020603050405020304" pitchFamily="18" charset="0"/>
              </a:rPr>
              <a:t>Presented by </a:t>
            </a:r>
            <a:br>
              <a:rPr lang="en-US" sz="2000" dirty="0">
                <a:solidFill>
                  <a:schemeClr val="tx1"/>
                </a:solidFill>
                <a:latin typeface="Times New Roman" panose="02020603050405020304" pitchFamily="18" charset="0"/>
                <a:cs typeface="Times New Roman" panose="02020603050405020304" pitchFamily="18" charset="0"/>
              </a:rPr>
            </a:br>
            <a:br>
              <a:rPr lang="en-US" sz="7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M. S. PAVAN ADITYA(14981A0471)                    P. SIVA KRISHNA(14981A0470)</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P. HEMANTH KUMAR(14981A0494)                  B. SRAVAN KUMAR(15985A0407)</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Under the esteemed guidance of </a:t>
            </a:r>
            <a:br>
              <a:rPr lang="en-US" sz="2000" dirty="0">
                <a:solidFill>
                  <a:schemeClr val="tx1"/>
                </a:solidFill>
                <a:latin typeface="Times New Roman" panose="02020603050405020304" pitchFamily="18"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Dr. CH. SRINIVASU</a:t>
            </a:r>
            <a:br>
              <a:rPr lang="en-US" sz="2000" b="1" dirty="0">
                <a:solidFill>
                  <a:schemeClr val="tx1"/>
                </a:solidFill>
                <a:latin typeface="Times New Roman" panose="02020603050405020304" pitchFamily="18"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                                          </a:t>
            </a:r>
            <a:r>
              <a:rPr lang="en-US" sz="1400" b="1" dirty="0">
                <a:solidFill>
                  <a:schemeClr val="tx1"/>
                </a:solidFill>
                <a:latin typeface="Times New Roman" panose="02020603050405020304" pitchFamily="18" charset="0"/>
                <a:cs typeface="Times New Roman" panose="02020603050405020304" pitchFamily="18" charset="0"/>
              </a:rPr>
              <a:t>M. Tech, P</a:t>
            </a:r>
            <a:r>
              <a:rPr lang="en-US" sz="1400" b="1" cap="none" dirty="0">
                <a:solidFill>
                  <a:schemeClr val="tx1"/>
                </a:solidFill>
                <a:latin typeface="Times New Roman" panose="02020603050405020304" pitchFamily="18" charset="0"/>
                <a:cs typeface="Times New Roman" panose="02020603050405020304" pitchFamily="18" charset="0"/>
              </a:rPr>
              <a:t>h</a:t>
            </a:r>
            <a:r>
              <a:rPr lang="en-US" sz="1400" b="1" dirty="0">
                <a:solidFill>
                  <a:schemeClr val="tx1"/>
                </a:solidFill>
                <a:latin typeface="Times New Roman" panose="02020603050405020304" pitchFamily="18" charset="0"/>
                <a:cs typeface="Times New Roman" panose="02020603050405020304" pitchFamily="18" charset="0"/>
              </a:rPr>
              <a:t>. D                                                                                                                                                  </a:t>
            </a:r>
            <a:br>
              <a:rPr lang="en-US" sz="1400" b="1"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Professor</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Department of ECE</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8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RAGHU ENGINEERING COLLEGE (A)                                                                                   </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Accredited by NAAC with a grade ‘A’ and Accredited by NBA                                                       DakamarRi, </a:t>
            </a:r>
            <a:r>
              <a:rPr lang="en-US" sz="1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Bheemunipatnam (M), Visakhapatnam-531162                                                                </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(2017-2018)</a:t>
            </a:r>
            <a:endParaRPr lang="en-IN" sz="2200" dirty="0">
              <a:solidFill>
                <a:schemeClr val="tx1"/>
              </a:solidFill>
            </a:endParaRPr>
          </a:p>
        </p:txBody>
      </p:sp>
      <p:pic>
        <p:nvPicPr>
          <p:cNvPr id="5" name="Picture 4">
            <a:extLst>
              <a:ext uri="{FF2B5EF4-FFF2-40B4-BE49-F238E27FC236}">
                <a16:creationId xmlns:a16="http://schemas.microsoft.com/office/drawing/2014/main" id="{609E3EED-D5CB-427C-908A-877B4624B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141" y="2915241"/>
            <a:ext cx="1951717" cy="1865519"/>
          </a:xfrm>
          <a:prstGeom prst="rect">
            <a:avLst/>
          </a:prstGeom>
        </p:spPr>
      </p:pic>
    </p:spTree>
    <p:extLst>
      <p:ext uri="{BB962C8B-B14F-4D97-AF65-F5344CB8AC3E}">
        <p14:creationId xmlns:p14="http://schemas.microsoft.com/office/powerpoint/2010/main" val="342970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25B1-6E3D-4984-ABD3-B1F1E7879A75}"/>
              </a:ext>
            </a:extLst>
          </p:cNvPr>
          <p:cNvSpPr>
            <a:spLocks noGrp="1"/>
          </p:cNvSpPr>
          <p:nvPr>
            <p:ph type="title"/>
          </p:nvPr>
        </p:nvSpPr>
        <p:spPr>
          <a:xfrm>
            <a:off x="762000" y="559678"/>
            <a:ext cx="3833906" cy="4952492"/>
          </a:xfrm>
        </p:spPr>
        <p:txBody>
          <a:bodyPr>
            <a:normAutofit/>
          </a:bodyPr>
          <a:lstStyle/>
          <a:p>
            <a:pPr algn="l"/>
            <a:r>
              <a:rPr lang="en-IN" sz="4400" dirty="0"/>
              <a:t>CONTENTS</a:t>
            </a:r>
          </a:p>
        </p:txBody>
      </p:sp>
      <p:sp>
        <p:nvSpPr>
          <p:cNvPr id="3" name="Content Placeholder 2">
            <a:extLst>
              <a:ext uri="{FF2B5EF4-FFF2-40B4-BE49-F238E27FC236}">
                <a16:creationId xmlns:a16="http://schemas.microsoft.com/office/drawing/2014/main" id="{F0FE4088-790A-4B38-91B5-74F0CC898B38}"/>
              </a:ext>
            </a:extLst>
          </p:cNvPr>
          <p:cNvSpPr>
            <a:spLocks noGrp="1"/>
          </p:cNvSpPr>
          <p:nvPr>
            <p:ph idx="1"/>
          </p:nvPr>
        </p:nvSpPr>
        <p:spPr>
          <a:xfrm>
            <a:off x="5022166" y="569066"/>
            <a:ext cx="6407832" cy="5655156"/>
          </a:xfrm>
        </p:spPr>
        <p:txBody>
          <a:bodyPr>
            <a:normAutofit fontScale="92500" lnSpcReduction="10000"/>
          </a:bodyPr>
          <a:lstStyle/>
          <a:p>
            <a:pPr marL="0" indent="0">
              <a:buNone/>
            </a:pPr>
            <a:endParaRPr lang="en-IN" sz="1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ABSTRACT OF THE PROJECT</a:t>
            </a: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METHODOLOGY OF THE PROJECT</a:t>
            </a: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DATA COLLECTION AND EXPERIMENTAL SETUP</a:t>
            </a:r>
          </a:p>
          <a:p>
            <a:pPr marL="0" indent="0">
              <a:buNone/>
            </a:pPr>
            <a:endParaRPr lang="en-IN" sz="1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HARDWARE SETUP</a:t>
            </a:r>
          </a:p>
          <a:p>
            <a:pPr lvl="2">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SOFTWARE BLOCK DIAGRAM</a:t>
            </a:r>
          </a:p>
          <a:p>
            <a:pPr marL="859536" lvl="2" indent="0">
              <a:buNone/>
            </a:pPr>
            <a:endParaRPr lang="en-IN" sz="800" dirty="0">
              <a:latin typeface="Times New Roman" panose="02020603050405020304" pitchFamily="18" charset="0"/>
              <a:cs typeface="Times New Roman" panose="02020603050405020304" pitchFamily="18" charset="0"/>
            </a:endParaRPr>
          </a:p>
          <a:p>
            <a:pPr marL="514350" indent="-514350">
              <a:buFont typeface="+mj-lt"/>
              <a:buAutoNum type="arabicPeriod" startAt="4"/>
            </a:pPr>
            <a:r>
              <a:rPr lang="en-IN" sz="2800" dirty="0">
                <a:latin typeface="Times New Roman" panose="02020603050405020304" pitchFamily="18" charset="0"/>
                <a:cs typeface="Times New Roman" panose="02020603050405020304" pitchFamily="18" charset="0"/>
              </a:rPr>
              <a:t>DESCRIPTION OF THE ALGORITHM</a:t>
            </a:r>
          </a:p>
          <a:p>
            <a:pPr marL="514350" indent="-514350">
              <a:buFont typeface="+mj-lt"/>
              <a:buAutoNum type="arabicPeriod" startAt="5"/>
            </a:pPr>
            <a:r>
              <a:rPr lang="en-IN" sz="2800" dirty="0">
                <a:latin typeface="Times New Roman" panose="02020603050405020304" pitchFamily="18" charset="0"/>
                <a:cs typeface="Times New Roman" panose="02020603050405020304" pitchFamily="18" charset="0"/>
              </a:rPr>
              <a:t>RESULTS AND DISCUSSIONS</a:t>
            </a:r>
          </a:p>
          <a:p>
            <a:pPr marL="514350" indent="-514350">
              <a:buFont typeface="+mj-lt"/>
              <a:buAutoNum type="arabicPeriod" startAt="6"/>
            </a:pPr>
            <a:r>
              <a:rPr lang="en-IN" sz="2800" dirty="0">
                <a:latin typeface="Times New Roman" panose="02020603050405020304" pitchFamily="18" charset="0"/>
                <a:cs typeface="Times New Roman" panose="02020603050405020304" pitchFamily="18" charset="0"/>
              </a:rPr>
              <a:t>REFERENCES</a:t>
            </a:r>
            <a:br>
              <a:rPr lang="en-IN" sz="2400" dirty="0"/>
            </a:br>
            <a:endParaRPr lang="en-IN" sz="2400" dirty="0"/>
          </a:p>
        </p:txBody>
      </p:sp>
    </p:spTree>
    <p:extLst>
      <p:ext uri="{BB962C8B-B14F-4D97-AF65-F5344CB8AC3E}">
        <p14:creationId xmlns:p14="http://schemas.microsoft.com/office/powerpoint/2010/main" val="246596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CA32-4BB8-4BEC-BF9E-1D63BF5D8ED3}"/>
              </a:ext>
            </a:extLst>
          </p:cNvPr>
          <p:cNvSpPr>
            <a:spLocks noGrp="1"/>
          </p:cNvSpPr>
          <p:nvPr>
            <p:ph type="title"/>
          </p:nvPr>
        </p:nvSpPr>
        <p:spPr>
          <a:xfrm>
            <a:off x="185224" y="179851"/>
            <a:ext cx="3332922" cy="4952492"/>
          </a:xfrm>
        </p:spPr>
        <p:txBody>
          <a:bodyPr>
            <a:normAutofit/>
          </a:bodyPr>
          <a:lstStyle/>
          <a:p>
            <a:pPr algn="l"/>
            <a:r>
              <a:rPr lang="en-IN" sz="4400" dirty="0"/>
              <a:t>ABSTRACT</a:t>
            </a:r>
          </a:p>
        </p:txBody>
      </p:sp>
      <p:sp>
        <p:nvSpPr>
          <p:cNvPr id="3" name="Content Placeholder 2">
            <a:extLst>
              <a:ext uri="{FF2B5EF4-FFF2-40B4-BE49-F238E27FC236}">
                <a16:creationId xmlns:a16="http://schemas.microsoft.com/office/drawing/2014/main" id="{D6961530-E1E9-4CF4-B670-E64D414947E1}"/>
              </a:ext>
            </a:extLst>
          </p:cNvPr>
          <p:cNvSpPr>
            <a:spLocks noGrp="1"/>
          </p:cNvSpPr>
          <p:nvPr>
            <p:ph idx="1"/>
          </p:nvPr>
        </p:nvSpPr>
        <p:spPr>
          <a:xfrm>
            <a:off x="260252" y="742711"/>
            <a:ext cx="11134576" cy="5655156"/>
          </a:xfrm>
        </p:spPr>
        <p:txBody>
          <a:bodyPr>
            <a:normAutofit fontScale="25000" lnSpcReduction="20000"/>
          </a:bodyPr>
          <a:lstStyle/>
          <a:p>
            <a:pPr marL="0" indent="0" algn="just">
              <a:buNone/>
            </a:pPr>
            <a:endParaRPr lang="en-US" sz="72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7200" dirty="0">
                <a:solidFill>
                  <a:schemeClr val="tx1"/>
                </a:solidFill>
                <a:latin typeface="Times New Roman" panose="02020603050405020304" pitchFamily="18" charset="0"/>
                <a:cs typeface="Times New Roman" panose="02020603050405020304" pitchFamily="18" charset="0"/>
              </a:rPr>
              <a:t>Li-Fi is a label for wireless-communication systems using light as a carrier instead of traditional radio frequencies, as in Wi-Fi. The voice, speech, video data information can be transmitted using Li-Fi technology with high data rates. This technology is named as Li-Fi transmission which stands for Light Fidelity. This invention can produce data rates faster than 10 Mega-Bits per second which is much more than that of an average broadband speed of    Wi-Fi connection and Bluetooth. Wireless communication has become a basic utility in personal and business life such that it becomes a fundamental of our lives, and this type of communication theory uses the radio spectrum which have limitations, i.e. capacity, efficiency, availability and security. The defects of Wi-Fi technology gave birth to the concept of Li-Fi technology. Li-Fi can be defined as a light-based Wi-Fi. This technology mainly serves the purpose of transmitting data using retrofitting of LED bulbs that has high efficiency, durability and reliability. With the increasing popularity of solid state lighting devices, Visible Light Communication (VLC) properly known Li-Fi technology is globally recognized  as an advanced and promising technology to realize short-range, high speed as well as large capacity wireless data transmission. In this project, prototype of real-time audio and video broadcast system using inexpensive commercially available light emitting diode (LED) lamps is being implemented, and also with LED arrays is capable in supporting light illumination, data broadcast as well as video and audio streaming. Lighting model within room environment is designed and simulated, which indicates close relationship between layout of light sources and distribution of illuminance. Later, after the implementation of audio on the hardware setup is done, the video streaming is done using the MATLAB software for streaming it using the available LED block in Simulink. The final objective of Li-Fi development is the application of off-the-shelf LEDs in home environment wireless network to satisfy the needs of both illumination and data transmission.</a:t>
            </a:r>
          </a:p>
          <a:p>
            <a:endParaRPr lang="en-IN" dirty="0"/>
          </a:p>
        </p:txBody>
      </p:sp>
    </p:spTree>
    <p:extLst>
      <p:ext uri="{BB962C8B-B14F-4D97-AF65-F5344CB8AC3E}">
        <p14:creationId xmlns:p14="http://schemas.microsoft.com/office/powerpoint/2010/main" val="870496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1FF79-B2FC-424B-A5BC-EF4562CC2C3F}"/>
              </a:ext>
            </a:extLst>
          </p:cNvPr>
          <p:cNvSpPr>
            <a:spLocks noGrp="1"/>
          </p:cNvSpPr>
          <p:nvPr>
            <p:ph type="title"/>
          </p:nvPr>
        </p:nvSpPr>
        <p:spPr>
          <a:xfrm>
            <a:off x="119577" y="214589"/>
            <a:ext cx="3840479" cy="5522245"/>
          </a:xfrm>
        </p:spPr>
        <p:txBody>
          <a:bodyPr>
            <a:normAutofit/>
          </a:bodyPr>
          <a:lstStyle/>
          <a:p>
            <a:pPr algn="l"/>
            <a:r>
              <a:rPr lang="en-IN" sz="4400" dirty="0"/>
              <a:t>Methodology </a:t>
            </a:r>
            <a:br>
              <a:rPr lang="en-IN" sz="4400" dirty="0"/>
            </a:br>
            <a:r>
              <a:rPr lang="en-IN" sz="4400" dirty="0"/>
              <a:t>of the </a:t>
            </a:r>
            <a:br>
              <a:rPr lang="en-IN" sz="4400" dirty="0"/>
            </a:br>
            <a:r>
              <a:rPr lang="en-IN" sz="4400" dirty="0"/>
              <a:t>Project</a:t>
            </a:r>
            <a:endParaRPr lang="en-IN" sz="5400" dirty="0"/>
          </a:p>
        </p:txBody>
      </p:sp>
      <p:sp>
        <p:nvSpPr>
          <p:cNvPr id="3" name="Content Placeholder 2">
            <a:extLst>
              <a:ext uri="{FF2B5EF4-FFF2-40B4-BE49-F238E27FC236}">
                <a16:creationId xmlns:a16="http://schemas.microsoft.com/office/drawing/2014/main" id="{274D545F-82AE-4396-ACAC-D0829ABEA217}"/>
              </a:ext>
            </a:extLst>
          </p:cNvPr>
          <p:cNvSpPr>
            <a:spLocks noGrp="1"/>
          </p:cNvSpPr>
          <p:nvPr>
            <p:ph idx="1"/>
          </p:nvPr>
        </p:nvSpPr>
        <p:spPr>
          <a:xfrm>
            <a:off x="3960056" y="744237"/>
            <a:ext cx="7899010" cy="5655156"/>
          </a:xfrm>
        </p:spPr>
        <p:txBody>
          <a:bodyPr>
            <a:normAutofit lnSpcReduction="10000"/>
          </a:bodyPr>
          <a:lstStyle/>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current prevailing mode of transmission of data is     Wi-Fi, it transmits data with a reputable speed but lacks in terms of security and safety</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This problem can be resolved by implementing the transmission of data using visible light as medium</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This proposed methodology is known as Li-Fi Communication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proposed methodology consists of hardware and software setups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hardware setup involves transmission of audio signals using hardware circuitry</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software setup involves transmission of video signals using MATLAB software</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16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B892-0C56-4D49-B7B9-3E4A69AD35C6}"/>
              </a:ext>
            </a:extLst>
          </p:cNvPr>
          <p:cNvSpPr>
            <a:spLocks noGrp="1"/>
          </p:cNvSpPr>
          <p:nvPr>
            <p:ph type="title"/>
          </p:nvPr>
        </p:nvSpPr>
        <p:spPr>
          <a:xfrm>
            <a:off x="143022" y="137647"/>
            <a:ext cx="3456521" cy="5841122"/>
          </a:xfrm>
        </p:spPr>
        <p:txBody>
          <a:bodyPr>
            <a:normAutofit/>
          </a:bodyPr>
          <a:lstStyle/>
          <a:p>
            <a:pPr algn="l"/>
            <a:r>
              <a:rPr lang="en-IN" sz="4000" dirty="0"/>
              <a:t>Data Collection and Experimental Setup</a:t>
            </a:r>
          </a:p>
        </p:txBody>
      </p:sp>
      <p:sp>
        <p:nvSpPr>
          <p:cNvPr id="3" name="Content Placeholder 2">
            <a:extLst>
              <a:ext uri="{FF2B5EF4-FFF2-40B4-BE49-F238E27FC236}">
                <a16:creationId xmlns:a16="http://schemas.microsoft.com/office/drawing/2014/main" id="{6CA501E3-7B04-463B-9004-BC9358C09A65}"/>
              </a:ext>
            </a:extLst>
          </p:cNvPr>
          <p:cNvSpPr>
            <a:spLocks noGrp="1"/>
          </p:cNvSpPr>
          <p:nvPr>
            <p:ph idx="1"/>
          </p:nvPr>
        </p:nvSpPr>
        <p:spPr>
          <a:xfrm>
            <a:off x="3976928" y="137647"/>
            <a:ext cx="8072050" cy="6066205"/>
          </a:xfrm>
        </p:spPr>
        <p:txBody>
          <a:bodyPr>
            <a:normAutofit/>
          </a:bodyPr>
          <a:lstStyle/>
          <a:p>
            <a:endParaRPr lang="en-IN" sz="26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The data required for the experiment is the hardware components and the MATLAB software tool for working on the experiment</a:t>
            </a:r>
          </a:p>
          <a:p>
            <a:pPr marL="0" indent="0">
              <a:buNone/>
            </a:pPr>
            <a:endParaRPr lang="en-IN" sz="26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The experimental setup mainly consists of two parts,</a:t>
            </a:r>
          </a:p>
          <a:p>
            <a:pPr lvl="2">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Hardware Setup</a:t>
            </a:r>
          </a:p>
          <a:p>
            <a:pPr lvl="2">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Software Block diagram</a:t>
            </a:r>
          </a:p>
        </p:txBody>
      </p:sp>
    </p:spTree>
    <p:extLst>
      <p:ext uri="{BB962C8B-B14F-4D97-AF65-F5344CB8AC3E}">
        <p14:creationId xmlns:p14="http://schemas.microsoft.com/office/powerpoint/2010/main" val="92927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9BCE-996B-41EC-9FDA-2F33C9658331}"/>
              </a:ext>
            </a:extLst>
          </p:cNvPr>
          <p:cNvSpPr>
            <a:spLocks noGrp="1"/>
          </p:cNvSpPr>
          <p:nvPr>
            <p:ph type="title"/>
          </p:nvPr>
        </p:nvSpPr>
        <p:spPr>
          <a:xfrm>
            <a:off x="157089" y="193918"/>
            <a:ext cx="3833906" cy="4952492"/>
          </a:xfrm>
        </p:spPr>
        <p:txBody>
          <a:bodyPr/>
          <a:lstStyle/>
          <a:p>
            <a:pPr algn="l"/>
            <a:r>
              <a:rPr lang="en-IN" dirty="0"/>
              <a:t>Hardware Setup</a:t>
            </a:r>
          </a:p>
        </p:txBody>
      </p:sp>
      <p:sp>
        <p:nvSpPr>
          <p:cNvPr id="3" name="Content Placeholder 2">
            <a:extLst>
              <a:ext uri="{FF2B5EF4-FFF2-40B4-BE49-F238E27FC236}">
                <a16:creationId xmlns:a16="http://schemas.microsoft.com/office/drawing/2014/main" id="{07A93DD6-A46B-4A82-8F93-032684B71EC7}"/>
              </a:ext>
            </a:extLst>
          </p:cNvPr>
          <p:cNvSpPr>
            <a:spLocks noGrp="1"/>
          </p:cNvSpPr>
          <p:nvPr>
            <p:ph idx="1"/>
          </p:nvPr>
        </p:nvSpPr>
        <p:spPr>
          <a:xfrm>
            <a:off x="3653370" y="193918"/>
            <a:ext cx="8381541" cy="6249085"/>
          </a:xfrm>
        </p:spPr>
        <p:txBody>
          <a:bodyPr>
            <a:normAutofit fontScale="92500" lnSpcReduction="20000"/>
          </a:bodyPr>
          <a:lstStyle/>
          <a:p>
            <a:pPr marL="0" indent="0">
              <a:buNone/>
            </a:pPr>
            <a:endParaRPr lang="en-IN" sz="1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hardware setup mainly consists of transmitter and receiver circuits with LEDs and Solar Panel as their main parts</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transmitter circuit is constructed by connecting the input audio jack to a comparator circuit whose output is given to an LED driver circuit </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LED driver circuit drives the LEDs On and Off basing on the intensity of the voltage supplied to it</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LEDs modulate their intensity according to the voltage input and illuminate to emit the data in the form of visible light</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At the receiver end, the solar panel detects the illuminated output of the transmitter LEDs and produces an Analog output waveform</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This waveform is given to an amplifier circuit for amplification and removal of DC components if any</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Finally, the amplified output is given to a speaker circuit which consists of an electromagnet which converts the Analog signal to audible sound</a:t>
            </a:r>
          </a:p>
        </p:txBody>
      </p:sp>
    </p:spTree>
    <p:extLst>
      <p:ext uri="{BB962C8B-B14F-4D97-AF65-F5344CB8AC3E}">
        <p14:creationId xmlns:p14="http://schemas.microsoft.com/office/powerpoint/2010/main" val="895626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C0E916-64A0-47C2-8AC0-CBE557A9BEF9}"/>
              </a:ext>
            </a:extLst>
          </p:cNvPr>
          <p:cNvPicPr>
            <a:picLocks noChangeAspect="1"/>
          </p:cNvPicPr>
          <p:nvPr/>
        </p:nvPicPr>
        <p:blipFill rotWithShape="1">
          <a:blip r:embed="rId2"/>
          <a:srcRect t="16078"/>
          <a:stretch/>
        </p:blipFill>
        <p:spPr>
          <a:xfrm>
            <a:off x="0" y="1434090"/>
            <a:ext cx="12192000" cy="5437162"/>
          </a:xfrm>
          <a:prstGeom prst="rect">
            <a:avLst/>
          </a:prstGeom>
          <a:ln>
            <a:noFill/>
          </a:ln>
        </p:spPr>
      </p:pic>
      <p:sp>
        <p:nvSpPr>
          <p:cNvPr id="9" name="Rectangle 8">
            <a:extLst>
              <a:ext uri="{FF2B5EF4-FFF2-40B4-BE49-F238E27FC236}">
                <a16:creationId xmlns:a16="http://schemas.microsoft.com/office/drawing/2014/main" id="{00A04635-0D8D-4547-A61B-A32BC5CCD4B3}"/>
              </a:ext>
            </a:extLst>
          </p:cNvPr>
          <p:cNvSpPr/>
          <p:nvPr/>
        </p:nvSpPr>
        <p:spPr>
          <a:xfrm>
            <a:off x="3812345" y="6414868"/>
            <a:ext cx="4403187" cy="316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2">
            <a:extLst>
              <a:ext uri="{FF2B5EF4-FFF2-40B4-BE49-F238E27FC236}">
                <a16:creationId xmlns:a16="http://schemas.microsoft.com/office/drawing/2014/main" id="{814760E4-8735-48DC-9929-09E2B12457E4}"/>
              </a:ext>
            </a:extLst>
          </p:cNvPr>
          <p:cNvSpPr>
            <a:spLocks noGrp="1"/>
          </p:cNvSpPr>
          <p:nvPr>
            <p:ph type="title"/>
          </p:nvPr>
        </p:nvSpPr>
        <p:spPr>
          <a:xfrm>
            <a:off x="76198" y="364352"/>
            <a:ext cx="11875479" cy="4952492"/>
          </a:xfrm>
        </p:spPr>
        <p:txBody>
          <a:bodyPr>
            <a:normAutofit/>
          </a:bodyPr>
          <a:lstStyle/>
          <a:p>
            <a:pPr algn="l"/>
            <a:r>
              <a:rPr lang="en-IN" sz="4400" dirty="0"/>
              <a:t>Transmitter circuit</a:t>
            </a:r>
          </a:p>
        </p:txBody>
      </p:sp>
      <p:sp>
        <p:nvSpPr>
          <p:cNvPr id="12" name="Text Placeholder 11">
            <a:extLst>
              <a:ext uri="{FF2B5EF4-FFF2-40B4-BE49-F238E27FC236}">
                <a16:creationId xmlns:a16="http://schemas.microsoft.com/office/drawing/2014/main" id="{DCFA8D3B-DFF9-4960-A18F-FFD9ABE7BDE0}"/>
              </a:ext>
            </a:extLst>
          </p:cNvPr>
          <p:cNvSpPr>
            <a:spLocks noGrp="1"/>
          </p:cNvSpPr>
          <p:nvPr>
            <p:ph idx="1"/>
          </p:nvPr>
        </p:nvSpPr>
        <p:spPr/>
        <p:txBody>
          <a:bodyPr/>
          <a:lstStyle/>
          <a:p>
            <a:pPr marL="0" indent="0">
              <a:buNone/>
            </a:pPr>
            <a:r>
              <a:rPr lang="en-IN" dirty="0"/>
              <a:t>  </a:t>
            </a:r>
          </a:p>
        </p:txBody>
      </p:sp>
      <p:sp>
        <p:nvSpPr>
          <p:cNvPr id="2" name="Rectangle 1">
            <a:extLst>
              <a:ext uri="{FF2B5EF4-FFF2-40B4-BE49-F238E27FC236}">
                <a16:creationId xmlns:a16="http://schemas.microsoft.com/office/drawing/2014/main" id="{F7BD6CE7-4F0E-4F47-A11A-322DEF10ED82}"/>
              </a:ext>
            </a:extLst>
          </p:cNvPr>
          <p:cNvSpPr/>
          <p:nvPr/>
        </p:nvSpPr>
        <p:spPr>
          <a:xfrm>
            <a:off x="9945858" y="4642338"/>
            <a:ext cx="928468" cy="393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bg2">
                    <a:lumMod val="25000"/>
                  </a:schemeClr>
                </a:solidFill>
              </a:rPr>
              <a:t>LED BLUE</a:t>
            </a:r>
          </a:p>
        </p:txBody>
      </p:sp>
      <p:sp>
        <p:nvSpPr>
          <p:cNvPr id="6" name="Rectangle 5">
            <a:extLst>
              <a:ext uri="{FF2B5EF4-FFF2-40B4-BE49-F238E27FC236}">
                <a16:creationId xmlns:a16="http://schemas.microsoft.com/office/drawing/2014/main" id="{BD260C35-6B54-45CA-A0ED-131877CED23D}"/>
              </a:ext>
            </a:extLst>
          </p:cNvPr>
          <p:cNvSpPr/>
          <p:nvPr/>
        </p:nvSpPr>
        <p:spPr>
          <a:xfrm>
            <a:off x="6414868" y="4642338"/>
            <a:ext cx="253218" cy="295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58B02DA-D637-451D-8A0D-B940E13AD5B2}"/>
              </a:ext>
            </a:extLst>
          </p:cNvPr>
          <p:cNvSpPr/>
          <p:nvPr/>
        </p:nvSpPr>
        <p:spPr>
          <a:xfrm>
            <a:off x="6937420" y="1814736"/>
            <a:ext cx="1491176" cy="7455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623F974D-441E-4C5B-9172-D1C83D6BB8C4}"/>
              </a:ext>
            </a:extLst>
          </p:cNvPr>
          <p:cNvCxnSpPr/>
          <p:nvPr/>
        </p:nvCxnSpPr>
        <p:spPr>
          <a:xfrm>
            <a:off x="6929848" y="1828804"/>
            <a:ext cx="1512000" cy="0"/>
          </a:xfrm>
          <a:prstGeom prst="line">
            <a:avLst/>
          </a:prstGeom>
          <a:ln w="28575">
            <a:solidFill>
              <a:srgbClr val="4B735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590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3B68-7AA2-449F-A407-609181B28009}"/>
              </a:ext>
            </a:extLst>
          </p:cNvPr>
          <p:cNvSpPr>
            <a:spLocks noGrp="1"/>
          </p:cNvSpPr>
          <p:nvPr>
            <p:ph type="title"/>
          </p:nvPr>
        </p:nvSpPr>
        <p:spPr>
          <a:xfrm>
            <a:off x="311833" y="306460"/>
            <a:ext cx="10140461" cy="4952492"/>
          </a:xfrm>
        </p:spPr>
        <p:txBody>
          <a:bodyPr>
            <a:normAutofit/>
          </a:bodyPr>
          <a:lstStyle/>
          <a:p>
            <a:pPr algn="l"/>
            <a:r>
              <a:rPr lang="en-IN" sz="4400" dirty="0"/>
              <a:t>Receiver circuit</a:t>
            </a:r>
          </a:p>
        </p:txBody>
      </p:sp>
      <p:sp>
        <p:nvSpPr>
          <p:cNvPr id="6" name="Content Placeholder 5">
            <a:extLst>
              <a:ext uri="{FF2B5EF4-FFF2-40B4-BE49-F238E27FC236}">
                <a16:creationId xmlns:a16="http://schemas.microsoft.com/office/drawing/2014/main" id="{5156BAC9-4C0B-4384-8E68-B616DE9B4583}"/>
              </a:ext>
            </a:extLst>
          </p:cNvPr>
          <p:cNvSpPr>
            <a:spLocks noGrp="1"/>
          </p:cNvSpPr>
          <p:nvPr>
            <p:ph idx="1"/>
          </p:nvPr>
        </p:nvSpPr>
        <p:spPr>
          <a:xfrm>
            <a:off x="-9545294" y="-2864283"/>
            <a:ext cx="30832418" cy="13359555"/>
          </a:xfrm>
        </p:spPr>
        <p:txBody>
          <a:bodyPr/>
          <a:lstStyle/>
          <a:p>
            <a:pPr marL="0" indent="0">
              <a:buNone/>
            </a:pPr>
            <a:r>
              <a:rPr lang="en-IN" dirty="0"/>
              <a:t> </a:t>
            </a:r>
          </a:p>
        </p:txBody>
      </p:sp>
      <p:sp>
        <p:nvSpPr>
          <p:cNvPr id="7" name="Rectangle 6">
            <a:extLst>
              <a:ext uri="{FF2B5EF4-FFF2-40B4-BE49-F238E27FC236}">
                <a16:creationId xmlns:a16="http://schemas.microsoft.com/office/drawing/2014/main" id="{BE8E0596-5F16-4C99-8746-7137F305D17E}"/>
              </a:ext>
            </a:extLst>
          </p:cNvPr>
          <p:cNvSpPr/>
          <p:nvPr/>
        </p:nvSpPr>
        <p:spPr>
          <a:xfrm>
            <a:off x="282337" y="1195307"/>
            <a:ext cx="11448758" cy="4783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Content Placeholder 4">
            <a:extLst>
              <a:ext uri="{FF2B5EF4-FFF2-40B4-BE49-F238E27FC236}">
                <a16:creationId xmlns:a16="http://schemas.microsoft.com/office/drawing/2014/main" id="{65B75C64-B1F6-4459-86FE-B01F25A80E6B}"/>
              </a:ext>
            </a:extLst>
          </p:cNvPr>
          <p:cNvPicPr>
            <a:picLocks noChangeAspect="1"/>
          </p:cNvPicPr>
          <p:nvPr/>
        </p:nvPicPr>
        <p:blipFill rotWithShape="1">
          <a:blip r:embed="rId2"/>
          <a:srcRect t="26761" b="22999"/>
          <a:stretch/>
        </p:blipFill>
        <p:spPr>
          <a:xfrm>
            <a:off x="3407897" y="1236118"/>
            <a:ext cx="5256630" cy="4694936"/>
          </a:xfrm>
          <a:prstGeom prst="rect">
            <a:avLst/>
          </a:prstGeom>
        </p:spPr>
      </p:pic>
      <p:pic>
        <p:nvPicPr>
          <p:cNvPr id="10" name="Picture 9">
            <a:extLst>
              <a:ext uri="{FF2B5EF4-FFF2-40B4-BE49-F238E27FC236}">
                <a16:creationId xmlns:a16="http://schemas.microsoft.com/office/drawing/2014/main" id="{42A3B8CC-311D-4A19-AF71-005B8E4938B4}"/>
              </a:ext>
            </a:extLst>
          </p:cNvPr>
          <p:cNvPicPr>
            <a:picLocks noChangeAspect="1"/>
          </p:cNvPicPr>
          <p:nvPr/>
        </p:nvPicPr>
        <p:blipFill rotWithShape="1">
          <a:blip r:embed="rId3"/>
          <a:srcRect l="20360"/>
          <a:stretch/>
        </p:blipFill>
        <p:spPr>
          <a:xfrm>
            <a:off x="8644677" y="3309424"/>
            <a:ext cx="705571" cy="2621630"/>
          </a:xfrm>
          <a:prstGeom prst="rect">
            <a:avLst/>
          </a:prstGeom>
        </p:spPr>
      </p:pic>
      <p:cxnSp>
        <p:nvCxnSpPr>
          <p:cNvPr id="4" name="Straight Connector 3">
            <a:extLst>
              <a:ext uri="{FF2B5EF4-FFF2-40B4-BE49-F238E27FC236}">
                <a16:creationId xmlns:a16="http://schemas.microsoft.com/office/drawing/2014/main" id="{5D363A18-45C6-46F4-A3F9-F5340CB94049}"/>
              </a:ext>
            </a:extLst>
          </p:cNvPr>
          <p:cNvCxnSpPr>
            <a:cxnSpLocks/>
          </p:cNvCxnSpPr>
          <p:nvPr/>
        </p:nvCxnSpPr>
        <p:spPr>
          <a:xfrm>
            <a:off x="8207709" y="3441337"/>
            <a:ext cx="582331" cy="0"/>
          </a:xfrm>
          <a:prstGeom prst="line">
            <a:avLst/>
          </a:prstGeom>
          <a:ln w="50800">
            <a:solidFill>
              <a:schemeClr val="tx2">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AF024D9-E06D-467B-9FEA-49C71AD9ED23}"/>
              </a:ext>
            </a:extLst>
          </p:cNvPr>
          <p:cNvSpPr/>
          <p:nvPr/>
        </p:nvSpPr>
        <p:spPr>
          <a:xfrm>
            <a:off x="4277032" y="3277031"/>
            <a:ext cx="147484" cy="2395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solidFill>
                  <a:schemeClr val="bg2">
                    <a:lumMod val="10000"/>
                  </a:schemeClr>
                </a:solidFill>
              </a:rPr>
              <a:t>f</a:t>
            </a:r>
          </a:p>
        </p:txBody>
      </p:sp>
    </p:spTree>
    <p:extLst>
      <p:ext uri="{BB962C8B-B14F-4D97-AF65-F5344CB8AC3E}">
        <p14:creationId xmlns:p14="http://schemas.microsoft.com/office/powerpoint/2010/main" val="54365046"/>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4543</TotalTime>
  <Words>1053</Words>
  <Application>Microsoft Office PowerPoint</Application>
  <PresentationFormat>Widescreen</PresentationFormat>
  <Paragraphs>111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Schoolbook</vt:lpstr>
      <vt:lpstr>Corbel</vt:lpstr>
      <vt:lpstr>Times New Roman</vt:lpstr>
      <vt:lpstr>Wingdings</vt:lpstr>
      <vt:lpstr>Headlines</vt:lpstr>
      <vt:lpstr>Audio And Video Streaming Using Li-FI</vt:lpstr>
      <vt:lpstr>Presented by            M. S. PAVAN ADITYA(14981A0471)                    P. SIVA KRISHNA(14981A0470)          P. HEMANTH KUMAR(14981A0494)                  B. SRAVAN KUMAR(15985A0407) Under the esteemed guidance of  Dr. CH. SRINIVASU                                           M. Tech, Ph. D                                                                                                                                                   Professor Department of ECE         RAGHU ENGINEERING COLLEGE (A)                                                                                    Accredited by NAAC with a grade ‘A’ and Accredited by NBA                                                       DakamarRi,  Bheemunipatnam (M), Visakhapatnam-531162                                                                 (2017-2018)</vt:lpstr>
      <vt:lpstr>CONTENTS</vt:lpstr>
      <vt:lpstr>ABSTRACT</vt:lpstr>
      <vt:lpstr>Methodology  of the  Project</vt:lpstr>
      <vt:lpstr>Data Collection and Experimental Setup</vt:lpstr>
      <vt:lpstr>Hardware Setup</vt:lpstr>
      <vt:lpstr>Transmitter circuit</vt:lpstr>
      <vt:lpstr>Receiver circuit</vt:lpstr>
      <vt:lpstr>Software  block diagram </vt:lpstr>
      <vt:lpstr>Algorithm</vt:lpstr>
      <vt:lpstr>Conversion of RGB to grayscale</vt:lpstr>
      <vt:lpstr>Video made into frames</vt:lpstr>
      <vt:lpstr>Transmission of Image  through LEDs</vt:lpstr>
      <vt:lpstr>Video from joined frames</vt:lpstr>
      <vt:lpstr>Results and Discussions</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AND VIDEO STREAMING USING LIFI</dc:title>
  <dc:creator>PAVAN ADITYA M S</dc:creator>
  <cp:lastModifiedBy>PAVAN ADITYA M S</cp:lastModifiedBy>
  <cp:revision>82</cp:revision>
  <dcterms:created xsi:type="dcterms:W3CDTF">2018-02-15T15:28:50Z</dcterms:created>
  <dcterms:modified xsi:type="dcterms:W3CDTF">2018-03-23T08:11:51Z</dcterms:modified>
</cp:coreProperties>
</file>