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C5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0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82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280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9181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7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74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436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608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05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79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95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75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12/26/2017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5033593"/>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ambridge.org/core/books/visible-light-communication/34CAFB565027F65A82C6E5E6E7A2989D" TargetMode="External"/><Relationship Id="rId2" Type="http://schemas.openxmlformats.org/officeDocument/2006/relationships/hyperlink" Target="http://www.scirp.org/journal/opj"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4865-7E50-44BA-9B87-70AA8585C9B2}"/>
              </a:ext>
            </a:extLst>
          </p:cNvPr>
          <p:cNvSpPr>
            <a:spLocks noGrp="1"/>
          </p:cNvSpPr>
          <p:nvPr>
            <p:ph type="ctrTitle"/>
          </p:nvPr>
        </p:nvSpPr>
        <p:spPr>
          <a:xfrm>
            <a:off x="1563759" y="1465124"/>
            <a:ext cx="8791575" cy="3597206"/>
          </a:xfrm>
          <a:ln w="57150">
            <a:solidFill>
              <a:schemeClr val="tx1"/>
            </a:solidFill>
          </a:ln>
          <a:effectLst>
            <a:softEdge rad="12700"/>
          </a:effectLst>
          <a:scene3d>
            <a:camera prst="orthographicFront">
              <a:rot lat="0" lon="0" rev="0"/>
            </a:camera>
            <a:lightRig rig="chilly" dir="t">
              <a:rot lat="0" lon="0" rev="18480000"/>
            </a:lightRig>
          </a:scene3d>
          <a:sp3d prstMaterial="clear">
            <a:bevelT h="63500"/>
          </a:sp3d>
        </p:spPr>
        <p:txBody>
          <a:bodyPr>
            <a:normAutofit/>
          </a:bodyPr>
          <a:lstStyle/>
          <a:p>
            <a:pPr algn="ctr"/>
            <a:br>
              <a:rPr lang="en-IN" sz="5400" dirty="0">
                <a:solidFill>
                  <a:schemeClr val="bg2">
                    <a:lumMod val="60000"/>
                    <a:lumOff val="40000"/>
                  </a:schemeClr>
                </a:solidFill>
                <a:effectLst>
                  <a:glow rad="38100">
                    <a:schemeClr val="bg1">
                      <a:lumMod val="65000"/>
                      <a:lumOff val="35000"/>
                      <a:alpha val="5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5400" dirty="0">
                <a:solidFill>
                  <a:schemeClr val="bg2">
                    <a:lumMod val="60000"/>
                    <a:lumOff val="40000"/>
                  </a:schemeClr>
                </a:solidFill>
                <a:effectLst>
                  <a:glow rad="38100">
                    <a:schemeClr val="bg1">
                      <a:lumMod val="65000"/>
                      <a:lumOff val="35000"/>
                      <a:alpha val="5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AUDIO AND VIDEO STREAMING USING LI-FI</a:t>
            </a:r>
            <a:br>
              <a:rPr lang="en-IN" sz="900" dirty="0">
                <a:solidFill>
                  <a:schemeClr val="bg2">
                    <a:lumMod val="60000"/>
                    <a:lumOff val="40000"/>
                  </a:schemeClr>
                </a:solidFill>
                <a:effectLst>
                  <a:glow rad="38100">
                    <a:schemeClr val="bg1">
                      <a:lumMod val="65000"/>
                      <a:lumOff val="35000"/>
                      <a:alpha val="5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sz="900" dirty="0">
                <a:solidFill>
                  <a:schemeClr val="bg2">
                    <a:lumMod val="60000"/>
                    <a:lumOff val="40000"/>
                  </a:schemeClr>
                </a:solidFill>
                <a:effectLst>
                  <a:glow rad="38100">
                    <a:schemeClr val="bg1">
                      <a:lumMod val="65000"/>
                      <a:lumOff val="35000"/>
                      <a:alpha val="5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sz="2400" dirty="0">
                <a:solidFill>
                  <a:schemeClr val="bg2">
                    <a:lumMod val="60000"/>
                    <a:lumOff val="40000"/>
                  </a:schemeClr>
                </a:solidFill>
                <a:effectLst>
                  <a:glow rad="38100">
                    <a:schemeClr val="bg1">
                      <a:lumMod val="65000"/>
                      <a:lumOff val="35000"/>
                      <a:alpha val="5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5400" dirty="0">
              <a:solidFill>
                <a:schemeClr val="bg2">
                  <a:lumMod val="60000"/>
                  <a:lumOff val="40000"/>
                </a:schemeClr>
              </a:solidFill>
              <a:effectLst>
                <a:glow rad="38100">
                  <a:schemeClr val="bg1">
                    <a:lumMod val="65000"/>
                    <a:lumOff val="35000"/>
                    <a:alpha val="5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BC87674-49F2-4E88-B694-B8A5355D70EA}"/>
              </a:ext>
            </a:extLst>
          </p:cNvPr>
          <p:cNvSpPr>
            <a:spLocks noGrp="1"/>
          </p:cNvSpPr>
          <p:nvPr>
            <p:ph type="subTitle" idx="1"/>
          </p:nvPr>
        </p:nvSpPr>
        <p:spPr>
          <a:xfrm>
            <a:off x="1563759" y="4234449"/>
            <a:ext cx="8791575" cy="1655762"/>
          </a:xfrm>
        </p:spPr>
        <p:txBody>
          <a:bodyPr>
            <a:normAutofit/>
          </a:bodyPr>
          <a:lstStyle/>
          <a:p>
            <a:pPr algn="ct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LI</a:t>
            </a: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-FI THE FUTURE OF DATA TRANSMISSION</a:t>
            </a:r>
          </a:p>
        </p:txBody>
      </p:sp>
    </p:spTree>
    <p:extLst>
      <p:ext uri="{BB962C8B-B14F-4D97-AF65-F5344CB8AC3E}">
        <p14:creationId xmlns:p14="http://schemas.microsoft.com/office/powerpoint/2010/main" val="311466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0D81-9181-435D-BD08-574ABCF17AEF}"/>
              </a:ext>
            </a:extLst>
          </p:cNvPr>
          <p:cNvSpPr>
            <a:spLocks noGrp="1"/>
          </p:cNvSpPr>
          <p:nvPr>
            <p:ph type="title"/>
          </p:nvPr>
        </p:nvSpPr>
        <p:spPr>
          <a:xfrm>
            <a:off x="1141412" y="128187"/>
            <a:ext cx="9905998" cy="852474"/>
          </a:xfrm>
        </p:spPr>
        <p:txBody>
          <a:bodyPr>
            <a:normAutofit/>
          </a:bodyPr>
          <a:lstStyle/>
          <a:p>
            <a:pPr algn="ctr"/>
            <a:r>
              <a:rPr lang="en-US" sz="4200" u="sng" dirty="0">
                <a:solidFill>
                  <a:schemeClr val="bg2">
                    <a:lumMod val="60000"/>
                    <a:lumOff val="40000"/>
                  </a:schemeClr>
                </a:solidFill>
                <a:latin typeface="Times New Roman" panose="02020603050405020304" pitchFamily="18" charset="0"/>
                <a:cs typeface="Times New Roman" panose="02020603050405020304" pitchFamily="18" charset="0"/>
              </a:rPr>
              <a:t>PLAN OF PROJECT</a:t>
            </a:r>
            <a:endParaRPr lang="en-IN" sz="4200" u="sng"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B58451-43CA-4275-8635-31B959F925A9}"/>
              </a:ext>
            </a:extLst>
          </p:cNvPr>
          <p:cNvSpPr>
            <a:spLocks noGrp="1"/>
          </p:cNvSpPr>
          <p:nvPr>
            <p:ph idx="1"/>
          </p:nvPr>
        </p:nvSpPr>
        <p:spPr>
          <a:xfrm>
            <a:off x="1141411" y="1017034"/>
            <a:ext cx="9905999" cy="5840965"/>
          </a:xfrm>
        </p:spPr>
        <p:txBody>
          <a:bodyPr>
            <a:normAutofit fontScale="92500" lnSpcReduction="10000"/>
          </a:bodyPr>
          <a:lstStyle/>
          <a:p>
            <a:pPr>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The circuit consists of two sections a transmitter and a receiver.</a:t>
            </a:r>
          </a:p>
          <a:p>
            <a:pPr>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Both the sections will have circuit supporting the LED bulbs used as transceivers.</a:t>
            </a: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The Analog signal is sent as input and is converted to its digital form and is supplied to the LED bulb.</a:t>
            </a:r>
          </a:p>
          <a:p>
            <a:pPr>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The LED bulb takes ‘1’ an the ON condition and ‘0’ as the OFF condition and flickers according to the digital form of the Analog input.</a:t>
            </a:r>
          </a:p>
          <a:p>
            <a:pPr>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It modulates according to the input but these modulations are not visible for the human eye.</a:t>
            </a:r>
          </a:p>
          <a:p>
            <a:pPr>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At the receiver, a photo diode is fitted and it receives the data. The digital data is amplified and converted to its original Analog form.</a:t>
            </a:r>
          </a:p>
          <a:p>
            <a:pPr>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Using MATLAB, the input signal is taken as frames and is converted into binary bits, these binary bits are coded into RGB data and are fed to the LED bulb and the reverse is done at the receiver part.</a:t>
            </a:r>
          </a:p>
        </p:txBody>
      </p:sp>
    </p:spTree>
    <p:extLst>
      <p:ext uri="{BB962C8B-B14F-4D97-AF65-F5344CB8AC3E}">
        <p14:creationId xmlns:p14="http://schemas.microsoft.com/office/powerpoint/2010/main" val="289988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8F89-A801-4B75-B457-340D0A759274}"/>
              </a:ext>
            </a:extLst>
          </p:cNvPr>
          <p:cNvSpPr>
            <a:spLocks noGrp="1"/>
          </p:cNvSpPr>
          <p:nvPr>
            <p:ph type="title"/>
          </p:nvPr>
        </p:nvSpPr>
        <p:spPr>
          <a:xfrm>
            <a:off x="1194422" y="247457"/>
            <a:ext cx="9905998" cy="918733"/>
          </a:xfrm>
        </p:spPr>
        <p:txBody>
          <a:bodyPr>
            <a:normAutofit/>
          </a:bodyPr>
          <a:lstStyle/>
          <a:p>
            <a:pPr algn="ctr"/>
            <a:r>
              <a:rPr lang="en-US" sz="4200" u="sng" dirty="0">
                <a:solidFill>
                  <a:schemeClr val="bg2">
                    <a:lumMod val="60000"/>
                    <a:lumOff val="40000"/>
                  </a:schemeClr>
                </a:solidFill>
                <a:latin typeface="Times New Roman" panose="02020603050405020304" pitchFamily="18" charset="0"/>
                <a:cs typeface="Times New Roman" panose="02020603050405020304" pitchFamily="18" charset="0"/>
              </a:rPr>
              <a:t>MODEL OF THE PROJECT</a:t>
            </a:r>
            <a:endParaRPr lang="en-IN" sz="4200" u="sng"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pic>
        <p:nvPicPr>
          <p:cNvPr id="4098" name="Picture 2" descr="Image result for block diagram of lifi">
            <a:extLst>
              <a:ext uri="{FF2B5EF4-FFF2-40B4-BE49-F238E27FC236}">
                <a16:creationId xmlns:a16="http://schemas.microsoft.com/office/drawing/2014/main" id="{673742E4-A8C8-4144-92B1-239EAE5BF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371" y="1360626"/>
            <a:ext cx="8082100" cy="5221657"/>
          </a:xfrm>
          <a:prstGeom prst="rect">
            <a:avLst/>
          </a:prstGeom>
          <a:solidFill>
            <a:schemeClr val="accent2">
              <a:lumMod val="60000"/>
              <a:lumOff val="40000"/>
            </a:schemeClr>
          </a:solidFill>
          <a:ln w="57150">
            <a:noFill/>
          </a:ln>
          <a:extLst/>
        </p:spPr>
      </p:pic>
      <p:sp>
        <p:nvSpPr>
          <p:cNvPr id="3" name="Rectangle 2">
            <a:extLst>
              <a:ext uri="{FF2B5EF4-FFF2-40B4-BE49-F238E27FC236}">
                <a16:creationId xmlns:a16="http://schemas.microsoft.com/office/drawing/2014/main" id="{256C7335-8F6B-471B-827E-F1DB1D73797E}"/>
              </a:ext>
            </a:extLst>
          </p:cNvPr>
          <p:cNvSpPr/>
          <p:nvPr/>
        </p:nvSpPr>
        <p:spPr>
          <a:xfrm>
            <a:off x="2796209" y="3197086"/>
            <a:ext cx="1086678" cy="649357"/>
          </a:xfrm>
          <a:prstGeom prst="rect">
            <a:avLst/>
          </a:prstGeom>
          <a:solidFill>
            <a:srgbClr val="19C5D7"/>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DATA</a:t>
            </a:r>
          </a:p>
        </p:txBody>
      </p:sp>
      <p:sp>
        <p:nvSpPr>
          <p:cNvPr id="4" name="Rectangle 3">
            <a:extLst>
              <a:ext uri="{FF2B5EF4-FFF2-40B4-BE49-F238E27FC236}">
                <a16:creationId xmlns:a16="http://schemas.microsoft.com/office/drawing/2014/main" id="{D1A3A2EE-E87A-4E2E-92E7-FF7BA571A716}"/>
              </a:ext>
            </a:extLst>
          </p:cNvPr>
          <p:cNvSpPr/>
          <p:nvPr/>
        </p:nvSpPr>
        <p:spPr>
          <a:xfrm>
            <a:off x="2941983" y="1537252"/>
            <a:ext cx="940904" cy="556591"/>
          </a:xfrm>
          <a:prstGeom prst="rect">
            <a:avLst/>
          </a:prstGeom>
          <a:solidFill>
            <a:srgbClr val="19C5D7"/>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HOST</a:t>
            </a:r>
          </a:p>
        </p:txBody>
      </p:sp>
      <p:sp>
        <p:nvSpPr>
          <p:cNvPr id="9" name="Rectangle 8">
            <a:extLst>
              <a:ext uri="{FF2B5EF4-FFF2-40B4-BE49-F238E27FC236}">
                <a16:creationId xmlns:a16="http://schemas.microsoft.com/office/drawing/2014/main" id="{9817D676-2334-473D-9223-A9652DD61513}"/>
              </a:ext>
            </a:extLst>
          </p:cNvPr>
          <p:cNvSpPr/>
          <p:nvPr/>
        </p:nvSpPr>
        <p:spPr>
          <a:xfrm>
            <a:off x="5989983" y="5168348"/>
            <a:ext cx="1643269" cy="781878"/>
          </a:xfrm>
          <a:prstGeom prst="rect">
            <a:avLst/>
          </a:prstGeom>
          <a:solidFill>
            <a:srgbClr val="19C5D7"/>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RECEIVED</a:t>
            </a:r>
          </a:p>
          <a:p>
            <a:pPr algn="ctr"/>
            <a:r>
              <a:rPr lang="en-IN" b="1" dirty="0">
                <a:solidFill>
                  <a:schemeClr val="bg1"/>
                </a:solidFill>
              </a:rPr>
              <a:t>DATA</a:t>
            </a:r>
          </a:p>
        </p:txBody>
      </p:sp>
      <p:sp>
        <p:nvSpPr>
          <p:cNvPr id="13" name="Rectangle 12">
            <a:extLst>
              <a:ext uri="{FF2B5EF4-FFF2-40B4-BE49-F238E27FC236}">
                <a16:creationId xmlns:a16="http://schemas.microsoft.com/office/drawing/2014/main" id="{EF18A760-AA2A-4EEA-8EB1-15DD01C4C7D3}"/>
              </a:ext>
            </a:extLst>
          </p:cNvPr>
          <p:cNvSpPr/>
          <p:nvPr/>
        </p:nvSpPr>
        <p:spPr>
          <a:xfrm>
            <a:off x="8242852" y="5274365"/>
            <a:ext cx="1736036" cy="569844"/>
          </a:xfrm>
          <a:prstGeom prst="rect">
            <a:avLst/>
          </a:prstGeom>
          <a:solidFill>
            <a:srgbClr val="19C5D7"/>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CONVERSION AND AMPLIFICATION</a:t>
            </a:r>
          </a:p>
        </p:txBody>
      </p:sp>
      <p:sp>
        <p:nvSpPr>
          <p:cNvPr id="15" name="Isosceles Triangle 14">
            <a:extLst>
              <a:ext uri="{FF2B5EF4-FFF2-40B4-BE49-F238E27FC236}">
                <a16:creationId xmlns:a16="http://schemas.microsoft.com/office/drawing/2014/main" id="{9BC2C9E2-C201-4216-8DE0-8859EE9AC5B5}"/>
              </a:ext>
            </a:extLst>
          </p:cNvPr>
          <p:cNvSpPr/>
          <p:nvPr/>
        </p:nvSpPr>
        <p:spPr>
          <a:xfrm rot="5400000">
            <a:off x="5018035" y="1815549"/>
            <a:ext cx="132522" cy="14577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Isosceles Triangle 16">
            <a:extLst>
              <a:ext uri="{FF2B5EF4-FFF2-40B4-BE49-F238E27FC236}">
                <a16:creationId xmlns:a16="http://schemas.microsoft.com/office/drawing/2014/main" id="{5A20ACD9-CBDC-4373-8EB7-CD7EA99CEB28}"/>
              </a:ext>
            </a:extLst>
          </p:cNvPr>
          <p:cNvSpPr/>
          <p:nvPr/>
        </p:nvSpPr>
        <p:spPr>
          <a:xfrm rot="10800000">
            <a:off x="7017025" y="2232990"/>
            <a:ext cx="152400" cy="15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Isosceles Triangle 17">
            <a:extLst>
              <a:ext uri="{FF2B5EF4-FFF2-40B4-BE49-F238E27FC236}">
                <a16:creationId xmlns:a16="http://schemas.microsoft.com/office/drawing/2014/main" id="{F6001D3D-C927-4AE9-93F7-1C20D030E49B}"/>
              </a:ext>
            </a:extLst>
          </p:cNvPr>
          <p:cNvSpPr/>
          <p:nvPr/>
        </p:nvSpPr>
        <p:spPr>
          <a:xfrm rot="5400000">
            <a:off x="4433577" y="3432313"/>
            <a:ext cx="132522" cy="14577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Isosceles Triangle 18">
            <a:extLst>
              <a:ext uri="{FF2B5EF4-FFF2-40B4-BE49-F238E27FC236}">
                <a16:creationId xmlns:a16="http://schemas.microsoft.com/office/drawing/2014/main" id="{18D33828-CC82-44A9-9238-7C90F874121A}"/>
              </a:ext>
            </a:extLst>
          </p:cNvPr>
          <p:cNvSpPr/>
          <p:nvPr/>
        </p:nvSpPr>
        <p:spPr>
          <a:xfrm rot="16394087">
            <a:off x="5451231" y="5498855"/>
            <a:ext cx="147000" cy="15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9849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7909-0D12-4564-B9D4-67756581E2EF}"/>
              </a:ext>
            </a:extLst>
          </p:cNvPr>
          <p:cNvSpPr>
            <a:spLocks noGrp="1"/>
          </p:cNvSpPr>
          <p:nvPr>
            <p:ph type="title"/>
          </p:nvPr>
        </p:nvSpPr>
        <p:spPr>
          <a:xfrm>
            <a:off x="1129577" y="257197"/>
            <a:ext cx="9905998" cy="755374"/>
          </a:xfrm>
        </p:spPr>
        <p:txBody>
          <a:bodyPr>
            <a:normAutofit/>
          </a:bodyPr>
          <a:lstStyle/>
          <a:p>
            <a:pPr algn="ctr"/>
            <a:r>
              <a:rPr lang="en-IN" sz="4200" u="sng" dirty="0">
                <a:solidFill>
                  <a:schemeClr val="bg2">
                    <a:lumMod val="60000"/>
                    <a:lumOff val="40000"/>
                  </a:schemeClr>
                </a:solidFill>
                <a:latin typeface="Times New Roman" panose="02020603050405020304" pitchFamily="18" charset="0"/>
                <a:cs typeface="Times New Roman" panose="02020603050405020304" pitchFamily="18" charset="0"/>
              </a:rPr>
              <a:t>Advantages, Applications and limitations</a:t>
            </a:r>
          </a:p>
        </p:txBody>
      </p:sp>
      <p:sp>
        <p:nvSpPr>
          <p:cNvPr id="3" name="Text Placeholder 2">
            <a:extLst>
              <a:ext uri="{FF2B5EF4-FFF2-40B4-BE49-F238E27FC236}">
                <a16:creationId xmlns:a16="http://schemas.microsoft.com/office/drawing/2014/main" id="{D5679A9B-385A-4507-9125-C0342360C811}"/>
              </a:ext>
            </a:extLst>
          </p:cNvPr>
          <p:cNvSpPr>
            <a:spLocks noGrp="1"/>
          </p:cNvSpPr>
          <p:nvPr>
            <p:ph type="body" idx="1"/>
          </p:nvPr>
        </p:nvSpPr>
        <p:spPr>
          <a:xfrm>
            <a:off x="1141413" y="1065580"/>
            <a:ext cx="3196899" cy="685800"/>
          </a:xfrm>
        </p:spPr>
        <p:txBody>
          <a:bodyPr/>
          <a:lstStyle/>
          <a:p>
            <a:pPr algn="ctr"/>
            <a:r>
              <a:rPr lang="en-IN" dirty="0">
                <a:latin typeface="Times New Roman" panose="02020603050405020304" pitchFamily="18" charset="0"/>
                <a:cs typeface="Times New Roman" panose="02020603050405020304" pitchFamily="18" charset="0"/>
              </a:rPr>
              <a:t>advantages</a:t>
            </a:r>
          </a:p>
        </p:txBody>
      </p:sp>
      <p:sp>
        <p:nvSpPr>
          <p:cNvPr id="4" name="Text Placeholder 3">
            <a:extLst>
              <a:ext uri="{FF2B5EF4-FFF2-40B4-BE49-F238E27FC236}">
                <a16:creationId xmlns:a16="http://schemas.microsoft.com/office/drawing/2014/main" id="{FDDEADDD-E721-4964-8F95-CA6AFCBE2D82}"/>
              </a:ext>
            </a:extLst>
          </p:cNvPr>
          <p:cNvSpPr>
            <a:spLocks noGrp="1"/>
          </p:cNvSpPr>
          <p:nvPr>
            <p:ph type="body" sz="half" idx="15"/>
          </p:nvPr>
        </p:nvSpPr>
        <p:spPr>
          <a:xfrm>
            <a:off x="1129577" y="2013528"/>
            <a:ext cx="3208735" cy="4519793"/>
          </a:xfrm>
        </p:spPr>
        <p:txBody>
          <a:bodyPr/>
          <a:lstStyle/>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Speed</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Accessibility </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Security </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Doesn’t require separate routers</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Safe and Eco-friendly</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Conservation of energy</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High efficiency</a:t>
            </a:r>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55C2E69-6144-4C5A-BB20-3D4342161ED4}"/>
              </a:ext>
            </a:extLst>
          </p:cNvPr>
          <p:cNvSpPr>
            <a:spLocks noGrp="1"/>
          </p:cNvSpPr>
          <p:nvPr>
            <p:ph type="body" sz="quarter" idx="3"/>
          </p:nvPr>
        </p:nvSpPr>
        <p:spPr>
          <a:xfrm>
            <a:off x="4515658" y="1092084"/>
            <a:ext cx="3184385" cy="685800"/>
          </a:xfrm>
        </p:spPr>
        <p:txBody>
          <a:bodyPr/>
          <a:lstStyle/>
          <a:p>
            <a:pPr algn="ctr"/>
            <a:r>
              <a:rPr lang="en-IN" dirty="0">
                <a:latin typeface="Times New Roman" panose="02020603050405020304" pitchFamily="18" charset="0"/>
                <a:cs typeface="Times New Roman" panose="02020603050405020304" pitchFamily="18" charset="0"/>
              </a:rPr>
              <a:t>applications</a:t>
            </a:r>
          </a:p>
        </p:txBody>
      </p:sp>
      <p:sp>
        <p:nvSpPr>
          <p:cNvPr id="6" name="Text Placeholder 5">
            <a:extLst>
              <a:ext uri="{FF2B5EF4-FFF2-40B4-BE49-F238E27FC236}">
                <a16:creationId xmlns:a16="http://schemas.microsoft.com/office/drawing/2014/main" id="{559E9D5A-CD3C-403B-92EA-2B527F8E25F1}"/>
              </a:ext>
            </a:extLst>
          </p:cNvPr>
          <p:cNvSpPr>
            <a:spLocks noGrp="1"/>
          </p:cNvSpPr>
          <p:nvPr>
            <p:ph type="body" sz="half" idx="16"/>
          </p:nvPr>
        </p:nvSpPr>
        <p:spPr>
          <a:xfrm>
            <a:off x="4504213" y="2013528"/>
            <a:ext cx="3195830" cy="4519793"/>
          </a:xfrm>
        </p:spPr>
        <p:txBody>
          <a:bodyPr>
            <a:normAutofit/>
          </a:bodyPr>
          <a:lstStyle/>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Schools, colleges and offices</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In hospitals at OTs</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Aircrafts </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Underwater ROVs</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Traffic signals and vehicular communications</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Nuclear power plants</a:t>
            </a:r>
          </a:p>
        </p:txBody>
      </p:sp>
      <p:sp>
        <p:nvSpPr>
          <p:cNvPr id="7" name="Text Placeholder 6">
            <a:extLst>
              <a:ext uri="{FF2B5EF4-FFF2-40B4-BE49-F238E27FC236}">
                <a16:creationId xmlns:a16="http://schemas.microsoft.com/office/drawing/2014/main" id="{8BB08537-46CF-4381-83D4-B077299E475A}"/>
              </a:ext>
            </a:extLst>
          </p:cNvPr>
          <p:cNvSpPr>
            <a:spLocks noGrp="1"/>
          </p:cNvSpPr>
          <p:nvPr>
            <p:ph type="body" sz="quarter" idx="13"/>
          </p:nvPr>
        </p:nvSpPr>
        <p:spPr>
          <a:xfrm>
            <a:off x="7877389" y="1092084"/>
            <a:ext cx="3194968" cy="685800"/>
          </a:xfrm>
        </p:spPr>
        <p:txBody>
          <a:bodyPr/>
          <a:lstStyle/>
          <a:p>
            <a:pPr algn="ctr"/>
            <a:r>
              <a:rPr lang="en-IN" dirty="0">
                <a:latin typeface="Times New Roman" panose="02020603050405020304" pitchFamily="18" charset="0"/>
                <a:cs typeface="Times New Roman" panose="02020603050405020304" pitchFamily="18" charset="0"/>
              </a:rPr>
              <a:t>limitations</a:t>
            </a:r>
          </a:p>
        </p:txBody>
      </p:sp>
      <p:sp>
        <p:nvSpPr>
          <p:cNvPr id="8" name="Text Placeholder 7">
            <a:extLst>
              <a:ext uri="{FF2B5EF4-FFF2-40B4-BE49-F238E27FC236}">
                <a16:creationId xmlns:a16="http://schemas.microsoft.com/office/drawing/2014/main" id="{5A5F6ACC-5F51-47FF-B389-AF928240DD98}"/>
              </a:ext>
            </a:extLst>
          </p:cNvPr>
          <p:cNvSpPr>
            <a:spLocks noGrp="1"/>
          </p:cNvSpPr>
          <p:nvPr>
            <p:ph type="body" sz="half" idx="17"/>
          </p:nvPr>
        </p:nvSpPr>
        <p:spPr>
          <a:xfrm>
            <a:off x="7877389" y="2013528"/>
            <a:ext cx="3194968" cy="4519793"/>
          </a:xfrm>
        </p:spPr>
        <p:txBody>
          <a:bodyPr>
            <a:normAutofit/>
          </a:bodyPr>
          <a:lstStyle/>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Limited to a single room</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Cannot pass through opaque surfaces</a:t>
            </a:r>
          </a:p>
          <a:p>
            <a:pPr marL="285750" indent="-285750">
              <a:buFont typeface="Wingdings" panose="05000000000000000000" pitchFamily="2" charset="2"/>
              <a:buChar char="ü"/>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Requires a compulsory line of sight</a:t>
            </a:r>
          </a:p>
        </p:txBody>
      </p:sp>
    </p:spTree>
    <p:extLst>
      <p:ext uri="{BB962C8B-B14F-4D97-AF65-F5344CB8AC3E}">
        <p14:creationId xmlns:p14="http://schemas.microsoft.com/office/powerpoint/2010/main" val="287569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B28D-26BD-4FA6-BD9F-DE508F409058}"/>
              </a:ext>
            </a:extLst>
          </p:cNvPr>
          <p:cNvSpPr>
            <a:spLocks noGrp="1"/>
          </p:cNvSpPr>
          <p:nvPr>
            <p:ph type="title"/>
          </p:nvPr>
        </p:nvSpPr>
        <p:spPr>
          <a:xfrm>
            <a:off x="1141413" y="154692"/>
            <a:ext cx="9905998" cy="865725"/>
          </a:xfrm>
        </p:spPr>
        <p:txBody>
          <a:bodyPr/>
          <a:lstStyle/>
          <a:p>
            <a:pPr algn="ctr"/>
            <a:r>
              <a:rPr lang="en-IN" u="sng" dirty="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8956741-6237-49B1-A81E-6B967CB2D139}"/>
              </a:ext>
            </a:extLst>
          </p:cNvPr>
          <p:cNvSpPr>
            <a:spLocks noGrp="1"/>
          </p:cNvSpPr>
          <p:nvPr>
            <p:ph idx="1"/>
          </p:nvPr>
        </p:nvSpPr>
        <p:spPr>
          <a:xfrm>
            <a:off x="1141413" y="1020418"/>
            <a:ext cx="9905999" cy="5632174"/>
          </a:xfrm>
        </p:spPr>
        <p:txBody>
          <a:bodyPr>
            <a:normAutofit/>
          </a:bodyPr>
          <a:lstStyle/>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Optics and Photonics Journal, 2013, 3, 153-157 doi:10.4236/opj.2013.32B037 Published  Online June 2013 (</a:t>
            </a: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hlinkClick r:id="rId2"/>
              </a:rPr>
              <a:t>http://www.scirp.org/journal/opj</a:t>
            </a: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a:t>
            </a:r>
          </a:p>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 “Li-Fi (Light Fidelity)-The future technology In Wireless communication?” by Jyoti Rani. “Journal from International Journal of Applied Engineering Research” (IJAER); ISSN 0973-4562 Vol.7 No.11 (2012) </a:t>
            </a:r>
          </a:p>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 www.YouTube.com – TED Talk by Harald Hass on Li-Fi </a:t>
            </a:r>
          </a:p>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International Journal for Trends in Engineering &amp; Technology volume 23 issue 1 - May  2017 - ISSN: 2349 - 9303</a:t>
            </a:r>
          </a:p>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hlinkClick r:id="rId3"/>
              </a:rPr>
              <a:t>https://www.cambridge.org/core/books/visible-light-communication/34CAFB565027F65A82C6E5E6E7A2989D</a:t>
            </a:r>
            <a:endParaRPr lang="en-US" sz="1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T. D. C. Little, P. Dib, K. Shah, N. Barra Ford and B. Gallagher, “Using LED Lighting for Ubiquitous Indoor Wireless Networking,” IEEE International Conference on Wireless and Mobile Computing, pp. 373-378, 2008. doi:10.1109/WiMob.2008.57 </a:t>
            </a:r>
          </a:p>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D. K. Son, E. B. Cho and C. G. Lee, “Demonstration of Visible Light Communication Link for Audio and Video Transmission,” Photonics Global Conference (PGC), pp.1-4-2010. doi:10.1109/PGC.2010.5706094 </a:t>
            </a:r>
          </a:p>
          <a:p>
            <a:pPr marL="457200" indent="-457200">
              <a:buFont typeface="+mj-lt"/>
              <a:buAutoNum type="arabicParenR"/>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https://web.wpi.edu/Pubs/E-project/Available/E-project-032814-001416/unrestricted/MQP_Report_Final_Draft_3_27_14.pdf</a:t>
            </a:r>
          </a:p>
        </p:txBody>
      </p:sp>
    </p:spTree>
    <p:extLst>
      <p:ext uri="{BB962C8B-B14F-4D97-AF65-F5344CB8AC3E}">
        <p14:creationId xmlns:p14="http://schemas.microsoft.com/office/powerpoint/2010/main" val="425719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4D8C1B-1DF6-43BB-A506-A1CF3698AA6A}"/>
              </a:ext>
            </a:extLst>
          </p:cNvPr>
          <p:cNvSpPr/>
          <p:nvPr/>
        </p:nvSpPr>
        <p:spPr>
          <a:xfrm>
            <a:off x="1386969" y="1032513"/>
            <a:ext cx="8909970" cy="1200329"/>
          </a:xfrm>
          <a:prstGeom prst="rect">
            <a:avLst/>
          </a:prstGeom>
          <a:noFill/>
          <a:effectLst>
            <a:glow rad="228600">
              <a:schemeClr val="accent5">
                <a:satMod val="175000"/>
                <a:alpha val="40000"/>
              </a:schemeClr>
            </a:glow>
            <a:innerShdw blurRad="114300">
              <a:prstClr val="black"/>
            </a:innerShdw>
          </a:effectLst>
          <a:scene3d>
            <a:camera prst="orthographicFront"/>
            <a:lightRig rig="threePt" dir="t"/>
          </a:scene3d>
          <a:sp3d>
            <a:bevelT prst="relaxedInset"/>
          </a:sp3d>
        </p:spPr>
        <p:txBody>
          <a:bodyPr wrap="square" lIns="91440" tIns="45720" rIns="91440" bIns="45720">
            <a:spAutoFit/>
          </a:bodyPr>
          <a:lstStyle/>
          <a:p>
            <a:pPr algn="ctr"/>
            <a:r>
              <a:rPr lang="en-US" sz="7200" b="1" dirty="0">
                <a:ln w="22225">
                  <a:noFill/>
                  <a:prstDash val="solid"/>
                </a:ln>
                <a:solidFill>
                  <a:schemeClr val="bg2">
                    <a:lumMod val="60000"/>
                    <a:lumOff val="40000"/>
                  </a:schemeClr>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THANK</a:t>
            </a:r>
            <a:r>
              <a:rPr lang="en-US" sz="7200" b="1" dirty="0">
                <a:ln w="9525">
                  <a:solidFill>
                    <a:schemeClr val="bg1">
                      <a:lumMod val="75000"/>
                      <a:lumOff val="25000"/>
                    </a:schemeClr>
                  </a:solidFill>
                  <a:prstDash val="solid"/>
                </a:ln>
                <a:solidFill>
                  <a:schemeClr val="bg2">
                    <a:lumMod val="60000"/>
                    <a:lumOff val="40000"/>
                  </a:schemeClr>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 </a:t>
            </a:r>
            <a:r>
              <a:rPr lang="en-US" sz="7200" b="1" dirty="0">
                <a:ln w="22225">
                  <a:noFill/>
                  <a:prstDash val="solid"/>
                </a:ln>
                <a:solidFill>
                  <a:schemeClr val="bg2">
                    <a:lumMod val="60000"/>
                    <a:lumOff val="40000"/>
                  </a:schemeClr>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YOU</a:t>
            </a:r>
            <a:endParaRPr lang="en-US" sz="7200" b="1" cap="none" spc="0" dirty="0">
              <a:ln w="22225">
                <a:noFill/>
                <a:prstDash val="solid"/>
              </a:ln>
              <a:solidFill>
                <a:schemeClr val="bg2">
                  <a:lumMod val="60000"/>
                  <a:lumOff val="40000"/>
                </a:schemeClr>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9C1E342-FF32-472D-B1AC-BAFDA73B9687}"/>
              </a:ext>
            </a:extLst>
          </p:cNvPr>
          <p:cNvSpPr/>
          <p:nvPr/>
        </p:nvSpPr>
        <p:spPr>
          <a:xfrm>
            <a:off x="2288117" y="3086604"/>
            <a:ext cx="9674087" cy="3170099"/>
          </a:xfrm>
          <a:prstGeom prst="rect">
            <a:avLst/>
          </a:prstGeom>
          <a:noFill/>
        </p:spPr>
        <p:txBody>
          <a:bodyPr wrap="square" lIns="91440" tIns="45720" rIns="91440" bIns="45720">
            <a:spAutoFit/>
          </a:bodyPr>
          <a:lstStyle/>
          <a:p>
            <a:r>
              <a:rPr lang="en-US" sz="360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p>
          <a:p>
            <a:endParaRPr lang="en-US" sz="360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028700" lvl="1" indent="-571500">
              <a:buFont typeface="Arial" panose="020B0604020202020204" pitchFamily="34" charset="0"/>
              <a:buChar char="•"/>
            </a:pPr>
            <a:r>
              <a:rPr lang="en-US" sz="320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Pavan Aditya M S</a:t>
            </a:r>
          </a:p>
          <a:p>
            <a:pPr marL="1028700" lvl="1" indent="-571500">
              <a:buFont typeface="Arial" panose="020B0604020202020204" pitchFamily="34" charset="0"/>
              <a:buChar char="•"/>
            </a:pPr>
            <a:r>
              <a:rPr lang="en-US" sz="3200" b="0" cap="none" spc="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Hemanth Kumar </a:t>
            </a:r>
            <a:r>
              <a:rPr lang="en-US" sz="3200" b="0" cap="none" spc="0" dirty="0" err="1">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Patnala</a:t>
            </a:r>
            <a:endParaRPr lang="en-US" sz="3200" b="0" cap="none" spc="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028700" lvl="1" indent="-571500">
              <a:buFont typeface="Arial" panose="020B0604020202020204" pitchFamily="34" charset="0"/>
              <a:buChar char="•"/>
            </a:pPr>
            <a:r>
              <a:rPr lang="en-US" sz="320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 Siva Krishna</a:t>
            </a:r>
          </a:p>
          <a:p>
            <a:pPr marL="1028700" lvl="1" indent="-571500">
              <a:buFont typeface="Arial" panose="020B0604020202020204" pitchFamily="34" charset="0"/>
              <a:buChar char="•"/>
            </a:pPr>
            <a:r>
              <a:rPr lang="en-US" sz="3200" b="0" cap="none" spc="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 S</a:t>
            </a:r>
            <a:r>
              <a:rPr lang="en-US" sz="320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ravan Kumar</a:t>
            </a:r>
            <a:endParaRPr lang="en-US" sz="4800" b="0" cap="none" spc="0" dirty="0">
              <a:ln w="0"/>
              <a:solidFill>
                <a:schemeClr val="accent4">
                  <a:lumMod val="20000"/>
                  <a:lumOff val="8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2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BEDD-3493-4AB8-BAD6-5CFD6151149C}"/>
              </a:ext>
            </a:extLst>
          </p:cNvPr>
          <p:cNvSpPr>
            <a:spLocks noGrp="1"/>
          </p:cNvSpPr>
          <p:nvPr>
            <p:ph type="title"/>
          </p:nvPr>
        </p:nvSpPr>
        <p:spPr>
          <a:xfrm flipH="1" flipV="1">
            <a:off x="1095694" y="572799"/>
            <a:ext cx="45719" cy="45719"/>
          </a:xfrm>
        </p:spPr>
        <p:txBody>
          <a:bodyPr>
            <a:normAutofit fontScale="90000"/>
          </a:bodyPr>
          <a:lstStyle/>
          <a:p>
            <a:r>
              <a:rPr lang="en-IN" dirty="0"/>
              <a:t> </a:t>
            </a:r>
          </a:p>
        </p:txBody>
      </p:sp>
      <p:sp>
        <p:nvSpPr>
          <p:cNvPr id="4" name="Content Placeholder 3">
            <a:extLst>
              <a:ext uri="{FF2B5EF4-FFF2-40B4-BE49-F238E27FC236}">
                <a16:creationId xmlns:a16="http://schemas.microsoft.com/office/drawing/2014/main" id="{9C90BDCD-9D8C-46AA-9B43-49642D13A8E7}"/>
              </a:ext>
            </a:extLst>
          </p:cNvPr>
          <p:cNvSpPr>
            <a:spLocks noGrp="1"/>
          </p:cNvSpPr>
          <p:nvPr>
            <p:ph idx="1"/>
          </p:nvPr>
        </p:nvSpPr>
        <p:spPr>
          <a:xfrm>
            <a:off x="245659" y="272956"/>
            <a:ext cx="11723427" cy="6300122"/>
          </a:xfrm>
        </p:spPr>
        <p:txBody>
          <a:bodyPr>
            <a:normAutofit fontScale="92500" lnSpcReduction="20000"/>
          </a:bodyPr>
          <a:lstStyle/>
          <a:p>
            <a:pPr marL="0" indent="0" algn="ctr">
              <a:lnSpc>
                <a:spcPct val="100000"/>
              </a:lnSpc>
              <a:buNone/>
            </a:pPr>
            <a:r>
              <a:rPr lang="en-US" sz="2100" i="1" dirty="0">
                <a:solidFill>
                  <a:schemeClr val="accent4">
                    <a:lumMod val="20000"/>
                    <a:lumOff val="80000"/>
                  </a:schemeClr>
                </a:solidFill>
                <a:latin typeface="Times New Roman" panose="02020603050405020304" pitchFamily="18" charset="0"/>
                <a:cs typeface="Times New Roman" panose="02020603050405020304" pitchFamily="18" charset="0"/>
              </a:rPr>
              <a:t>Presented by </a:t>
            </a:r>
          </a:p>
          <a:p>
            <a:pPr marL="0" indent="0" algn="ctr">
              <a:lnSpc>
                <a:spcPct val="100000"/>
              </a:lnSpc>
              <a:buNone/>
            </a:pPr>
            <a:endParaRPr lang="en-US" sz="800" i="1"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M. S. PAVAN ADITYA(14981A0471)                    P. SIVA KRISHNA(14981A0470)</a:t>
            </a:r>
          </a:p>
          <a:p>
            <a:pPr marL="0" indent="0">
              <a:buNone/>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P. HEMANTH KUMAR(14981A0494)                  B. SRAVAN KUMAR(15985A0407)</a:t>
            </a:r>
            <a:endParaRPr lang="en-US" sz="22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0" indent="0" algn="ctr">
              <a:buNone/>
            </a:pPr>
            <a:r>
              <a:rPr lang="en-US" sz="2100" i="1" dirty="0">
                <a:solidFill>
                  <a:schemeClr val="accent4">
                    <a:lumMod val="20000"/>
                    <a:lumOff val="80000"/>
                  </a:schemeClr>
                </a:solidFill>
                <a:latin typeface="Times New Roman" panose="02020603050405020304" pitchFamily="18" charset="0"/>
                <a:cs typeface="Times New Roman" panose="02020603050405020304" pitchFamily="18" charset="0"/>
              </a:rPr>
              <a:t>Under the esteemed guidance of </a:t>
            </a:r>
          </a:p>
          <a:p>
            <a:pPr marL="0" indent="0" algn="ctr">
              <a:lnSpc>
                <a:spcPct val="100000"/>
              </a:lnSpc>
              <a:buNone/>
            </a:pP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Dr. CH. SRINIVASU, </a:t>
            </a:r>
            <a:r>
              <a:rPr lang="en-US" sz="1600" b="1" dirty="0">
                <a:solidFill>
                  <a:schemeClr val="accent4">
                    <a:lumMod val="20000"/>
                    <a:lumOff val="80000"/>
                  </a:schemeClr>
                </a:solidFill>
                <a:latin typeface="Times New Roman" panose="02020603050405020304" pitchFamily="18" charset="0"/>
                <a:cs typeface="Times New Roman" panose="02020603050405020304" pitchFamily="18" charset="0"/>
              </a:rPr>
              <a:t>M. Tech, P. </a:t>
            </a:r>
            <a:r>
              <a:rPr lang="en-US" sz="1600" b="1" dirty="0" err="1">
                <a:solidFill>
                  <a:schemeClr val="accent4">
                    <a:lumMod val="20000"/>
                    <a:lumOff val="80000"/>
                  </a:schemeClr>
                </a:solidFill>
                <a:latin typeface="Times New Roman" panose="02020603050405020304" pitchFamily="18" charset="0"/>
                <a:cs typeface="Times New Roman" panose="02020603050405020304" pitchFamily="18" charset="0"/>
              </a:rPr>
              <a:t>hD</a:t>
            </a:r>
            <a:r>
              <a:rPr lang="en-US" sz="1600" b="1"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Professor</a:t>
            </a:r>
          </a:p>
          <a:p>
            <a:pPr marL="0" indent="0" algn="ctr">
              <a:lnSpc>
                <a:spcPct val="100000"/>
              </a:lnSpc>
              <a:buNone/>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Department of ECE</a:t>
            </a:r>
          </a:p>
          <a:p>
            <a:pPr>
              <a:lnSpc>
                <a:spcPct val="100000"/>
              </a:lnSpc>
            </a:pPr>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nSpc>
                <a:spcPct val="100000"/>
              </a:lnSpc>
            </a:pPr>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nSpc>
                <a:spcPct val="100000"/>
              </a:lnSpc>
            </a:pPr>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nSpc>
                <a:spcPct val="100000"/>
              </a:lnSpc>
            </a:pPr>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nSpc>
                <a:spcPct val="100000"/>
              </a:lnSpc>
            </a:pPr>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nSpc>
                <a:spcPct val="100000"/>
              </a:lnSpc>
            </a:pPr>
            <a:endParaRPr lang="en-US" sz="9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0" indent="0" algn="ctr">
              <a:lnSpc>
                <a:spcPct val="100000"/>
              </a:lnSpc>
              <a:buNone/>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RAGHU ENGINEERING COLLEGE (A)                                                                                   Accredited by NAAC with a grade ‘A’ and Accredited by NBA                                                       </a:t>
            </a:r>
            <a:r>
              <a:rPr lang="en-US" sz="2400" dirty="0" err="1">
                <a:solidFill>
                  <a:schemeClr val="accent4">
                    <a:lumMod val="20000"/>
                    <a:lumOff val="80000"/>
                  </a:schemeClr>
                </a:solidFill>
                <a:latin typeface="Times New Roman" panose="02020603050405020304" pitchFamily="18" charset="0"/>
                <a:cs typeface="Times New Roman" panose="02020603050405020304" pitchFamily="18" charset="0"/>
              </a:rPr>
              <a:t>Dakamari</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400" dirty="0" err="1">
                <a:solidFill>
                  <a:schemeClr val="accent4">
                    <a:lumMod val="20000"/>
                    <a:lumOff val="80000"/>
                  </a:schemeClr>
                </a:solidFill>
                <a:latin typeface="Times New Roman" panose="02020603050405020304" pitchFamily="18" charset="0"/>
                <a:cs typeface="Times New Roman" panose="02020603050405020304" pitchFamily="18" charset="0"/>
              </a:rPr>
              <a:t>Bheemunipatnam</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(M),Visakhapatnam-531162                                                                (2017-2018)</a:t>
            </a:r>
          </a:p>
          <a:p>
            <a:pPr>
              <a:lnSpc>
                <a:spcPct val="100000"/>
              </a:lnSpc>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B1F3FED-F06A-48ED-8D07-361B9F37B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513" y="3075900"/>
            <a:ext cx="1951717" cy="1865519"/>
          </a:xfrm>
          <a:prstGeom prst="rect">
            <a:avLst/>
          </a:prstGeom>
        </p:spPr>
      </p:pic>
    </p:spTree>
    <p:extLst>
      <p:ext uri="{BB962C8B-B14F-4D97-AF65-F5344CB8AC3E}">
        <p14:creationId xmlns:p14="http://schemas.microsoft.com/office/powerpoint/2010/main" val="142039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2DE3-1318-4714-A65E-3898299E737E}"/>
              </a:ext>
            </a:extLst>
          </p:cNvPr>
          <p:cNvSpPr>
            <a:spLocks noGrp="1"/>
          </p:cNvSpPr>
          <p:nvPr>
            <p:ph type="title"/>
          </p:nvPr>
        </p:nvSpPr>
        <p:spPr>
          <a:xfrm>
            <a:off x="1008891" y="459492"/>
            <a:ext cx="9905998" cy="799465"/>
          </a:xfrm>
          <a:effectLst>
            <a:glow rad="228600">
              <a:schemeClr val="accent1">
                <a:satMod val="175000"/>
                <a:alpha val="40000"/>
              </a:schemeClr>
            </a:glow>
          </a:effectLst>
        </p:spPr>
        <p:txBody>
          <a:bodyPr>
            <a:normAutofit/>
          </a:bodyPr>
          <a:lstStyle/>
          <a:p>
            <a:pPr algn="ctr"/>
            <a:r>
              <a:rPr lang="en-IN" sz="4200" u="sng" dirty="0">
                <a:solidFill>
                  <a:schemeClr val="bg2">
                    <a:lumMod val="60000"/>
                    <a:lumOff val="40000"/>
                  </a:schemeClr>
                </a:solidFill>
                <a:effectLst>
                  <a:glow rad="38100">
                    <a:schemeClr val="bg1">
                      <a:lumMod val="65000"/>
                      <a:lumOff val="3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6EC0423-D18C-4AAF-A4E2-870F44496665}"/>
              </a:ext>
            </a:extLst>
          </p:cNvPr>
          <p:cNvSpPr>
            <a:spLocks noGrp="1"/>
          </p:cNvSpPr>
          <p:nvPr>
            <p:ph idx="1"/>
          </p:nvPr>
        </p:nvSpPr>
        <p:spPr>
          <a:xfrm>
            <a:off x="1141412" y="1769165"/>
            <a:ext cx="9905999" cy="5088835"/>
          </a:xfrm>
        </p:spPr>
        <p:txBody>
          <a:bodyPr>
            <a:normAutofit/>
          </a:bodyPr>
          <a:lstStyle/>
          <a:p>
            <a:pPr>
              <a:buFont typeface="Wingdings" panose="05000000000000000000" pitchFamily="2" charset="2"/>
              <a:buChar char="ü"/>
            </a:pPr>
            <a:r>
              <a:rPr lang="en-IN" sz="2000" dirty="0">
                <a:solidFill>
                  <a:schemeClr val="accent4">
                    <a:lumMod val="20000"/>
                    <a:lumOff val="80000"/>
                  </a:schemeClr>
                </a:solidFill>
              </a:rPr>
              <a:t> </a:t>
            </a:r>
            <a:r>
              <a:rPr lang="en-IN" sz="2000" dirty="0">
                <a:solidFill>
                  <a:schemeClr val="accent4">
                    <a:lumMod val="20000"/>
                    <a:lumOff val="80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ü"/>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INTRODUCTION</a:t>
            </a:r>
          </a:p>
          <a:p>
            <a:pPr lvl="1">
              <a:buFont typeface="Wingdings" panose="05000000000000000000" pitchFamily="2" charset="2"/>
              <a:buChar char="Ø"/>
            </a:pP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What is Li-Fi</a:t>
            </a:r>
          </a:p>
          <a:p>
            <a:pPr lvl="1">
              <a:buFont typeface="Wingdings" panose="05000000000000000000" pitchFamily="2" charset="2"/>
              <a:buChar char="Ø"/>
            </a:pP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Birth of Li-Fi</a:t>
            </a:r>
          </a:p>
          <a:p>
            <a:pPr lvl="1">
              <a:buFont typeface="Wingdings" panose="05000000000000000000" pitchFamily="2" charset="2"/>
              <a:buChar char="Ø"/>
            </a:pP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Issues of Wi-Fi</a:t>
            </a:r>
          </a:p>
          <a:p>
            <a:pPr>
              <a:buFont typeface="Wingdings" panose="05000000000000000000" pitchFamily="2" charset="2"/>
              <a:buChar char="ü"/>
            </a:pPr>
            <a:r>
              <a:rPr lang="en-IN" sz="2000" dirty="0">
                <a:solidFill>
                  <a:schemeClr val="accent4">
                    <a:lumMod val="20000"/>
                    <a:lumOff val="80000"/>
                  </a:schemeClr>
                </a:solidFill>
                <a:latin typeface="Times New Roman" panose="02020603050405020304" pitchFamily="18" charset="0"/>
                <a:cs typeface="Times New Roman" panose="02020603050405020304" pitchFamily="18" charset="0"/>
              </a:rPr>
              <a:t> JUSTIFICATION OF PROJECT</a:t>
            </a:r>
          </a:p>
          <a:p>
            <a:pPr lvl="1">
              <a:buFont typeface="Wingdings" panose="05000000000000000000" pitchFamily="2" charset="2"/>
              <a:buChar char="Ø"/>
            </a:pPr>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Why only Li-Fi</a:t>
            </a:r>
          </a:p>
          <a:p>
            <a:pPr>
              <a:buFont typeface="Wingdings" panose="05000000000000000000" pitchFamily="2" charset="2"/>
              <a:buChar char="ü"/>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OBJECTIVE AND SCOPE</a:t>
            </a:r>
          </a:p>
          <a:p>
            <a:pPr>
              <a:buFont typeface="Wingdings" panose="05000000000000000000" pitchFamily="2" charset="2"/>
              <a:buChar char="ü"/>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PLAN OF PROJECT</a:t>
            </a:r>
          </a:p>
          <a:p>
            <a:pPr>
              <a:buFont typeface="Wingdings" panose="05000000000000000000" pitchFamily="2" charset="2"/>
              <a:buChar char="ü"/>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MODEL OF THE PROJECT</a:t>
            </a:r>
          </a:p>
          <a:p>
            <a:pPr>
              <a:buFont typeface="Wingdings" panose="05000000000000000000" pitchFamily="2" charset="2"/>
              <a:buChar char="ü"/>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IN" sz="2000" dirty="0">
                <a:solidFill>
                  <a:schemeClr val="accent4">
                    <a:lumMod val="20000"/>
                    <a:lumOff val="80000"/>
                  </a:schemeClr>
                </a:solidFill>
                <a:latin typeface="Times New Roman" panose="02020603050405020304" pitchFamily="18" charset="0"/>
                <a:cs typeface="Times New Roman" panose="02020603050405020304" pitchFamily="18" charset="0"/>
              </a:rPr>
              <a:t>ADVANTAGES, APPLICATIONS AND LIMITATIONS</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138922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6987-641D-4CF8-B74E-F13FC08AA5EE}"/>
              </a:ext>
            </a:extLst>
          </p:cNvPr>
          <p:cNvSpPr>
            <a:spLocks noGrp="1"/>
          </p:cNvSpPr>
          <p:nvPr>
            <p:ph type="title"/>
          </p:nvPr>
        </p:nvSpPr>
        <p:spPr>
          <a:xfrm>
            <a:off x="675861" y="106018"/>
            <a:ext cx="10411306" cy="795129"/>
          </a:xfrm>
        </p:spPr>
        <p:txBody>
          <a:bodyPr>
            <a:normAutofit/>
          </a:bodyPr>
          <a:lstStyle/>
          <a:p>
            <a:pPr algn="ctr"/>
            <a:r>
              <a:rPr lang="en-IN" sz="4200" u="sng" dirty="0">
                <a:solidFill>
                  <a:schemeClr val="bg2">
                    <a:lumMod val="60000"/>
                    <a:lumOff val="40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DA18015-5D38-4ADD-8937-A96E5C6411F0}"/>
              </a:ext>
            </a:extLst>
          </p:cNvPr>
          <p:cNvSpPr>
            <a:spLocks noGrp="1"/>
          </p:cNvSpPr>
          <p:nvPr>
            <p:ph idx="1"/>
          </p:nvPr>
        </p:nvSpPr>
        <p:spPr>
          <a:xfrm>
            <a:off x="636104" y="1086677"/>
            <a:ext cx="11357113" cy="5936974"/>
          </a:xfrm>
        </p:spPr>
        <p:txBody>
          <a:bodyPr>
            <a:normAutofit fontScale="92500" lnSpcReduction="10000"/>
          </a:bodyPr>
          <a:lstStyle/>
          <a:p>
            <a:pPr marL="0" indent="0">
              <a:buNone/>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Li-Fi is a label for wireless-communication systems using light as a carrier instead of traditional radio frequencies, as in Wi-Fi. The voice, speech, video data information can be transmitted using Li-Fi technology with high data rates. This technology is named as Li-Fi transmission which stands for Light Fidelity. This invention can produce data rates faster than 10 Mega-Bits per second which is much more than that of an average broadband speed of   Wi-Fi connection and Bluetooth. Wireless communication has become a basic utility in personal and business life such that it becomes a fundamental of our lives, and this type of communication theory uses the radio spectrum which have limitations, i.e. capacity, efficiency, availability and security. The defects of Wi-Fi technology gave birth to the concept of Li-Fi technology. Li-Fi can be defined as a light-based Wi-Fi. This technology mainly serves the purpose of transmitting data using retrofitting of LED bulbs that has high efficiency, durability and reliability. With the increasing popularity of solid state lighting devices, Visible Light Communication (VLC) properly known Li-Fi technology is globally recognized  as an advanced and promising technology to realize short-range, high speed as well as large capacity wireless data transmission. In this project, prototype of real-time audio and video broadcast system using inexpensive commercially available light emitting diode (LED) lamps is being implemented, and also with LED arrays is capable in supporting light illumination, data broadcast as well as video and audio streaming. Lighting model within room environment is designed and simulated, which indicates close relationship between layout of light sources and distribution of illuminance. Later, after the implementation of the experimental setup is done, the results are evaluated using MATLAB software for conversion of the input data into its digital form and vice versa for its simulation on the hardware setup. The final objective of Li-Fi development is the application of off-the-shelf LEDs in home environment wireless network to satisfy the needs of both illumination and data transmission.</a:t>
            </a:r>
          </a:p>
          <a:p>
            <a:pPr marL="0" indent="0">
              <a:buNone/>
            </a:pP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IN" sz="2000" dirty="0">
                <a:solidFill>
                  <a:schemeClr val="accent4">
                    <a:lumMod val="20000"/>
                    <a:lumOff val="80000"/>
                  </a:schemeClr>
                </a:solidFill>
                <a:latin typeface="Times New Roman" panose="02020603050405020304" pitchFamily="18" charset="0"/>
                <a:cs typeface="Times New Roman" panose="02020603050405020304" pitchFamily="18" charset="0"/>
              </a:rPr>
              <a:t>Key points: Wi-Fi, Li-Fi, VLC, LED, MATLAB, High speed data transfer.</a:t>
            </a:r>
          </a:p>
        </p:txBody>
      </p:sp>
    </p:spTree>
    <p:extLst>
      <p:ext uri="{BB962C8B-B14F-4D97-AF65-F5344CB8AC3E}">
        <p14:creationId xmlns:p14="http://schemas.microsoft.com/office/powerpoint/2010/main" val="37562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B609-D286-4725-8603-94F757C82B2C}"/>
              </a:ext>
            </a:extLst>
          </p:cNvPr>
          <p:cNvSpPr>
            <a:spLocks noGrp="1"/>
          </p:cNvSpPr>
          <p:nvPr>
            <p:ph type="title"/>
          </p:nvPr>
        </p:nvSpPr>
        <p:spPr>
          <a:xfrm>
            <a:off x="815008" y="132520"/>
            <a:ext cx="10561983" cy="980661"/>
          </a:xfrm>
        </p:spPr>
        <p:txBody>
          <a:bodyPr>
            <a:normAutofit/>
          </a:bodyPr>
          <a:lstStyle/>
          <a:p>
            <a:pPr algn="ctr"/>
            <a:r>
              <a:rPr lang="en-IN" sz="4200" u="sng" dirty="0">
                <a:solidFill>
                  <a:schemeClr val="bg2">
                    <a:lumMod val="60000"/>
                    <a:lumOff val="4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1EFDDE9-F98D-461D-844B-EC782CFF9AE0}"/>
              </a:ext>
            </a:extLst>
          </p:cNvPr>
          <p:cNvSpPr>
            <a:spLocks noGrp="1"/>
          </p:cNvSpPr>
          <p:nvPr>
            <p:ph idx="1"/>
          </p:nvPr>
        </p:nvSpPr>
        <p:spPr>
          <a:xfrm>
            <a:off x="815008" y="1424608"/>
            <a:ext cx="10561983" cy="5433392"/>
          </a:xfrm>
        </p:spPr>
        <p:txBody>
          <a:bodyPr>
            <a:normAutofit/>
          </a:bodyPr>
          <a:lstStyle/>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Li-Fi: Light Fidelity</a:t>
            </a:r>
          </a:p>
          <a:p>
            <a:pPr marL="0" indent="0">
              <a:buNone/>
            </a:pPr>
            <a:endParaRPr lang="en-IN" sz="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What is Li-Fi ..?</a:t>
            </a: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 Transfer of data using light as the medium is known as Li-Fi.</a:t>
            </a:r>
          </a:p>
          <a:p>
            <a:pPr lvl="1">
              <a:buFont typeface="Wingdings" panose="05000000000000000000" pitchFamily="2" charset="2"/>
              <a:buChar char="§"/>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 Unlike Wi-Fi which uses Radio Spectrum, Li-Fi uses visible light as</a:t>
            </a:r>
          </a:p>
          <a:p>
            <a:pPr marL="457200" lvl="1" indent="0">
              <a:buNone/>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     spectrum.</a:t>
            </a:r>
          </a:p>
          <a:p>
            <a:pPr lvl="1">
              <a:buFont typeface="Wingdings" panose="05000000000000000000" pitchFamily="2" charset="2"/>
              <a:buChar char="§"/>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 Data transfer is done by an LED fitted with a Transceiver circuit.</a:t>
            </a:r>
          </a:p>
          <a:p>
            <a:pPr lvl="1">
              <a:buFont typeface="Wingdings" panose="05000000000000000000" pitchFamily="2" charset="2"/>
              <a:buChar char="§"/>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 Now every light bulb will work as a hub for data transfer.</a:t>
            </a:r>
          </a:p>
          <a:p>
            <a:pPr lvl="1">
              <a:buFont typeface="Wingdings" panose="05000000000000000000" pitchFamily="2" charset="2"/>
              <a:buChar char="§"/>
            </a:pPr>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It is possible to encode data in the light by varying the rate at which</a:t>
            </a:r>
          </a:p>
          <a:p>
            <a:pPr marL="457200" lvl="1" indent="0">
              <a:buNone/>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LED’s flicker on and off to give different strings of 1s and 0s.</a:t>
            </a:r>
          </a:p>
          <a:p>
            <a:pPr lvl="1">
              <a:buFont typeface="Wingdings" panose="05000000000000000000" pitchFamily="2" charset="2"/>
              <a:buChar char="§"/>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Switching on and LED is a logical ‘1’, switching it off is a logical ‘0’.</a:t>
            </a:r>
          </a:p>
          <a:p>
            <a:pPr lvl="1">
              <a:buFont typeface="Wingdings" panose="05000000000000000000" pitchFamily="2" charset="2"/>
              <a:buChar char="§"/>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This modulation is so fast that our naked eye cannot notice it.</a:t>
            </a:r>
            <a:endParaRPr lang="en-IN" sz="24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75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9462-5559-49C9-BA61-B6902DC41A4C}"/>
              </a:ext>
            </a:extLst>
          </p:cNvPr>
          <p:cNvSpPr>
            <a:spLocks noGrp="1"/>
          </p:cNvSpPr>
          <p:nvPr>
            <p:ph type="title"/>
          </p:nvPr>
        </p:nvSpPr>
        <p:spPr>
          <a:xfrm flipH="1">
            <a:off x="1725" y="0"/>
            <a:ext cx="45719"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72DF046B-93C5-4535-9889-F73F9D409C35}"/>
              </a:ext>
            </a:extLst>
          </p:cNvPr>
          <p:cNvSpPr>
            <a:spLocks noGrp="1"/>
          </p:cNvSpPr>
          <p:nvPr>
            <p:ph idx="1"/>
          </p:nvPr>
        </p:nvSpPr>
        <p:spPr>
          <a:xfrm>
            <a:off x="802619" y="659227"/>
            <a:ext cx="10586761" cy="6523452"/>
          </a:xfrm>
        </p:spPr>
        <p:txBody>
          <a:bodyPr>
            <a:normAutofit/>
          </a:bodyPr>
          <a:lstStyle/>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Issues of Wi-Fi</a:t>
            </a:r>
          </a:p>
          <a:p>
            <a:pPr marL="0" indent="0">
              <a:buNone/>
            </a:pPr>
            <a:endParaRPr lang="en-IN" sz="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28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Wi-Fi uses radio waves spectrum for transmitting the data.</a:t>
            </a:r>
          </a:p>
          <a:p>
            <a:pPr lvl="1">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 Since this band is congested and it is of a small finite range its capacity leads to dry up.</a:t>
            </a:r>
          </a:p>
          <a:p>
            <a:pPr lvl="1">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 Even though the demand for wireless network is increasing day by day the number of base stations available are limited.</a:t>
            </a:r>
          </a:p>
          <a:p>
            <a:pPr lvl="1">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 The cost of installation of a base station and maintaining it at optimum temperatures is more expensive.</a:t>
            </a:r>
          </a:p>
          <a:p>
            <a:pPr lvl="1">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 This technology even has lesser bandwidths with a lower factor of efficiency.</a:t>
            </a:r>
          </a:p>
          <a:p>
            <a:pPr lvl="1">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 Its availability is limited and is less secure.</a:t>
            </a:r>
          </a:p>
          <a:p>
            <a:pPr lvl="1">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These all issues in radio spectrum laid path for opting a method using light spectrum.</a:t>
            </a:r>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9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4B10-F3C4-4422-A8AE-B72585EE4533}"/>
              </a:ext>
            </a:extLst>
          </p:cNvPr>
          <p:cNvSpPr>
            <a:spLocks noGrp="1"/>
          </p:cNvSpPr>
          <p:nvPr>
            <p:ph type="title" idx="4294967295"/>
          </p:nvPr>
        </p:nvSpPr>
        <p:spPr>
          <a:xfrm flipH="1">
            <a:off x="0" y="4108450"/>
            <a:ext cx="46038" cy="46038"/>
          </a:xfrm>
        </p:spPr>
        <p:txBody>
          <a:bodyPr>
            <a:normAutofit fontScale="90000"/>
          </a:bodyPr>
          <a:lstStyle/>
          <a:p>
            <a:r>
              <a:rPr lang="en-IN" dirty="0"/>
              <a:t> </a:t>
            </a:r>
          </a:p>
        </p:txBody>
      </p:sp>
      <p:sp>
        <p:nvSpPr>
          <p:cNvPr id="4" name="Text Placeholder 3">
            <a:extLst>
              <a:ext uri="{FF2B5EF4-FFF2-40B4-BE49-F238E27FC236}">
                <a16:creationId xmlns:a16="http://schemas.microsoft.com/office/drawing/2014/main" id="{9CB976BA-E42E-405E-AB24-C252270E6E2B}"/>
              </a:ext>
            </a:extLst>
          </p:cNvPr>
          <p:cNvSpPr>
            <a:spLocks noGrp="1"/>
          </p:cNvSpPr>
          <p:nvPr>
            <p:ph type="body" sz="half" idx="4294967295"/>
          </p:nvPr>
        </p:nvSpPr>
        <p:spPr>
          <a:xfrm>
            <a:off x="569844" y="396564"/>
            <a:ext cx="11488738" cy="6732588"/>
          </a:xfrm>
        </p:spPr>
        <p:txBody>
          <a:bodyPr>
            <a:normAutofit/>
          </a:bodyPr>
          <a:lstStyle/>
          <a:p>
            <a:pPr marL="285750" indent="-285750" algn="just">
              <a:buFont typeface="Wingdings" panose="05000000000000000000" pitchFamily="2" charset="2"/>
              <a:buChar char="q"/>
            </a:pPr>
            <a:r>
              <a:rPr lang="en-IN" sz="2000" dirty="0"/>
              <a:t> </a:t>
            </a:r>
            <a:r>
              <a:rPr lang="en-IN" sz="2800" dirty="0">
                <a:latin typeface="Times New Roman" panose="02020603050405020304" pitchFamily="18" charset="0"/>
                <a:cs typeface="Times New Roman" panose="02020603050405020304" pitchFamily="18" charset="0"/>
              </a:rPr>
              <a:t>Birth of Li-Fi                                                                       </a:t>
            </a:r>
            <a:r>
              <a:rPr lang="en-IN" sz="1800" b="1" u="sng" dirty="0">
                <a:solidFill>
                  <a:schemeClr val="accent4">
                    <a:lumMod val="20000"/>
                    <a:lumOff val="80000"/>
                  </a:schemeClr>
                </a:solidFill>
                <a:latin typeface="Times New Roman" panose="02020603050405020304" pitchFamily="18" charset="0"/>
                <a:cs typeface="Times New Roman" panose="02020603050405020304" pitchFamily="18" charset="0"/>
              </a:rPr>
              <a:t>HARALD HAAS</a:t>
            </a:r>
          </a:p>
          <a:p>
            <a:pPr marL="0" indent="0" algn="just">
              <a:buNone/>
            </a:pPr>
            <a:endParaRPr lang="en-IN" sz="1000" b="1" u="sng"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Li-Fi was invented in late 1990’s in the countries </a:t>
            </a:r>
          </a:p>
          <a:p>
            <a:pPr marL="457200" lvl="1" indent="0">
              <a:buNone/>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     like Germany, Korea and Russia.</a:t>
            </a:r>
          </a:p>
          <a:p>
            <a:pPr marL="914400" lvl="1" indent="-457200">
              <a:buFont typeface="Wingdings" panose="05000000000000000000" pitchFamily="2" charset="2"/>
              <a:buChar char="§"/>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Then it was said to be called as Visible Light </a:t>
            </a:r>
          </a:p>
          <a:p>
            <a:pPr marL="457200" lvl="1" indent="0">
              <a:buNone/>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      Communication (VLC).</a:t>
            </a:r>
          </a:p>
          <a:p>
            <a:pPr marL="914400" lvl="1" indent="-457200">
              <a:buFont typeface="Wingdings" panose="05000000000000000000" pitchFamily="2" charset="2"/>
              <a:buChar char="§"/>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Later in 2011 Harald Hass Continued the work </a:t>
            </a:r>
          </a:p>
          <a:p>
            <a:pPr marL="457200" lvl="1" indent="0">
              <a:buNone/>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     on this technology and started integrating the </a:t>
            </a:r>
          </a:p>
          <a:p>
            <a:pPr marL="457200" lvl="1" indent="0">
              <a:buNone/>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     concept into an LED table lamp.</a:t>
            </a:r>
          </a:p>
          <a:p>
            <a:pPr marL="914400" lvl="1" indent="-457200">
              <a:buFont typeface="Wingdings" panose="05000000000000000000" pitchFamily="2" charset="2"/>
              <a:buChar char="§"/>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On 12</a:t>
            </a:r>
            <a:r>
              <a:rPr lang="en-IN" sz="2600" baseline="30000" dirty="0">
                <a:solidFill>
                  <a:schemeClr val="accent4">
                    <a:lumMod val="20000"/>
                    <a:lumOff val="80000"/>
                  </a:schemeClr>
                </a:solidFill>
                <a:latin typeface="Times New Roman" panose="02020603050405020304" pitchFamily="18" charset="0"/>
                <a:cs typeface="Times New Roman" panose="02020603050405020304" pitchFamily="18" charset="0"/>
              </a:rPr>
              <a:t>th</a:t>
            </a: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 July 2011, at TED talks he demonstrated </a:t>
            </a:r>
          </a:p>
          <a:p>
            <a:pPr marL="457200" lvl="1" indent="0">
              <a:buNone/>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      the concept of Li-Fi on stage by transmitting a video through a table lamp</a:t>
            </a:r>
          </a:p>
          <a:p>
            <a:pPr marL="457200" lvl="1" indent="0">
              <a:buNone/>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      LED transceiver.</a:t>
            </a:r>
          </a:p>
          <a:p>
            <a:pPr marL="914400" lvl="1" indent="-457200">
              <a:buFont typeface="Wingdings" panose="05000000000000000000" pitchFamily="2" charset="2"/>
              <a:buChar char="§"/>
            </a:pPr>
            <a:r>
              <a:rPr lang="en-IN" sz="2600" dirty="0">
                <a:solidFill>
                  <a:schemeClr val="accent4">
                    <a:lumMod val="20000"/>
                    <a:lumOff val="80000"/>
                  </a:schemeClr>
                </a:solidFill>
                <a:latin typeface="Times New Roman" panose="02020603050405020304" pitchFamily="18" charset="0"/>
                <a:cs typeface="Times New Roman" panose="02020603050405020304" pitchFamily="18" charset="0"/>
              </a:rPr>
              <a:t>At present Li-Fi is being capable of transferring data a rate of 800 MB to more than 1 GB per second.</a:t>
            </a:r>
          </a:p>
        </p:txBody>
      </p:sp>
      <p:pic>
        <p:nvPicPr>
          <p:cNvPr id="2050" name="Picture 2" descr="Image result">
            <a:extLst>
              <a:ext uri="{FF2B5EF4-FFF2-40B4-BE49-F238E27FC236}">
                <a16:creationId xmlns:a16="http://schemas.microsoft.com/office/drawing/2014/main" id="{5ECAE29D-7D54-4089-A96A-10A1B2B5BA06}"/>
              </a:ext>
            </a:extLst>
          </p:cNvPr>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8313" r="8313"/>
          <a:stretch>
            <a:fillRect/>
          </a:stretch>
        </p:blipFill>
        <p:spPr bwMode="auto">
          <a:xfrm>
            <a:off x="8372751" y="969997"/>
            <a:ext cx="336867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24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E01B-A1F7-4550-B7DA-1D13068C3846}"/>
              </a:ext>
            </a:extLst>
          </p:cNvPr>
          <p:cNvSpPr>
            <a:spLocks noGrp="1"/>
          </p:cNvSpPr>
          <p:nvPr>
            <p:ph type="title"/>
          </p:nvPr>
        </p:nvSpPr>
        <p:spPr>
          <a:xfrm>
            <a:off x="1192696" y="192157"/>
            <a:ext cx="9448800" cy="1378226"/>
          </a:xfrm>
        </p:spPr>
        <p:txBody>
          <a:bodyPr>
            <a:normAutofit/>
          </a:bodyPr>
          <a:lstStyle/>
          <a:p>
            <a:pPr algn="ctr"/>
            <a:r>
              <a:rPr lang="en-IN" sz="4200" u="sng" dirty="0"/>
              <a:t> </a:t>
            </a:r>
            <a:r>
              <a:rPr lang="en-IN" sz="4200" u="sng" dirty="0">
                <a:solidFill>
                  <a:schemeClr val="bg2">
                    <a:lumMod val="60000"/>
                    <a:lumOff val="40000"/>
                  </a:schemeClr>
                </a:solidFill>
                <a:latin typeface="Times New Roman" panose="02020603050405020304" pitchFamily="18" charset="0"/>
                <a:cs typeface="Times New Roman" panose="02020603050405020304" pitchFamily="18" charset="0"/>
              </a:rPr>
              <a:t>JUSTIFICATION OF THE PROJECT</a:t>
            </a:r>
            <a:endParaRPr lang="en-IN" sz="4200" u="sng" dirty="0"/>
          </a:p>
        </p:txBody>
      </p:sp>
      <p:sp>
        <p:nvSpPr>
          <p:cNvPr id="3" name="Content Placeholder 2">
            <a:extLst>
              <a:ext uri="{FF2B5EF4-FFF2-40B4-BE49-F238E27FC236}">
                <a16:creationId xmlns:a16="http://schemas.microsoft.com/office/drawing/2014/main" id="{0ED0A8D6-4A33-409C-89C2-9F226DFA42FB}"/>
              </a:ext>
            </a:extLst>
          </p:cNvPr>
          <p:cNvSpPr>
            <a:spLocks noGrp="1"/>
          </p:cNvSpPr>
          <p:nvPr>
            <p:ph idx="1"/>
          </p:nvPr>
        </p:nvSpPr>
        <p:spPr>
          <a:xfrm>
            <a:off x="743846" y="1696278"/>
            <a:ext cx="10639771" cy="4969565"/>
          </a:xfrm>
        </p:spPr>
        <p:txBody>
          <a:bodyPr>
            <a:normAutofit fontScale="92500" lnSpcReduction="10000"/>
          </a:bodyPr>
          <a:lstStyle/>
          <a:p>
            <a:pPr>
              <a:buFont typeface="Wingdings" panose="05000000000000000000" pitchFamily="2" charset="2"/>
              <a:buChar char="q"/>
            </a:pPr>
            <a:r>
              <a:rPr lang="en-IN" sz="26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Why only Li-Fi ..?</a:t>
            </a:r>
          </a:p>
          <a:p>
            <a:pPr marL="0" indent="0">
              <a:buNone/>
            </a:pPr>
            <a:endParaRPr lang="en-IN" sz="100" dirty="0">
              <a:latin typeface="Times New Roman" panose="02020603050405020304" pitchFamily="18" charset="0"/>
              <a:cs typeface="Times New Roman" panose="02020603050405020304" pitchFamily="18" charset="0"/>
            </a:endParaRPr>
          </a:p>
          <a:p>
            <a:pPr marL="0" indent="0">
              <a:buNone/>
            </a:pPr>
            <a:endParaRPr lang="en-IN" sz="1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2800" dirty="0">
                <a:solidFill>
                  <a:schemeClr val="accent4">
                    <a:lumMod val="20000"/>
                    <a:lumOff val="80000"/>
                  </a:schemeClr>
                </a:solidFill>
                <a:latin typeface="Times New Roman" panose="02020603050405020304" pitchFamily="18" charset="0"/>
                <a:cs typeface="Times New Roman" panose="02020603050405020304" pitchFamily="18" charset="0"/>
              </a:rPr>
              <a:t>Even though Gama rays have higher frequency the visible rays, </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Gama rays cant be used as they could be dangerous. </a:t>
            </a:r>
          </a:p>
          <a:p>
            <a:pPr lvl="1">
              <a:buFont typeface="Wingdings" panose="05000000000000000000" pitchFamily="2" charset="2"/>
              <a:buChar char="§"/>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X-rays also have similar health issues. They can also be harmful when our body is continuously exposed to them.</a:t>
            </a:r>
          </a:p>
          <a:p>
            <a:pPr lvl="1">
              <a:buFont typeface="Wingdings" panose="05000000000000000000" pitchFamily="2" charset="2"/>
              <a:buChar char="§"/>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Ultraviolet light is good for place without people, but other wise they are extremely dangerous for the human body. </a:t>
            </a:r>
          </a:p>
          <a:p>
            <a:pPr lvl="1">
              <a:buFont typeface="Wingdings" panose="05000000000000000000" pitchFamily="2" charset="2"/>
              <a:buChar char="§"/>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Infrared spectrum is avoided due to the cause of eye safety regulation, so they can only be used with low power.</a:t>
            </a:r>
          </a:p>
          <a:p>
            <a:pPr lvl="1">
              <a:buFont typeface="Wingdings" panose="05000000000000000000" pitchFamily="2" charset="2"/>
              <a:buChar char="§"/>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The problems with radio Waves are mentioned prior. </a:t>
            </a:r>
          </a:p>
          <a:p>
            <a:pPr lvl="1">
              <a:buFont typeface="Wingdings" panose="05000000000000000000" pitchFamily="2" charset="2"/>
              <a:buChar char="§"/>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So, the only spectrum which could provide a good transmission medium is the visible light spectrum.</a:t>
            </a:r>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64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9ED4-AC17-4748-8B6E-7D2A57782177}"/>
              </a:ext>
            </a:extLst>
          </p:cNvPr>
          <p:cNvSpPr>
            <a:spLocks noGrp="1"/>
          </p:cNvSpPr>
          <p:nvPr>
            <p:ph type="title"/>
          </p:nvPr>
        </p:nvSpPr>
        <p:spPr>
          <a:xfrm>
            <a:off x="1141412" y="114935"/>
            <a:ext cx="9905998" cy="905482"/>
          </a:xfrm>
        </p:spPr>
        <p:txBody>
          <a:bodyPr>
            <a:normAutofit/>
          </a:bodyPr>
          <a:lstStyle/>
          <a:p>
            <a:pPr algn="ctr"/>
            <a:r>
              <a:rPr lang="en-US" sz="4200" u="sng" dirty="0">
                <a:solidFill>
                  <a:schemeClr val="bg2">
                    <a:lumMod val="60000"/>
                    <a:lumOff val="40000"/>
                  </a:schemeClr>
                </a:solidFill>
                <a:latin typeface="Times New Roman" panose="02020603050405020304" pitchFamily="18" charset="0"/>
                <a:cs typeface="Times New Roman" panose="02020603050405020304" pitchFamily="18" charset="0"/>
              </a:rPr>
              <a:t>OBJECTIVE AND SCOPE</a:t>
            </a:r>
            <a:endParaRPr lang="en-IN" sz="4200" u="sng"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7BC7D1-8AF9-476F-A3D1-261EED9A5EF1}"/>
              </a:ext>
            </a:extLst>
          </p:cNvPr>
          <p:cNvSpPr>
            <a:spLocks noGrp="1"/>
          </p:cNvSpPr>
          <p:nvPr>
            <p:ph idx="1"/>
          </p:nvPr>
        </p:nvSpPr>
        <p:spPr>
          <a:xfrm>
            <a:off x="549965" y="1020417"/>
            <a:ext cx="11092069" cy="5565912"/>
          </a:xfrm>
        </p:spPr>
        <p:txBody>
          <a:bodyPr>
            <a:normAutofit fontScale="92500" lnSpcReduction="10000"/>
          </a:bodyPr>
          <a:lstStyle/>
          <a:p>
            <a:pPr marL="0" indent="0">
              <a:buNone/>
            </a:pPr>
            <a:endParaRPr lang="en-IN"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Objective:</a:t>
            </a:r>
          </a:p>
          <a:p>
            <a:pPr marL="0" indent="0">
              <a:buNone/>
            </a:pPr>
            <a:endParaRPr lang="en-IN" sz="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The objective of the project is to justify the title ‘Audio and video streaming using Li-Fi’.</a:t>
            </a:r>
          </a:p>
          <a:p>
            <a:pPr lvl="1">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Digitalising the Analog input and giving it to the LED lamp through the lamp driver circuit and reproducing it back at the receiver by using a photo diode sensor is the process implemented for it.</a:t>
            </a:r>
          </a:p>
          <a:p>
            <a:pPr marL="0" indent="0">
              <a:buNone/>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Scope: </a:t>
            </a:r>
          </a:p>
          <a:p>
            <a:pPr marL="0" indent="0">
              <a:buNone/>
            </a:pPr>
            <a:endParaRPr lang="en-IN" sz="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A single LED or an array of LED’s can be used for transmission of the light waves in the circuit.</a:t>
            </a:r>
          </a:p>
          <a:p>
            <a:pPr lvl="1">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Other than hardware this can also be implemented in software by using the MATLAB tool.</a:t>
            </a:r>
          </a:p>
          <a:p>
            <a:pPr lvl="1">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The hardware setup uses ADC and DAC at the transmitter and receiver sections respectively.</a:t>
            </a:r>
          </a:p>
          <a:p>
            <a:pPr lvl="1">
              <a:buFont typeface="Wingdings" panose="05000000000000000000" pitchFamily="2" charset="2"/>
              <a:buChar char="§"/>
            </a:pP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In the MATLAB software, the input is converted to binary bits and it is coded to RGB spectrum for its transmission through the LED.</a:t>
            </a:r>
          </a:p>
        </p:txBody>
      </p:sp>
    </p:spTree>
    <p:extLst>
      <p:ext uri="{BB962C8B-B14F-4D97-AF65-F5344CB8AC3E}">
        <p14:creationId xmlns:p14="http://schemas.microsoft.com/office/powerpoint/2010/main" val="36966456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1398</TotalTime>
  <Words>1668</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 AUDIO AND VIDEO STREAMING USING LI-FI   </vt:lpstr>
      <vt:lpstr> </vt:lpstr>
      <vt:lpstr>CONTENTS</vt:lpstr>
      <vt:lpstr>ABSTRACT</vt:lpstr>
      <vt:lpstr>INTRODUCTION</vt:lpstr>
      <vt:lpstr> </vt:lpstr>
      <vt:lpstr> </vt:lpstr>
      <vt:lpstr> JUSTIFICATION OF THE PROJECT</vt:lpstr>
      <vt:lpstr>OBJECTIVE AND SCOPE</vt:lpstr>
      <vt:lpstr>PLAN OF PROJECT</vt:lpstr>
      <vt:lpstr>MODEL OF THE PROJECT</vt:lpstr>
      <vt:lpstr>Advantages, Applications and limitations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and video streaming using li-fi</dc:title>
  <dc:creator>PAVAN ADITYA M S</dc:creator>
  <cp:lastModifiedBy>PAVAN ADITYA M S</cp:lastModifiedBy>
  <cp:revision>70</cp:revision>
  <dcterms:created xsi:type="dcterms:W3CDTF">2017-12-25T08:46:30Z</dcterms:created>
  <dcterms:modified xsi:type="dcterms:W3CDTF">2017-12-26T16:12:08Z</dcterms:modified>
</cp:coreProperties>
</file>