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30"/>
  </p:notesMasterIdLst>
  <p:sldIdLst>
    <p:sldId id="265" r:id="rId2"/>
    <p:sldId id="259" r:id="rId3"/>
    <p:sldId id="261" r:id="rId4"/>
    <p:sldId id="270" r:id="rId5"/>
    <p:sldId id="272" r:id="rId6"/>
    <p:sldId id="311" r:id="rId7"/>
    <p:sldId id="268" r:id="rId8"/>
    <p:sldId id="266" r:id="rId9"/>
    <p:sldId id="267" r:id="rId10"/>
    <p:sldId id="297" r:id="rId11"/>
    <p:sldId id="298" r:id="rId12"/>
    <p:sldId id="299" r:id="rId13"/>
    <p:sldId id="300" r:id="rId14"/>
    <p:sldId id="271" r:id="rId15"/>
    <p:sldId id="257" r:id="rId16"/>
    <p:sldId id="301" r:id="rId17"/>
    <p:sldId id="260" r:id="rId18"/>
    <p:sldId id="302" r:id="rId19"/>
    <p:sldId id="303" r:id="rId20"/>
    <p:sldId id="304" r:id="rId21"/>
    <p:sldId id="305" r:id="rId22"/>
    <p:sldId id="306" r:id="rId23"/>
    <p:sldId id="307" r:id="rId24"/>
    <p:sldId id="269" r:id="rId25"/>
    <p:sldId id="310" r:id="rId26"/>
    <p:sldId id="308" r:id="rId27"/>
    <p:sldId id="309" r:id="rId28"/>
    <p:sldId id="312" r:id="rId29"/>
  </p:sldIdLst>
  <p:sldSz cx="9144000" cy="5143500" type="screen16x9"/>
  <p:notesSz cx="6858000" cy="9144000"/>
  <p:embeddedFontLst>
    <p:embeddedFont>
      <p:font typeface="DM Sans" pitchFamily="2" charset="0"/>
      <p:regular r:id="rId31"/>
      <p:bold r:id="rId32"/>
      <p:italic r:id="rId33"/>
      <p:boldItalic r:id="rId34"/>
    </p:embeddedFont>
    <p:embeddedFont>
      <p:font typeface="Oswald" panose="00000500000000000000" pitchFamily="2" charset="0"/>
      <p:regular r:id="rId35"/>
      <p:bold r:id="rId36"/>
    </p:embeddedFont>
    <p:embeddedFont>
      <p:font typeface="Oswald ExtraLight" panose="00000300000000000000" pitchFamily="2" charset="0"/>
      <p:regular r:id="rId37"/>
      <p:bold r:id="rId38"/>
    </p:embeddedFont>
    <p:embeddedFont>
      <p:font typeface="Roboto Condensed Light" panose="020000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1">
          <p15:clr>
            <a:srgbClr val="9AA0A6"/>
          </p15:clr>
        </p15:guide>
        <p15:guide id="2" orient="horz" pos="733">
          <p15:clr>
            <a:srgbClr val="9AA0A6"/>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1CA3"/>
    <a:srgbClr val="4C4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65C71F-E557-46AD-84FD-E0D9EFDC5E66}">
  <a:tblStyle styleId="{9B65C71F-E557-46AD-84FD-E0D9EFDC5E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400" y="56"/>
      </p:cViewPr>
      <p:guideLst>
        <p:guide orient="horz" pos="601"/>
        <p:guide orient="horz" pos="733"/>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0e91f73e27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0e91f73e27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a:extLst>
            <a:ext uri="{FF2B5EF4-FFF2-40B4-BE49-F238E27FC236}">
              <a16:creationId xmlns:a16="http://schemas.microsoft.com/office/drawing/2014/main" id="{025F6219-96C1-2E81-3633-4654018B2BDD}"/>
            </a:ext>
          </a:extLst>
        </p:cNvPr>
        <p:cNvGrpSpPr/>
        <p:nvPr/>
      </p:nvGrpSpPr>
      <p:grpSpPr>
        <a:xfrm>
          <a:off x="0" y="0"/>
          <a:ext cx="0" cy="0"/>
          <a:chOff x="0" y="0"/>
          <a:chExt cx="0" cy="0"/>
        </a:xfrm>
      </p:grpSpPr>
      <p:sp>
        <p:nvSpPr>
          <p:cNvPr id="554" name="Google Shape;554;g10e91f73e27_0_220:notes">
            <a:extLst>
              <a:ext uri="{FF2B5EF4-FFF2-40B4-BE49-F238E27FC236}">
                <a16:creationId xmlns:a16="http://schemas.microsoft.com/office/drawing/2014/main" id="{0AC03B8F-9086-C6E5-199E-8B7537CF92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e91f73e27_0_220:notes">
            <a:extLst>
              <a:ext uri="{FF2B5EF4-FFF2-40B4-BE49-F238E27FC236}">
                <a16:creationId xmlns:a16="http://schemas.microsoft.com/office/drawing/2014/main" id="{54E3E49A-663C-73C5-8AA2-81020C532F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904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a:extLst>
            <a:ext uri="{FF2B5EF4-FFF2-40B4-BE49-F238E27FC236}">
              <a16:creationId xmlns:a16="http://schemas.microsoft.com/office/drawing/2014/main" id="{2AB15213-131A-613B-75E6-319809125758}"/>
            </a:ext>
          </a:extLst>
        </p:cNvPr>
        <p:cNvGrpSpPr/>
        <p:nvPr/>
      </p:nvGrpSpPr>
      <p:grpSpPr>
        <a:xfrm>
          <a:off x="0" y="0"/>
          <a:ext cx="0" cy="0"/>
          <a:chOff x="0" y="0"/>
          <a:chExt cx="0" cy="0"/>
        </a:xfrm>
      </p:grpSpPr>
      <p:sp>
        <p:nvSpPr>
          <p:cNvPr id="554" name="Google Shape;554;g10e91f73e27_0_220:notes">
            <a:extLst>
              <a:ext uri="{FF2B5EF4-FFF2-40B4-BE49-F238E27FC236}">
                <a16:creationId xmlns:a16="http://schemas.microsoft.com/office/drawing/2014/main" id="{E19A3DF1-5674-BD7B-6146-0227C3ED98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e91f73e27_0_220:notes">
            <a:extLst>
              <a:ext uri="{FF2B5EF4-FFF2-40B4-BE49-F238E27FC236}">
                <a16:creationId xmlns:a16="http://schemas.microsoft.com/office/drawing/2014/main" id="{F167E908-1B13-36F4-06B2-643B732491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6983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a:extLst>
            <a:ext uri="{FF2B5EF4-FFF2-40B4-BE49-F238E27FC236}">
              <a16:creationId xmlns:a16="http://schemas.microsoft.com/office/drawing/2014/main" id="{D459FF4A-138E-08AA-DC5C-CFE2F83F6F86}"/>
            </a:ext>
          </a:extLst>
        </p:cNvPr>
        <p:cNvGrpSpPr/>
        <p:nvPr/>
      </p:nvGrpSpPr>
      <p:grpSpPr>
        <a:xfrm>
          <a:off x="0" y="0"/>
          <a:ext cx="0" cy="0"/>
          <a:chOff x="0" y="0"/>
          <a:chExt cx="0" cy="0"/>
        </a:xfrm>
      </p:grpSpPr>
      <p:sp>
        <p:nvSpPr>
          <p:cNvPr id="554" name="Google Shape;554;g10e91f73e27_0_220:notes">
            <a:extLst>
              <a:ext uri="{FF2B5EF4-FFF2-40B4-BE49-F238E27FC236}">
                <a16:creationId xmlns:a16="http://schemas.microsoft.com/office/drawing/2014/main" id="{FBC03D62-A1D6-D82E-16B9-2214532103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e91f73e27_0_220:notes">
            <a:extLst>
              <a:ext uri="{FF2B5EF4-FFF2-40B4-BE49-F238E27FC236}">
                <a16:creationId xmlns:a16="http://schemas.microsoft.com/office/drawing/2014/main" id="{6D7A68ED-C242-13E3-C7A2-654A77876E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6152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a:extLst>
            <a:ext uri="{FF2B5EF4-FFF2-40B4-BE49-F238E27FC236}">
              <a16:creationId xmlns:a16="http://schemas.microsoft.com/office/drawing/2014/main" id="{4AF9F159-2232-5CBB-BC3C-5BB4F2713C3A}"/>
            </a:ext>
          </a:extLst>
        </p:cNvPr>
        <p:cNvGrpSpPr/>
        <p:nvPr/>
      </p:nvGrpSpPr>
      <p:grpSpPr>
        <a:xfrm>
          <a:off x="0" y="0"/>
          <a:ext cx="0" cy="0"/>
          <a:chOff x="0" y="0"/>
          <a:chExt cx="0" cy="0"/>
        </a:xfrm>
      </p:grpSpPr>
      <p:sp>
        <p:nvSpPr>
          <p:cNvPr id="554" name="Google Shape;554;g10e91f73e27_0_220:notes">
            <a:extLst>
              <a:ext uri="{FF2B5EF4-FFF2-40B4-BE49-F238E27FC236}">
                <a16:creationId xmlns:a16="http://schemas.microsoft.com/office/drawing/2014/main" id="{0CD0B0C7-68A6-1241-966E-78C93AB21D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e91f73e27_0_220:notes">
            <a:extLst>
              <a:ext uri="{FF2B5EF4-FFF2-40B4-BE49-F238E27FC236}">
                <a16:creationId xmlns:a16="http://schemas.microsoft.com/office/drawing/2014/main" id="{D42B9210-4870-74BB-C47B-3BD2E606DF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8510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p:cNvGrpSpPr/>
        <p:nvPr/>
      </p:nvGrpSpPr>
      <p:grpSpPr>
        <a:xfrm>
          <a:off x="0" y="0"/>
          <a:ext cx="0" cy="0"/>
          <a:chOff x="0" y="0"/>
          <a:chExt cx="0" cy="0"/>
        </a:xfrm>
      </p:grpSpPr>
      <p:sp>
        <p:nvSpPr>
          <p:cNvPr id="2233" name="Google Shape;2233;g10e4f297b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4" name="Google Shape;2234;g10e4f297b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0e91f73e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DB720BB5-8CBC-DC1D-BD5F-92D3398551DE}"/>
            </a:ext>
          </a:extLst>
        </p:cNvPr>
        <p:cNvGrpSpPr/>
        <p:nvPr/>
      </p:nvGrpSpPr>
      <p:grpSpPr>
        <a:xfrm>
          <a:off x="0" y="0"/>
          <a:ext cx="0" cy="0"/>
          <a:chOff x="0" y="0"/>
          <a:chExt cx="0" cy="0"/>
        </a:xfrm>
      </p:grpSpPr>
      <p:sp>
        <p:nvSpPr>
          <p:cNvPr id="233" name="Google Shape;233;g10e91f73e27_0_0:notes">
            <a:extLst>
              <a:ext uri="{FF2B5EF4-FFF2-40B4-BE49-F238E27FC236}">
                <a16:creationId xmlns:a16="http://schemas.microsoft.com/office/drawing/2014/main" id="{2367B14E-2BE5-0204-3F50-A2AD1EA61E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a:extLst>
              <a:ext uri="{FF2B5EF4-FFF2-40B4-BE49-F238E27FC236}">
                <a16:creationId xmlns:a16="http://schemas.microsoft.com/office/drawing/2014/main" id="{EB1AF7D8-5DF6-7609-3FB0-70FBD954CB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298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0e84aac6d0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0e84aac6d0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4A892016-4C96-5177-8F81-1D133F475F9A}"/>
            </a:ext>
          </a:extLst>
        </p:cNvPr>
        <p:cNvGrpSpPr/>
        <p:nvPr/>
      </p:nvGrpSpPr>
      <p:grpSpPr>
        <a:xfrm>
          <a:off x="0" y="0"/>
          <a:ext cx="0" cy="0"/>
          <a:chOff x="0" y="0"/>
          <a:chExt cx="0" cy="0"/>
        </a:xfrm>
      </p:grpSpPr>
      <p:sp>
        <p:nvSpPr>
          <p:cNvPr id="233" name="Google Shape;233;g10e91f73e27_0_0:notes">
            <a:extLst>
              <a:ext uri="{FF2B5EF4-FFF2-40B4-BE49-F238E27FC236}">
                <a16:creationId xmlns:a16="http://schemas.microsoft.com/office/drawing/2014/main" id="{F7946E07-DE69-FA23-3E90-37506F6B42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a:extLst>
              <a:ext uri="{FF2B5EF4-FFF2-40B4-BE49-F238E27FC236}">
                <a16:creationId xmlns:a16="http://schemas.microsoft.com/office/drawing/2014/main" id="{81E00F2E-821D-86C5-3D27-44FBC093AE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8279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0751109A-FCED-C436-B097-B245AE24DB1E}"/>
            </a:ext>
          </a:extLst>
        </p:cNvPr>
        <p:cNvGrpSpPr/>
        <p:nvPr/>
      </p:nvGrpSpPr>
      <p:grpSpPr>
        <a:xfrm>
          <a:off x="0" y="0"/>
          <a:ext cx="0" cy="0"/>
          <a:chOff x="0" y="0"/>
          <a:chExt cx="0" cy="0"/>
        </a:xfrm>
      </p:grpSpPr>
      <p:sp>
        <p:nvSpPr>
          <p:cNvPr id="233" name="Google Shape;233;g10e91f73e27_0_0:notes">
            <a:extLst>
              <a:ext uri="{FF2B5EF4-FFF2-40B4-BE49-F238E27FC236}">
                <a16:creationId xmlns:a16="http://schemas.microsoft.com/office/drawing/2014/main" id="{FC8ADEB5-8A33-5E4C-325C-669CAD1F38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a:extLst>
              <a:ext uri="{FF2B5EF4-FFF2-40B4-BE49-F238E27FC236}">
                <a16:creationId xmlns:a16="http://schemas.microsoft.com/office/drawing/2014/main" id="{4E0488AB-A130-AB28-E1BA-ACF2ACC33F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9449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0e91f73e2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0e91f73e2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6AB8034A-F226-28B0-FE72-3A15DAA1D28A}"/>
            </a:ext>
          </a:extLst>
        </p:cNvPr>
        <p:cNvGrpSpPr/>
        <p:nvPr/>
      </p:nvGrpSpPr>
      <p:grpSpPr>
        <a:xfrm>
          <a:off x="0" y="0"/>
          <a:ext cx="0" cy="0"/>
          <a:chOff x="0" y="0"/>
          <a:chExt cx="0" cy="0"/>
        </a:xfrm>
      </p:grpSpPr>
      <p:sp>
        <p:nvSpPr>
          <p:cNvPr id="233" name="Google Shape;233;g10e91f73e27_0_0:notes">
            <a:extLst>
              <a:ext uri="{FF2B5EF4-FFF2-40B4-BE49-F238E27FC236}">
                <a16:creationId xmlns:a16="http://schemas.microsoft.com/office/drawing/2014/main" id="{941965AC-5954-D99E-5C91-3E64260B26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a:extLst>
              <a:ext uri="{FF2B5EF4-FFF2-40B4-BE49-F238E27FC236}">
                <a16:creationId xmlns:a16="http://schemas.microsoft.com/office/drawing/2014/main" id="{55875C19-94F3-3A38-11A4-3C2D3CE0D7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046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B6400B33-76F3-9C7D-D3B5-E80B01A63353}"/>
            </a:ext>
          </a:extLst>
        </p:cNvPr>
        <p:cNvGrpSpPr/>
        <p:nvPr/>
      </p:nvGrpSpPr>
      <p:grpSpPr>
        <a:xfrm>
          <a:off x="0" y="0"/>
          <a:ext cx="0" cy="0"/>
          <a:chOff x="0" y="0"/>
          <a:chExt cx="0" cy="0"/>
        </a:xfrm>
      </p:grpSpPr>
      <p:sp>
        <p:nvSpPr>
          <p:cNvPr id="233" name="Google Shape;233;g10e91f73e27_0_0:notes">
            <a:extLst>
              <a:ext uri="{FF2B5EF4-FFF2-40B4-BE49-F238E27FC236}">
                <a16:creationId xmlns:a16="http://schemas.microsoft.com/office/drawing/2014/main" id="{5DC92B0A-66C2-EC6D-8CBF-0F374EA760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a:extLst>
              <a:ext uri="{FF2B5EF4-FFF2-40B4-BE49-F238E27FC236}">
                <a16:creationId xmlns:a16="http://schemas.microsoft.com/office/drawing/2014/main" id="{194497AA-9163-7B71-F2B4-B6CCA0D516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11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43FB2A45-49FC-27B8-82A3-285F48391367}"/>
            </a:ext>
          </a:extLst>
        </p:cNvPr>
        <p:cNvGrpSpPr/>
        <p:nvPr/>
      </p:nvGrpSpPr>
      <p:grpSpPr>
        <a:xfrm>
          <a:off x="0" y="0"/>
          <a:ext cx="0" cy="0"/>
          <a:chOff x="0" y="0"/>
          <a:chExt cx="0" cy="0"/>
        </a:xfrm>
      </p:grpSpPr>
      <p:sp>
        <p:nvSpPr>
          <p:cNvPr id="233" name="Google Shape;233;g10e91f73e27_0_0:notes">
            <a:extLst>
              <a:ext uri="{FF2B5EF4-FFF2-40B4-BE49-F238E27FC236}">
                <a16:creationId xmlns:a16="http://schemas.microsoft.com/office/drawing/2014/main" id="{C0C86D7A-1B58-D75D-5550-7E6611F65A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a:extLst>
              <a:ext uri="{FF2B5EF4-FFF2-40B4-BE49-F238E27FC236}">
                <a16:creationId xmlns:a16="http://schemas.microsoft.com/office/drawing/2014/main" id="{2A51C59C-9999-1842-6E90-3311446FB3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0551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A7A12AA3-66B9-9BC7-E6B2-9A95EF3E1F16}"/>
            </a:ext>
          </a:extLst>
        </p:cNvPr>
        <p:cNvGrpSpPr/>
        <p:nvPr/>
      </p:nvGrpSpPr>
      <p:grpSpPr>
        <a:xfrm>
          <a:off x="0" y="0"/>
          <a:ext cx="0" cy="0"/>
          <a:chOff x="0" y="0"/>
          <a:chExt cx="0" cy="0"/>
        </a:xfrm>
      </p:grpSpPr>
      <p:sp>
        <p:nvSpPr>
          <p:cNvPr id="233" name="Google Shape;233;g10e91f73e27_0_0:notes">
            <a:extLst>
              <a:ext uri="{FF2B5EF4-FFF2-40B4-BE49-F238E27FC236}">
                <a16:creationId xmlns:a16="http://schemas.microsoft.com/office/drawing/2014/main" id="{8DDF0CCB-FEB9-173D-5AB3-B8A34CF8FE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a:extLst>
              <a:ext uri="{FF2B5EF4-FFF2-40B4-BE49-F238E27FC236}">
                <a16:creationId xmlns:a16="http://schemas.microsoft.com/office/drawing/2014/main" id="{BFFDF4AF-DB20-82C9-7608-A5FE6A45FA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929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10e91f73e27_0_1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10e91f73e27_0_1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29067AAD-0D24-0FB7-CA20-DC117B636857}"/>
            </a:ext>
          </a:extLst>
        </p:cNvPr>
        <p:cNvGrpSpPr/>
        <p:nvPr/>
      </p:nvGrpSpPr>
      <p:grpSpPr>
        <a:xfrm>
          <a:off x="0" y="0"/>
          <a:ext cx="0" cy="0"/>
          <a:chOff x="0" y="0"/>
          <a:chExt cx="0" cy="0"/>
        </a:xfrm>
      </p:grpSpPr>
      <p:sp>
        <p:nvSpPr>
          <p:cNvPr id="233" name="Google Shape;233;g10e91f73e27_0_0:notes">
            <a:extLst>
              <a:ext uri="{FF2B5EF4-FFF2-40B4-BE49-F238E27FC236}">
                <a16:creationId xmlns:a16="http://schemas.microsoft.com/office/drawing/2014/main" id="{29590535-A9D9-1599-58BA-4F338289FF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a:extLst>
              <a:ext uri="{FF2B5EF4-FFF2-40B4-BE49-F238E27FC236}">
                <a16:creationId xmlns:a16="http://schemas.microsoft.com/office/drawing/2014/main" id="{03B18041-7244-1D8B-3504-5BBF39F14C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7153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3966F8B8-5A1F-0892-2BF8-23FAC3C0882C}"/>
            </a:ext>
          </a:extLst>
        </p:cNvPr>
        <p:cNvGrpSpPr/>
        <p:nvPr/>
      </p:nvGrpSpPr>
      <p:grpSpPr>
        <a:xfrm>
          <a:off x="0" y="0"/>
          <a:ext cx="0" cy="0"/>
          <a:chOff x="0" y="0"/>
          <a:chExt cx="0" cy="0"/>
        </a:xfrm>
      </p:grpSpPr>
      <p:sp>
        <p:nvSpPr>
          <p:cNvPr id="233" name="Google Shape;233;g10e91f73e27_0_0:notes">
            <a:extLst>
              <a:ext uri="{FF2B5EF4-FFF2-40B4-BE49-F238E27FC236}">
                <a16:creationId xmlns:a16="http://schemas.microsoft.com/office/drawing/2014/main" id="{BCE21931-D8A2-34FB-709C-D3ED704ECC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a:extLst>
              <a:ext uri="{FF2B5EF4-FFF2-40B4-BE49-F238E27FC236}">
                <a16:creationId xmlns:a16="http://schemas.microsoft.com/office/drawing/2014/main" id="{8899D751-D3D0-6A7B-F297-251C85EA0A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0231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8668BD82-238E-AD75-3011-5EAE8ED5C073}"/>
            </a:ext>
          </a:extLst>
        </p:cNvPr>
        <p:cNvGrpSpPr/>
        <p:nvPr/>
      </p:nvGrpSpPr>
      <p:grpSpPr>
        <a:xfrm>
          <a:off x="0" y="0"/>
          <a:ext cx="0" cy="0"/>
          <a:chOff x="0" y="0"/>
          <a:chExt cx="0" cy="0"/>
        </a:xfrm>
      </p:grpSpPr>
      <p:sp>
        <p:nvSpPr>
          <p:cNvPr id="233" name="Google Shape;233;g10e91f73e27_0_0:notes">
            <a:extLst>
              <a:ext uri="{FF2B5EF4-FFF2-40B4-BE49-F238E27FC236}">
                <a16:creationId xmlns:a16="http://schemas.microsoft.com/office/drawing/2014/main" id="{82AE85CC-68C2-71F0-5C0C-DF6D83E3E3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0e91f73e27_0_0:notes">
            <a:extLst>
              <a:ext uri="{FF2B5EF4-FFF2-40B4-BE49-F238E27FC236}">
                <a16:creationId xmlns:a16="http://schemas.microsoft.com/office/drawing/2014/main" id="{69D452DB-58A8-9BA4-680E-DB3E97173D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3899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0e91f73e27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0e91f73e27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0e413425e1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0e413425e1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8"/>
        <p:cNvGrpSpPr/>
        <p:nvPr/>
      </p:nvGrpSpPr>
      <p:grpSpPr>
        <a:xfrm>
          <a:off x="0" y="0"/>
          <a:ext cx="0" cy="0"/>
          <a:chOff x="0" y="0"/>
          <a:chExt cx="0" cy="0"/>
        </a:xfrm>
      </p:grpSpPr>
      <p:sp>
        <p:nvSpPr>
          <p:cNvPr id="2219" name="Google Shape;2219;g10e91f73e27_0_18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0" name="Google Shape;2220;g10e91f73e27_0_1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8"/>
        <p:cNvGrpSpPr/>
        <p:nvPr/>
      </p:nvGrpSpPr>
      <p:grpSpPr>
        <a:xfrm>
          <a:off x="0" y="0"/>
          <a:ext cx="0" cy="0"/>
          <a:chOff x="0" y="0"/>
          <a:chExt cx="0" cy="0"/>
        </a:xfrm>
      </p:grpSpPr>
      <p:sp>
        <p:nvSpPr>
          <p:cNvPr id="2279" name="Google Shape;2279;g10e91f73e27_0_1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0" name="Google Shape;2280;g10e91f73e27_0_1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CE5FE43A-CEBA-8AE4-A6B1-8E8683EA8A61}"/>
            </a:ext>
          </a:extLst>
        </p:cNvPr>
        <p:cNvGrpSpPr/>
        <p:nvPr/>
      </p:nvGrpSpPr>
      <p:grpSpPr>
        <a:xfrm>
          <a:off x="0" y="0"/>
          <a:ext cx="0" cy="0"/>
          <a:chOff x="0" y="0"/>
          <a:chExt cx="0" cy="0"/>
        </a:xfrm>
      </p:grpSpPr>
      <p:sp>
        <p:nvSpPr>
          <p:cNvPr id="226" name="Google Shape;226;p:notes">
            <a:extLst>
              <a:ext uri="{FF2B5EF4-FFF2-40B4-BE49-F238E27FC236}">
                <a16:creationId xmlns:a16="http://schemas.microsoft.com/office/drawing/2014/main" id="{FCB66632-8EF6-2FAF-5CF2-949A2A992C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p:notes">
            <a:extLst>
              <a:ext uri="{FF2B5EF4-FFF2-40B4-BE49-F238E27FC236}">
                <a16:creationId xmlns:a16="http://schemas.microsoft.com/office/drawing/2014/main" id="{B7ECD8A2-189D-A619-B5A8-F6C810270B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5764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10d7ae03d4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10d7ae03d4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0d7ae03d4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0d7ae03d4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0e91f73e27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0e91f73e27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5"/>
            </a:gs>
            <a:gs pos="48000">
              <a:schemeClr val="accent4"/>
            </a:gs>
            <a:gs pos="100000">
              <a:schemeClr val="accent2"/>
            </a:gs>
          </a:gsLst>
          <a:lin ang="2698631"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967650"/>
            <a:ext cx="3972000" cy="3027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4900"/>
              <a:buNone/>
              <a:defRPr sz="5000">
                <a:solidFill>
                  <a:schemeClr val="dk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995250"/>
            <a:ext cx="4359000" cy="409500"/>
          </a:xfrm>
          <a:prstGeom prst="rect">
            <a:avLst/>
          </a:prstGeom>
          <a:noFill/>
          <a:ln>
            <a:noFill/>
          </a:ln>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1400"/>
              <a:buFont typeface="DM Sans"/>
              <a:buNone/>
              <a:defRPr>
                <a:solidFill>
                  <a:schemeClr val="lt1"/>
                </a:solidFill>
                <a:latin typeface="DM Sans"/>
                <a:ea typeface="DM Sans"/>
                <a:cs typeface="DM Sans"/>
                <a:sym typeface="DM Sans"/>
              </a:defRPr>
            </a:lvl9pPr>
          </a:lstStyle>
          <a:p>
            <a:endParaRPr/>
          </a:p>
        </p:txBody>
      </p:sp>
      <p:grpSp>
        <p:nvGrpSpPr>
          <p:cNvPr id="11" name="Google Shape;11;p2"/>
          <p:cNvGrpSpPr/>
          <p:nvPr/>
        </p:nvGrpSpPr>
        <p:grpSpPr>
          <a:xfrm rot="5400000">
            <a:off x="7002555" y="-662466"/>
            <a:ext cx="1673084" cy="3614193"/>
            <a:chOff x="7350442" y="2608992"/>
            <a:chExt cx="777239" cy="1673160"/>
          </a:xfrm>
        </p:grpSpPr>
        <p:sp>
          <p:nvSpPr>
            <p:cNvPr id="12" name="Google Shape;12;p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2"/>
        <p:cNvGrpSpPr/>
        <p:nvPr/>
      </p:nvGrpSpPr>
      <p:grpSpPr>
        <a:xfrm>
          <a:off x="0" y="0"/>
          <a:ext cx="0" cy="0"/>
          <a:chOff x="0" y="0"/>
          <a:chExt cx="0" cy="0"/>
        </a:xfrm>
      </p:grpSpPr>
      <p:sp>
        <p:nvSpPr>
          <p:cNvPr id="73" name="Google Shape;73;p11"/>
          <p:cNvSpPr txBox="1">
            <a:spLocks noGrp="1"/>
          </p:cNvSpPr>
          <p:nvPr>
            <p:ph type="title" hasCustomPrompt="1"/>
          </p:nvPr>
        </p:nvSpPr>
        <p:spPr>
          <a:xfrm>
            <a:off x="713225" y="1536500"/>
            <a:ext cx="5226000" cy="1393800"/>
          </a:xfrm>
          <a:prstGeom prst="rect">
            <a:avLst/>
          </a:prstGeom>
        </p:spPr>
        <p:txBody>
          <a:bodyPr spcFirstLastPara="1" wrap="square" lIns="0" tIns="0" rIns="0" bIns="0" anchor="ctr" anchorCtr="0">
            <a:noAutofit/>
          </a:bodyPr>
          <a:lstStyle>
            <a:lvl1pPr lvl="0" rtl="0">
              <a:spcBef>
                <a:spcPts val="0"/>
              </a:spcBef>
              <a:spcAft>
                <a:spcPts val="0"/>
              </a:spcAft>
              <a:buSzPts val="9600"/>
              <a:buNone/>
              <a:defRPr sz="9400">
                <a:solidFill>
                  <a:schemeClr val="accent1"/>
                </a:solidFill>
                <a:latin typeface="Oswald ExtraLight"/>
                <a:ea typeface="Oswald ExtraLight"/>
                <a:cs typeface="Oswald ExtraLight"/>
                <a:sym typeface="Oswald ExtraLight"/>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74" name="Google Shape;74;p11"/>
          <p:cNvSpPr txBox="1">
            <a:spLocks noGrp="1"/>
          </p:cNvSpPr>
          <p:nvPr>
            <p:ph type="subTitle" idx="1"/>
          </p:nvPr>
        </p:nvSpPr>
        <p:spPr>
          <a:xfrm>
            <a:off x="6098700" y="3330525"/>
            <a:ext cx="2331900" cy="727200"/>
          </a:xfrm>
          <a:prstGeom prst="rect">
            <a:avLst/>
          </a:prstGeom>
          <a:no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2400"/>
              <a:buFont typeface="Oswald"/>
              <a:buNone/>
              <a:defRPr sz="1600">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a:solidFill>
                  <a:schemeClr val="dk1"/>
                </a:solidFill>
                <a:latin typeface="DM Sans"/>
                <a:ea typeface="DM Sans"/>
                <a:cs typeface="DM Sans"/>
                <a:sym typeface="DM Sans"/>
              </a:defRPr>
            </a:lvl9pPr>
          </a:lstStyle>
          <a:p>
            <a:endParaRPr/>
          </a:p>
        </p:txBody>
      </p:sp>
      <p:grpSp>
        <p:nvGrpSpPr>
          <p:cNvPr id="75" name="Google Shape;75;p11"/>
          <p:cNvGrpSpPr/>
          <p:nvPr/>
        </p:nvGrpSpPr>
        <p:grpSpPr>
          <a:xfrm rot="5400000">
            <a:off x="6345490" y="-889971"/>
            <a:ext cx="1764332" cy="3811124"/>
            <a:chOff x="7350442" y="2608992"/>
            <a:chExt cx="777239" cy="1673160"/>
          </a:xfrm>
        </p:grpSpPr>
        <p:sp>
          <p:nvSpPr>
            <p:cNvPr id="76" name="Google Shape;76;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 name="Google Shape;84;p11"/>
          <p:cNvGrpSpPr/>
          <p:nvPr/>
        </p:nvGrpSpPr>
        <p:grpSpPr>
          <a:xfrm rot="-5400000">
            <a:off x="1007843" y="2135053"/>
            <a:ext cx="1737362" cy="3752898"/>
            <a:chOff x="7350442" y="2608992"/>
            <a:chExt cx="777239" cy="1673160"/>
          </a:xfrm>
        </p:grpSpPr>
        <p:sp>
          <p:nvSpPr>
            <p:cNvPr id="85" name="Google Shape;85;p11"/>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1"/>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1"/>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1"/>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1"/>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11"/>
          <p:cNvGrpSpPr/>
          <p:nvPr/>
        </p:nvGrpSpPr>
        <p:grpSpPr>
          <a:xfrm>
            <a:off x="752475" y="981075"/>
            <a:ext cx="1200150" cy="114300"/>
            <a:chOff x="752475" y="981075"/>
            <a:chExt cx="1200150" cy="114300"/>
          </a:xfrm>
        </p:grpSpPr>
        <p:sp>
          <p:nvSpPr>
            <p:cNvPr id="94" name="Google Shape;94;p11"/>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BLANK_1_1_1_2_1">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BLANK_1_1_1_2_1_2">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720000" y="539500"/>
            <a:ext cx="77040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3">
  <p:cSld name="BLANK_1_1_1_2_1_1">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4720925" y="539500"/>
            <a:ext cx="31914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grpSp>
        <p:nvGrpSpPr>
          <p:cNvPr id="127" name="Google Shape;127;p18"/>
          <p:cNvGrpSpPr/>
          <p:nvPr/>
        </p:nvGrpSpPr>
        <p:grpSpPr>
          <a:xfrm rot="-5399868" flipH="1">
            <a:off x="480934" y="-830736"/>
            <a:ext cx="2029371" cy="4383847"/>
            <a:chOff x="7350442" y="2608992"/>
            <a:chExt cx="777239" cy="1673160"/>
          </a:xfrm>
        </p:grpSpPr>
        <p:sp>
          <p:nvSpPr>
            <p:cNvPr id="128" name="Google Shape;128;p18"/>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18"/>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18"/>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18"/>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18"/>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18"/>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18"/>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18"/>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4">
  <p:cSld name="BLANK_1_1_1_2_1_1_1">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972450" y="539500"/>
            <a:ext cx="71991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algn="ctr" rtl="0">
              <a:spcBef>
                <a:spcPts val="0"/>
              </a:spcBef>
              <a:spcAft>
                <a:spcPts val="0"/>
              </a:spcAft>
              <a:buSzPts val="3400"/>
              <a:buFont typeface="Oswald"/>
              <a:buNone/>
              <a:defRPr sz="3400">
                <a:latin typeface="Oswald"/>
                <a:ea typeface="Oswald"/>
                <a:cs typeface="Oswald"/>
                <a:sym typeface="Oswald"/>
              </a:defRPr>
            </a:lvl2pPr>
            <a:lvl3pPr lvl="2" algn="ctr" rtl="0">
              <a:spcBef>
                <a:spcPts val="0"/>
              </a:spcBef>
              <a:spcAft>
                <a:spcPts val="0"/>
              </a:spcAft>
              <a:buSzPts val="3400"/>
              <a:buFont typeface="Oswald"/>
              <a:buNone/>
              <a:defRPr sz="3400">
                <a:latin typeface="Oswald"/>
                <a:ea typeface="Oswald"/>
                <a:cs typeface="Oswald"/>
                <a:sym typeface="Oswald"/>
              </a:defRPr>
            </a:lvl3pPr>
            <a:lvl4pPr lvl="3" algn="ctr" rtl="0">
              <a:spcBef>
                <a:spcPts val="0"/>
              </a:spcBef>
              <a:spcAft>
                <a:spcPts val="0"/>
              </a:spcAft>
              <a:buSzPts val="3400"/>
              <a:buFont typeface="Oswald"/>
              <a:buNone/>
              <a:defRPr sz="3400">
                <a:latin typeface="Oswald"/>
                <a:ea typeface="Oswald"/>
                <a:cs typeface="Oswald"/>
                <a:sym typeface="Oswald"/>
              </a:defRPr>
            </a:lvl4pPr>
            <a:lvl5pPr lvl="4" algn="ctr" rtl="0">
              <a:spcBef>
                <a:spcPts val="0"/>
              </a:spcBef>
              <a:spcAft>
                <a:spcPts val="0"/>
              </a:spcAft>
              <a:buSzPts val="3400"/>
              <a:buFont typeface="Oswald"/>
              <a:buNone/>
              <a:defRPr sz="3400">
                <a:latin typeface="Oswald"/>
                <a:ea typeface="Oswald"/>
                <a:cs typeface="Oswald"/>
                <a:sym typeface="Oswald"/>
              </a:defRPr>
            </a:lvl5pPr>
            <a:lvl6pPr lvl="5" algn="ctr" rtl="0">
              <a:spcBef>
                <a:spcPts val="0"/>
              </a:spcBef>
              <a:spcAft>
                <a:spcPts val="0"/>
              </a:spcAft>
              <a:buSzPts val="3400"/>
              <a:buFont typeface="Oswald"/>
              <a:buNone/>
              <a:defRPr sz="3400">
                <a:latin typeface="Oswald"/>
                <a:ea typeface="Oswald"/>
                <a:cs typeface="Oswald"/>
                <a:sym typeface="Oswald"/>
              </a:defRPr>
            </a:lvl6pPr>
            <a:lvl7pPr lvl="6" algn="ctr" rtl="0">
              <a:spcBef>
                <a:spcPts val="0"/>
              </a:spcBef>
              <a:spcAft>
                <a:spcPts val="0"/>
              </a:spcAft>
              <a:buSzPts val="3400"/>
              <a:buFont typeface="Oswald"/>
              <a:buNone/>
              <a:defRPr sz="3400">
                <a:latin typeface="Oswald"/>
                <a:ea typeface="Oswald"/>
                <a:cs typeface="Oswald"/>
                <a:sym typeface="Oswald"/>
              </a:defRPr>
            </a:lvl7pPr>
            <a:lvl8pPr lvl="7" algn="ctr" rtl="0">
              <a:spcBef>
                <a:spcPts val="0"/>
              </a:spcBef>
              <a:spcAft>
                <a:spcPts val="0"/>
              </a:spcAft>
              <a:buSzPts val="3400"/>
              <a:buFont typeface="Oswald"/>
              <a:buNone/>
              <a:defRPr sz="3400">
                <a:latin typeface="Oswald"/>
                <a:ea typeface="Oswald"/>
                <a:cs typeface="Oswald"/>
                <a:sym typeface="Oswald"/>
              </a:defRPr>
            </a:lvl8pPr>
            <a:lvl9pPr lvl="8" algn="ctr"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_1_1_1_1">
    <p:bg>
      <p:bgPr>
        <a:gradFill>
          <a:gsLst>
            <a:gs pos="0">
              <a:schemeClr val="accent3"/>
            </a:gs>
            <a:gs pos="44000">
              <a:schemeClr val="accent4"/>
            </a:gs>
            <a:gs pos="100000">
              <a:schemeClr val="accent5"/>
            </a:gs>
          </a:gsLst>
          <a:lin ang="2698631" scaled="0"/>
        </a:gradFill>
        <a:effectLst/>
      </p:bgPr>
    </p:bg>
    <p:spTree>
      <p:nvGrpSpPr>
        <p:cNvPr id="1" name="Shape 217"/>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1_1_1_1_2">
    <p:bg>
      <p:bgPr>
        <a:gradFill>
          <a:gsLst>
            <a:gs pos="0">
              <a:schemeClr val="accent2"/>
            </a:gs>
            <a:gs pos="36000">
              <a:schemeClr val="accent4"/>
            </a:gs>
            <a:gs pos="100000">
              <a:schemeClr val="accent4"/>
            </a:gs>
          </a:gsLst>
          <a:lin ang="2698631" scaled="0"/>
        </a:gradFill>
        <a:effectLst/>
      </p:bgPr>
    </p:bg>
    <p:spTree>
      <p:nvGrpSpPr>
        <p:cNvPr id="1" name="Shape 21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5540775" y="1840338"/>
            <a:ext cx="2421900" cy="10629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None/>
              <a:defRPr sz="3400"/>
            </a:lvl2pPr>
            <a:lvl3pPr lvl="2" rtl="0">
              <a:spcBef>
                <a:spcPts val="0"/>
              </a:spcBef>
              <a:spcAft>
                <a:spcPts val="0"/>
              </a:spcAft>
              <a:buSzPts val="3400"/>
              <a:buNone/>
              <a:defRPr sz="3400"/>
            </a:lvl3pPr>
            <a:lvl4pPr lvl="3" rtl="0">
              <a:spcBef>
                <a:spcPts val="0"/>
              </a:spcBef>
              <a:spcAft>
                <a:spcPts val="0"/>
              </a:spcAft>
              <a:buSzPts val="3400"/>
              <a:buNone/>
              <a:defRPr sz="3400"/>
            </a:lvl4pPr>
            <a:lvl5pPr lvl="4" rtl="0">
              <a:spcBef>
                <a:spcPts val="0"/>
              </a:spcBef>
              <a:spcAft>
                <a:spcPts val="0"/>
              </a:spcAft>
              <a:buSzPts val="3400"/>
              <a:buNone/>
              <a:defRPr sz="3400"/>
            </a:lvl5pPr>
            <a:lvl6pPr lvl="5" rtl="0">
              <a:spcBef>
                <a:spcPts val="0"/>
              </a:spcBef>
              <a:spcAft>
                <a:spcPts val="0"/>
              </a:spcAft>
              <a:buSzPts val="3400"/>
              <a:buNone/>
              <a:defRPr sz="3400"/>
            </a:lvl6pPr>
            <a:lvl7pPr lvl="6" rtl="0">
              <a:spcBef>
                <a:spcPts val="0"/>
              </a:spcBef>
              <a:spcAft>
                <a:spcPts val="0"/>
              </a:spcAft>
              <a:buSzPts val="3400"/>
              <a:buNone/>
              <a:defRPr sz="3400"/>
            </a:lvl7pPr>
            <a:lvl8pPr lvl="7" rtl="0">
              <a:spcBef>
                <a:spcPts val="0"/>
              </a:spcBef>
              <a:spcAft>
                <a:spcPts val="0"/>
              </a:spcAft>
              <a:buSzPts val="3400"/>
              <a:buNone/>
              <a:defRPr sz="3400"/>
            </a:lvl8pPr>
            <a:lvl9pPr lvl="8" rtl="0">
              <a:spcBef>
                <a:spcPts val="0"/>
              </a:spcBef>
              <a:spcAft>
                <a:spcPts val="0"/>
              </a:spcAft>
              <a:buSzPts val="3400"/>
              <a:buNone/>
              <a:defRPr sz="3400"/>
            </a:lvl9pPr>
          </a:lstStyle>
          <a:p>
            <a:endParaRPr/>
          </a:p>
        </p:txBody>
      </p:sp>
      <p:sp>
        <p:nvSpPr>
          <p:cNvPr id="22" name="Google Shape;22;p3"/>
          <p:cNvSpPr txBox="1">
            <a:spLocks noGrp="1"/>
          </p:cNvSpPr>
          <p:nvPr>
            <p:ph type="title" idx="2" hasCustomPrompt="1"/>
          </p:nvPr>
        </p:nvSpPr>
        <p:spPr>
          <a:xfrm>
            <a:off x="4768453" y="1840338"/>
            <a:ext cx="596100" cy="500400"/>
          </a:xfrm>
          <a:prstGeom prst="rect">
            <a:avLst/>
          </a:prstGeom>
        </p:spPr>
        <p:txBody>
          <a:bodyPr spcFirstLastPara="1" wrap="square" lIns="0" tIns="0" rIns="0" bIns="0" anchor="t" anchorCtr="0">
            <a:noAutofit/>
          </a:bodyPr>
          <a:lstStyle>
            <a:lvl1pPr lvl="0" algn="r" rtl="0">
              <a:spcBef>
                <a:spcPts val="0"/>
              </a:spcBef>
              <a:spcAft>
                <a:spcPts val="0"/>
              </a:spcAft>
              <a:buSzPts val="3400"/>
              <a:buNone/>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r>
              <a:t>xx%</a:t>
            </a:r>
          </a:p>
        </p:txBody>
      </p:sp>
      <p:sp>
        <p:nvSpPr>
          <p:cNvPr id="23" name="Google Shape;23;p3"/>
          <p:cNvSpPr txBox="1">
            <a:spLocks noGrp="1"/>
          </p:cNvSpPr>
          <p:nvPr>
            <p:ph type="subTitle" idx="1"/>
          </p:nvPr>
        </p:nvSpPr>
        <p:spPr>
          <a:xfrm>
            <a:off x="5514500" y="3055663"/>
            <a:ext cx="2421900" cy="465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SzPts val="1400"/>
              <a:buFont typeface="DM Sans"/>
              <a:buNone/>
              <a:defRPr>
                <a:latin typeface="DM Sans"/>
                <a:ea typeface="DM Sans"/>
                <a:cs typeface="DM Sans"/>
                <a:sym typeface="DM Sans"/>
              </a:defRPr>
            </a:lvl2pPr>
            <a:lvl3pPr lvl="2" algn="ctr" rtl="0">
              <a:lnSpc>
                <a:spcPct val="100000"/>
              </a:lnSpc>
              <a:spcBef>
                <a:spcPts val="0"/>
              </a:spcBef>
              <a:spcAft>
                <a:spcPts val="0"/>
              </a:spcAft>
              <a:buSzPts val="1400"/>
              <a:buFont typeface="DM Sans"/>
              <a:buNone/>
              <a:defRPr>
                <a:latin typeface="DM Sans"/>
                <a:ea typeface="DM Sans"/>
                <a:cs typeface="DM Sans"/>
                <a:sym typeface="DM Sans"/>
              </a:defRPr>
            </a:lvl3pPr>
            <a:lvl4pPr lvl="3" algn="ctr" rtl="0">
              <a:lnSpc>
                <a:spcPct val="100000"/>
              </a:lnSpc>
              <a:spcBef>
                <a:spcPts val="0"/>
              </a:spcBef>
              <a:spcAft>
                <a:spcPts val="0"/>
              </a:spcAft>
              <a:buSzPts val="1400"/>
              <a:buFont typeface="DM Sans"/>
              <a:buNone/>
              <a:defRPr>
                <a:latin typeface="DM Sans"/>
                <a:ea typeface="DM Sans"/>
                <a:cs typeface="DM Sans"/>
                <a:sym typeface="DM Sans"/>
              </a:defRPr>
            </a:lvl4pPr>
            <a:lvl5pPr lvl="4" algn="ctr" rtl="0">
              <a:lnSpc>
                <a:spcPct val="100000"/>
              </a:lnSpc>
              <a:spcBef>
                <a:spcPts val="0"/>
              </a:spcBef>
              <a:spcAft>
                <a:spcPts val="0"/>
              </a:spcAft>
              <a:buSzPts val="1400"/>
              <a:buFont typeface="DM Sans"/>
              <a:buNone/>
              <a:defRPr>
                <a:latin typeface="DM Sans"/>
                <a:ea typeface="DM Sans"/>
                <a:cs typeface="DM Sans"/>
                <a:sym typeface="DM Sans"/>
              </a:defRPr>
            </a:lvl5pPr>
            <a:lvl6pPr lvl="5" algn="ctr" rtl="0">
              <a:lnSpc>
                <a:spcPct val="100000"/>
              </a:lnSpc>
              <a:spcBef>
                <a:spcPts val="0"/>
              </a:spcBef>
              <a:spcAft>
                <a:spcPts val="0"/>
              </a:spcAft>
              <a:buSzPts val="1400"/>
              <a:buFont typeface="DM Sans"/>
              <a:buNone/>
              <a:defRPr>
                <a:latin typeface="DM Sans"/>
                <a:ea typeface="DM Sans"/>
                <a:cs typeface="DM Sans"/>
                <a:sym typeface="DM Sans"/>
              </a:defRPr>
            </a:lvl6pPr>
            <a:lvl7pPr lvl="6" algn="ctr" rtl="0">
              <a:lnSpc>
                <a:spcPct val="100000"/>
              </a:lnSpc>
              <a:spcBef>
                <a:spcPts val="0"/>
              </a:spcBef>
              <a:spcAft>
                <a:spcPts val="0"/>
              </a:spcAft>
              <a:buSzPts val="1400"/>
              <a:buFont typeface="DM Sans"/>
              <a:buNone/>
              <a:defRPr>
                <a:latin typeface="DM Sans"/>
                <a:ea typeface="DM Sans"/>
                <a:cs typeface="DM Sans"/>
                <a:sym typeface="DM Sans"/>
              </a:defRPr>
            </a:lvl7pPr>
            <a:lvl8pPr lvl="7" algn="ctr" rtl="0">
              <a:lnSpc>
                <a:spcPct val="100000"/>
              </a:lnSpc>
              <a:spcBef>
                <a:spcPts val="0"/>
              </a:spcBef>
              <a:spcAft>
                <a:spcPts val="0"/>
              </a:spcAft>
              <a:buSzPts val="1400"/>
              <a:buFont typeface="DM Sans"/>
              <a:buNone/>
              <a:defRPr>
                <a:latin typeface="DM Sans"/>
                <a:ea typeface="DM Sans"/>
                <a:cs typeface="DM Sans"/>
                <a:sym typeface="DM Sans"/>
              </a:defRPr>
            </a:lvl8pPr>
            <a:lvl9pPr lvl="8" algn="ctr" rtl="0">
              <a:lnSpc>
                <a:spcPct val="100000"/>
              </a:lnSpc>
              <a:spcBef>
                <a:spcPts val="0"/>
              </a:spcBef>
              <a:spcAft>
                <a:spcPts val="0"/>
              </a:spcAft>
              <a:buSzPts val="1400"/>
              <a:buFont typeface="DM Sans"/>
              <a:buNone/>
              <a:defRPr>
                <a:latin typeface="DM Sans"/>
                <a:ea typeface="DM Sans"/>
                <a:cs typeface="DM Sans"/>
                <a:sym typeface="DM Sans"/>
              </a:defRPr>
            </a:lvl9pPr>
          </a:lstStyle>
          <a:p>
            <a:endParaRPr/>
          </a:p>
        </p:txBody>
      </p:sp>
      <p:grpSp>
        <p:nvGrpSpPr>
          <p:cNvPr id="24" name="Google Shape;24;p3"/>
          <p:cNvGrpSpPr/>
          <p:nvPr/>
        </p:nvGrpSpPr>
        <p:grpSpPr>
          <a:xfrm rot="5400000">
            <a:off x="976911" y="3061602"/>
            <a:ext cx="1683966" cy="3637785"/>
            <a:chOff x="7350442" y="2608992"/>
            <a:chExt cx="777239" cy="1673160"/>
          </a:xfrm>
        </p:grpSpPr>
        <p:sp>
          <p:nvSpPr>
            <p:cNvPr id="25" name="Google Shape;25;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 name="Google Shape;33;p3"/>
          <p:cNvGrpSpPr/>
          <p:nvPr/>
        </p:nvGrpSpPr>
        <p:grpSpPr>
          <a:xfrm rot="5400000" flipH="1">
            <a:off x="6568632" y="-1639800"/>
            <a:ext cx="1684044" cy="3637785"/>
            <a:chOff x="7350442" y="2608992"/>
            <a:chExt cx="777239" cy="1673160"/>
          </a:xfrm>
        </p:grpSpPr>
        <p:sp>
          <p:nvSpPr>
            <p:cNvPr id="34" name="Google Shape;34;p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4"/>
          <p:cNvSpPr txBox="1">
            <a:spLocks noGrp="1"/>
          </p:cNvSpPr>
          <p:nvPr>
            <p:ph type="title"/>
          </p:nvPr>
        </p:nvSpPr>
        <p:spPr>
          <a:xfrm>
            <a:off x="720000" y="539500"/>
            <a:ext cx="77040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 name="Google Shape;44;p4"/>
          <p:cNvSpPr txBox="1">
            <a:spLocks noGrp="1"/>
          </p:cNvSpPr>
          <p:nvPr>
            <p:ph type="body" idx="1"/>
          </p:nvPr>
        </p:nvSpPr>
        <p:spPr>
          <a:xfrm>
            <a:off x="720000" y="1112200"/>
            <a:ext cx="7704000" cy="349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20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subTitle" idx="1"/>
          </p:nvPr>
        </p:nvSpPr>
        <p:spPr>
          <a:xfrm>
            <a:off x="1786775"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7" name="Google Shape;47;p5"/>
          <p:cNvSpPr txBox="1">
            <a:spLocks noGrp="1"/>
          </p:cNvSpPr>
          <p:nvPr>
            <p:ph type="subTitle" idx="2"/>
          </p:nvPr>
        </p:nvSpPr>
        <p:spPr>
          <a:xfrm>
            <a:off x="4970850" y="2952775"/>
            <a:ext cx="2386500" cy="3489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1pPr>
            <a:lvl2pPr lvl="1"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2pPr>
            <a:lvl3pPr lvl="2"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3pPr>
            <a:lvl4pPr lvl="3"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4pPr>
            <a:lvl5pPr lvl="4"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5pPr>
            <a:lvl6pPr lvl="5"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6pPr>
            <a:lvl7pPr lvl="6"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7pPr>
            <a:lvl8pPr lvl="7"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8pPr>
            <a:lvl9pPr lvl="8" algn="ctr" rtl="0">
              <a:lnSpc>
                <a:spcPct val="100000"/>
              </a:lnSpc>
              <a:spcBef>
                <a:spcPts val="0"/>
              </a:spcBef>
              <a:spcAft>
                <a:spcPts val="0"/>
              </a:spcAft>
              <a:buClr>
                <a:schemeClr val="dk1"/>
              </a:buClr>
              <a:buSzPts val="2200"/>
              <a:buFont typeface="Oswald"/>
              <a:buNone/>
              <a:defRPr sz="2200">
                <a:solidFill>
                  <a:schemeClr val="dk1"/>
                </a:solidFill>
                <a:latin typeface="Oswald"/>
                <a:ea typeface="Oswald"/>
                <a:cs typeface="Oswald"/>
                <a:sym typeface="Oswald"/>
              </a:defRPr>
            </a:lvl9pPr>
          </a:lstStyle>
          <a:p>
            <a:endParaRPr/>
          </a:p>
        </p:txBody>
      </p:sp>
      <p:sp>
        <p:nvSpPr>
          <p:cNvPr id="48" name="Google Shape;48;p5"/>
          <p:cNvSpPr txBox="1">
            <a:spLocks noGrp="1"/>
          </p:cNvSpPr>
          <p:nvPr>
            <p:ph type="subTitle" idx="3"/>
          </p:nvPr>
        </p:nvSpPr>
        <p:spPr>
          <a:xfrm>
            <a:off x="178662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49" name="Google Shape;49;p5"/>
          <p:cNvSpPr txBox="1">
            <a:spLocks noGrp="1"/>
          </p:cNvSpPr>
          <p:nvPr>
            <p:ph type="subTitle" idx="4"/>
          </p:nvPr>
        </p:nvSpPr>
        <p:spPr>
          <a:xfrm>
            <a:off x="4970855" y="3458825"/>
            <a:ext cx="2386500" cy="11490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50" name="Google Shape;50;p5"/>
          <p:cNvSpPr txBox="1">
            <a:spLocks noGrp="1"/>
          </p:cNvSpPr>
          <p:nvPr>
            <p:ph type="title"/>
          </p:nvPr>
        </p:nvSpPr>
        <p:spPr>
          <a:xfrm>
            <a:off x="713225" y="539496"/>
            <a:ext cx="7708500" cy="576000"/>
          </a:xfrm>
          <a:prstGeom prst="rect">
            <a:avLst/>
          </a:prstGeom>
        </p:spPr>
        <p:txBody>
          <a:bodyPr spcFirstLastPara="1" wrap="square" lIns="0" tIns="0" rIns="0" bIns="0" anchor="t" anchorCtr="0">
            <a:noAutofit/>
          </a:bodyPr>
          <a:lstStyle>
            <a:lvl1pPr lvl="0" algn="ctr"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20000" y="539500"/>
            <a:ext cx="7710900" cy="5760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400"/>
              <a:buFont typeface="Oswald"/>
              <a:buNone/>
              <a:defRPr sz="3400">
                <a:latin typeface="Oswald"/>
                <a:ea typeface="Oswald"/>
                <a:cs typeface="Oswald"/>
                <a:sym typeface="Oswald"/>
              </a:defRPr>
            </a:lvl2pPr>
            <a:lvl3pPr lvl="2" rtl="0">
              <a:spcBef>
                <a:spcPts val="0"/>
              </a:spcBef>
              <a:spcAft>
                <a:spcPts val="0"/>
              </a:spcAft>
              <a:buSzPts val="3400"/>
              <a:buFont typeface="Oswald"/>
              <a:buNone/>
              <a:defRPr sz="3400">
                <a:latin typeface="Oswald"/>
                <a:ea typeface="Oswald"/>
                <a:cs typeface="Oswald"/>
                <a:sym typeface="Oswald"/>
              </a:defRPr>
            </a:lvl3pPr>
            <a:lvl4pPr lvl="3" rtl="0">
              <a:spcBef>
                <a:spcPts val="0"/>
              </a:spcBef>
              <a:spcAft>
                <a:spcPts val="0"/>
              </a:spcAft>
              <a:buSzPts val="3400"/>
              <a:buFont typeface="Oswald"/>
              <a:buNone/>
              <a:defRPr sz="3400">
                <a:latin typeface="Oswald"/>
                <a:ea typeface="Oswald"/>
                <a:cs typeface="Oswald"/>
                <a:sym typeface="Oswald"/>
              </a:defRPr>
            </a:lvl4pPr>
            <a:lvl5pPr lvl="4" rtl="0">
              <a:spcBef>
                <a:spcPts val="0"/>
              </a:spcBef>
              <a:spcAft>
                <a:spcPts val="0"/>
              </a:spcAft>
              <a:buSzPts val="3400"/>
              <a:buFont typeface="Oswald"/>
              <a:buNone/>
              <a:defRPr sz="3400">
                <a:latin typeface="Oswald"/>
                <a:ea typeface="Oswald"/>
                <a:cs typeface="Oswald"/>
                <a:sym typeface="Oswald"/>
              </a:defRPr>
            </a:lvl5pPr>
            <a:lvl6pPr lvl="5" rtl="0">
              <a:spcBef>
                <a:spcPts val="0"/>
              </a:spcBef>
              <a:spcAft>
                <a:spcPts val="0"/>
              </a:spcAft>
              <a:buSzPts val="3400"/>
              <a:buFont typeface="Oswald"/>
              <a:buNone/>
              <a:defRPr sz="3400">
                <a:latin typeface="Oswald"/>
                <a:ea typeface="Oswald"/>
                <a:cs typeface="Oswald"/>
                <a:sym typeface="Oswald"/>
              </a:defRPr>
            </a:lvl6pPr>
            <a:lvl7pPr lvl="6" rtl="0">
              <a:spcBef>
                <a:spcPts val="0"/>
              </a:spcBef>
              <a:spcAft>
                <a:spcPts val="0"/>
              </a:spcAft>
              <a:buSzPts val="3400"/>
              <a:buFont typeface="Oswald"/>
              <a:buNone/>
              <a:defRPr sz="3400">
                <a:latin typeface="Oswald"/>
                <a:ea typeface="Oswald"/>
                <a:cs typeface="Oswald"/>
                <a:sym typeface="Oswald"/>
              </a:defRPr>
            </a:lvl7pPr>
            <a:lvl8pPr lvl="7" rtl="0">
              <a:spcBef>
                <a:spcPts val="0"/>
              </a:spcBef>
              <a:spcAft>
                <a:spcPts val="0"/>
              </a:spcAft>
              <a:buSzPts val="3400"/>
              <a:buFont typeface="Oswald"/>
              <a:buNone/>
              <a:defRPr sz="3400">
                <a:latin typeface="Oswald"/>
                <a:ea typeface="Oswald"/>
                <a:cs typeface="Oswald"/>
                <a:sym typeface="Oswald"/>
              </a:defRPr>
            </a:lvl8pPr>
            <a:lvl9pPr lvl="8" rtl="0">
              <a:spcBef>
                <a:spcPts val="0"/>
              </a:spcBef>
              <a:spcAft>
                <a:spcPts val="0"/>
              </a:spcAft>
              <a:buSzPts val="3400"/>
              <a:buFont typeface="Oswald"/>
              <a:buNone/>
              <a:defRPr sz="3400">
                <a:latin typeface="Oswald"/>
                <a:ea typeface="Oswald"/>
                <a:cs typeface="Oswald"/>
                <a:sym typeface="Oswa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321350" y="1039750"/>
            <a:ext cx="3866400" cy="572700"/>
          </a:xfrm>
          <a:prstGeom prst="rect">
            <a:avLst/>
          </a:prstGeom>
        </p:spPr>
        <p:txBody>
          <a:bodyPr spcFirstLastPara="1" wrap="square" lIns="0" tIns="0" rIns="0" bIns="0" anchor="t" anchorCtr="0">
            <a:noAutofit/>
          </a:bodyPr>
          <a:lstStyle>
            <a:lvl1pPr lvl="0" rtl="0">
              <a:spcBef>
                <a:spcPts val="0"/>
              </a:spcBef>
              <a:spcAft>
                <a:spcPts val="0"/>
              </a:spcAft>
              <a:buSzPts val="3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body" idx="1"/>
          </p:nvPr>
        </p:nvSpPr>
        <p:spPr>
          <a:xfrm>
            <a:off x="1321350" y="1984800"/>
            <a:ext cx="3866400" cy="2319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grpSp>
        <p:nvGrpSpPr>
          <p:cNvPr id="56" name="Google Shape;56;p7"/>
          <p:cNvGrpSpPr/>
          <p:nvPr/>
        </p:nvGrpSpPr>
        <p:grpSpPr>
          <a:xfrm flipH="1">
            <a:off x="-1145294" y="-39521"/>
            <a:ext cx="2029371" cy="4383847"/>
            <a:chOff x="7350442" y="2608992"/>
            <a:chExt cx="777239" cy="1673160"/>
          </a:xfrm>
        </p:grpSpPr>
        <p:sp>
          <p:nvSpPr>
            <p:cNvPr id="57" name="Google Shape;57;p7"/>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7"/>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7"/>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7"/>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7"/>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7"/>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7"/>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7"/>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1713900" y="1458900"/>
            <a:ext cx="5716200" cy="2225700"/>
          </a:xfrm>
          <a:prstGeom prst="rect">
            <a:avLst/>
          </a:prstGeom>
        </p:spPr>
        <p:txBody>
          <a:bodyPr spcFirstLastPara="1" wrap="square" lIns="0" tIns="0" rIns="0" bIns="0" anchor="ctr" anchorCtr="0">
            <a:noAutofit/>
          </a:bodyPr>
          <a:lstStyle>
            <a:lvl1pPr lvl="0" algn="ctr" rtl="0">
              <a:spcBef>
                <a:spcPts val="0"/>
              </a:spcBef>
              <a:spcAft>
                <a:spcPts val="0"/>
              </a:spcAft>
              <a:buSzPts val="4900"/>
              <a:buNone/>
              <a:defRPr sz="7200"/>
            </a:lvl1pPr>
            <a:lvl2pPr lvl="1" algn="ctr" rtl="0">
              <a:spcBef>
                <a:spcPts val="0"/>
              </a:spcBef>
              <a:spcAft>
                <a:spcPts val="0"/>
              </a:spcAft>
              <a:buSzPts val="4900"/>
              <a:buNone/>
              <a:defRPr sz="4900"/>
            </a:lvl2pPr>
            <a:lvl3pPr lvl="2" algn="ctr" rtl="0">
              <a:spcBef>
                <a:spcPts val="0"/>
              </a:spcBef>
              <a:spcAft>
                <a:spcPts val="0"/>
              </a:spcAft>
              <a:buSzPts val="4900"/>
              <a:buNone/>
              <a:defRPr sz="4900"/>
            </a:lvl3pPr>
            <a:lvl4pPr lvl="3" algn="ctr" rtl="0">
              <a:spcBef>
                <a:spcPts val="0"/>
              </a:spcBef>
              <a:spcAft>
                <a:spcPts val="0"/>
              </a:spcAft>
              <a:buSzPts val="4900"/>
              <a:buNone/>
              <a:defRPr sz="4900"/>
            </a:lvl4pPr>
            <a:lvl5pPr lvl="4" algn="ctr" rtl="0">
              <a:spcBef>
                <a:spcPts val="0"/>
              </a:spcBef>
              <a:spcAft>
                <a:spcPts val="0"/>
              </a:spcAft>
              <a:buSzPts val="4900"/>
              <a:buNone/>
              <a:defRPr sz="4900"/>
            </a:lvl5pPr>
            <a:lvl6pPr lvl="5" algn="ctr" rtl="0">
              <a:spcBef>
                <a:spcPts val="0"/>
              </a:spcBef>
              <a:spcAft>
                <a:spcPts val="0"/>
              </a:spcAft>
              <a:buSzPts val="4900"/>
              <a:buNone/>
              <a:defRPr sz="4900"/>
            </a:lvl6pPr>
            <a:lvl7pPr lvl="6" algn="ctr" rtl="0">
              <a:spcBef>
                <a:spcPts val="0"/>
              </a:spcBef>
              <a:spcAft>
                <a:spcPts val="0"/>
              </a:spcAft>
              <a:buSzPts val="4900"/>
              <a:buNone/>
              <a:defRPr sz="4900"/>
            </a:lvl7pPr>
            <a:lvl8pPr lvl="7" algn="ctr" rtl="0">
              <a:spcBef>
                <a:spcPts val="0"/>
              </a:spcBef>
              <a:spcAft>
                <a:spcPts val="0"/>
              </a:spcAft>
              <a:buSzPts val="4900"/>
              <a:buNone/>
              <a:defRPr sz="4900"/>
            </a:lvl8pPr>
            <a:lvl9pPr lvl="8" algn="ctr" rtl="0">
              <a:spcBef>
                <a:spcPts val="0"/>
              </a:spcBef>
              <a:spcAft>
                <a:spcPts val="0"/>
              </a:spcAft>
              <a:buSzPts val="4900"/>
              <a:buNone/>
              <a:defRPr sz="49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2916875" y="1499525"/>
            <a:ext cx="3357900" cy="5760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916875" y="2308375"/>
            <a:ext cx="3357900" cy="1335600"/>
          </a:xfrm>
          <a:prstGeom prst="rect">
            <a:avLst/>
          </a:prstGeom>
          <a:noFill/>
          <a:ln>
            <a:noFill/>
          </a:ln>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2400"/>
              <a:buFont typeface="DM Sans"/>
              <a:buNone/>
              <a:defRPr sz="1600">
                <a:solidFill>
                  <a:schemeClr val="dk1"/>
                </a:solidFill>
                <a:latin typeface="DM Sans"/>
                <a:ea typeface="DM Sans"/>
                <a:cs typeface="DM Sans"/>
                <a:sym typeface="DM Sans"/>
              </a:defRPr>
            </a:lvl1pPr>
            <a:lvl2pPr lvl="1"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2pPr>
            <a:lvl3pPr lvl="2"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3pPr>
            <a:lvl4pPr lvl="3"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4pPr>
            <a:lvl5pPr lvl="4"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5pPr>
            <a:lvl6pPr lvl="5"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6pPr>
            <a:lvl7pPr lvl="6"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7pPr>
            <a:lvl8pPr lvl="7"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8pPr>
            <a:lvl9pPr lvl="8" rtl="0">
              <a:lnSpc>
                <a:spcPct val="100000"/>
              </a:lnSpc>
              <a:spcBef>
                <a:spcPts val="0"/>
              </a:spcBef>
              <a:spcAft>
                <a:spcPts val="0"/>
              </a:spcAft>
              <a:buClr>
                <a:schemeClr val="lt1"/>
              </a:buClr>
              <a:buSzPts val="2400"/>
              <a:buFont typeface="DM Sans"/>
              <a:buNone/>
              <a:defRPr sz="2400">
                <a:solidFill>
                  <a:schemeClr val="lt1"/>
                </a:solidFill>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gradFill>
          <a:gsLst>
            <a:gs pos="0">
              <a:schemeClr val="accent5"/>
            </a:gs>
            <a:gs pos="48000">
              <a:schemeClr val="accent4"/>
            </a:gs>
            <a:gs pos="100000">
              <a:schemeClr val="accent2"/>
            </a:gs>
          </a:gsLst>
          <a:lin ang="2698631" scaled="0"/>
        </a:gradFill>
        <a:effectLst/>
      </p:bgPr>
    </p:bg>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1260875" y="3226350"/>
            <a:ext cx="3792300" cy="10515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5"/>
            </a:gs>
            <a:gs pos="48000">
              <a:schemeClr val="accent4"/>
            </a:gs>
            <a:gs pos="100000">
              <a:schemeClr val="accent2"/>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496"/>
            <a:ext cx="7708500" cy="576000"/>
          </a:xfrm>
          <a:prstGeom prst="rect">
            <a:avLst/>
          </a:prstGeom>
          <a:noFill/>
          <a:ln>
            <a:noFill/>
          </a:ln>
        </p:spPr>
        <p:txBody>
          <a:bodyPr spcFirstLastPara="1" wrap="square" lIns="0" tIns="0" rIns="0" bIns="0" anchor="t" anchorCtr="0">
            <a:noAutofit/>
          </a:bodyPr>
          <a:lstStyle>
            <a:lvl1pPr lvl="0" rtl="0">
              <a:spcBef>
                <a:spcPts val="0"/>
              </a:spcBef>
              <a:spcAft>
                <a:spcPts val="0"/>
              </a:spcAft>
              <a:buClr>
                <a:schemeClr val="dk1"/>
              </a:buClr>
              <a:buSzPts val="3400"/>
              <a:buFont typeface="Oswald"/>
              <a:buNone/>
              <a:defRPr sz="34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rtl="0">
              <a:lnSpc>
                <a:spcPct val="115000"/>
              </a:lnSpc>
              <a:spcBef>
                <a:spcPts val="160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rtl="0">
              <a:lnSpc>
                <a:spcPct val="115000"/>
              </a:lnSpc>
              <a:spcBef>
                <a:spcPts val="1600"/>
              </a:spcBef>
              <a:spcAft>
                <a:spcPts val="160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2" r:id="rId12"/>
    <p:sldLayoutId id="2147483663" r:id="rId13"/>
    <p:sldLayoutId id="2147483664" r:id="rId14"/>
    <p:sldLayoutId id="2147483665" r:id="rId15"/>
    <p:sldLayoutId id="2147483671" r:id="rId16"/>
    <p:sldLayoutId id="2147483672"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spreadsheets/d/1HzaDoCe2_cDBOMxXaK6rkou4GoO5JsPfFeKF85ZFoMM/copy#gid=509368585" TargetMode="External"/><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slide" Target="slide2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slide" Target="slide12.xml"/><Relationship Id="rId4" Type="http://schemas.openxmlformats.org/officeDocument/2006/relationships/slide" Target="slide11.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pavankumarreddyb/screen-time-analysi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2"/>
        <p:cNvGrpSpPr/>
        <p:nvPr/>
      </p:nvGrpSpPr>
      <p:grpSpPr>
        <a:xfrm>
          <a:off x="0" y="0"/>
          <a:ext cx="0" cy="0"/>
          <a:chOff x="0" y="0"/>
          <a:chExt cx="0" cy="0"/>
        </a:xfrm>
      </p:grpSpPr>
      <p:sp>
        <p:nvSpPr>
          <p:cNvPr id="4" name="Google Shape;229;p30">
            <a:extLst>
              <a:ext uri="{FF2B5EF4-FFF2-40B4-BE49-F238E27FC236}">
                <a16:creationId xmlns:a16="http://schemas.microsoft.com/office/drawing/2014/main" id="{4219A9C2-72CD-18C8-BABD-6C05AE4C4621}"/>
              </a:ext>
            </a:extLst>
          </p:cNvPr>
          <p:cNvSpPr txBox="1">
            <a:spLocks/>
          </p:cNvSpPr>
          <p:nvPr/>
        </p:nvSpPr>
        <p:spPr>
          <a:xfrm>
            <a:off x="226113" y="154181"/>
            <a:ext cx="3952187" cy="194060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Oswald"/>
              <a:buNone/>
              <a:defRPr sz="3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US" sz="2000" b="1" dirty="0">
                <a:latin typeface="Times New Roman" panose="02020603050405020304" pitchFamily="18" charset="0"/>
                <a:cs typeface="Times New Roman" panose="02020603050405020304" pitchFamily="18" charset="0"/>
              </a:rPr>
              <a:t>Predictive Screen Time Analysis for Healthier App Usage</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PHASE - 2</a:t>
            </a:r>
            <a:br>
              <a:rPr lang="en-US" sz="20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Methods, Findings and Recommendations</a:t>
            </a:r>
          </a:p>
        </p:txBody>
      </p:sp>
      <p:sp>
        <p:nvSpPr>
          <p:cNvPr id="5" name="Subtitle 2">
            <a:extLst>
              <a:ext uri="{FF2B5EF4-FFF2-40B4-BE49-F238E27FC236}">
                <a16:creationId xmlns:a16="http://schemas.microsoft.com/office/drawing/2014/main" id="{E7793612-FF82-9C00-BF4D-1E4FB6523C16}"/>
              </a:ext>
            </a:extLst>
          </p:cNvPr>
          <p:cNvSpPr txBox="1">
            <a:spLocks/>
          </p:cNvSpPr>
          <p:nvPr/>
        </p:nvSpPr>
        <p:spPr>
          <a:xfrm>
            <a:off x="131830" y="2126886"/>
            <a:ext cx="3341574" cy="2862433"/>
          </a:xfrm>
          <a:prstGeom prst="rect">
            <a:avLst/>
          </a:prstGeom>
        </p:spPr>
        <p:txBody>
          <a:bodyPr vert="horz" lIns="91440" tIns="45720" rIns="91440" bIns="45720" rtlCol="0" anchor="ct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b="1" dirty="0">
                <a:solidFill>
                  <a:schemeClr val="tx1"/>
                </a:solidFill>
                <a:latin typeface="Times New Roman" panose="02020603050405020304" pitchFamily="18" charset="0"/>
                <a:cs typeface="Times New Roman" panose="02020603050405020304" pitchFamily="18" charset="0"/>
              </a:rPr>
              <a:t>Nov 12</a:t>
            </a:r>
            <a:r>
              <a:rPr lang="en-US" sz="1800" b="1" baseline="30000" dirty="0">
                <a:solidFill>
                  <a:schemeClr val="tx1"/>
                </a:solidFill>
                <a:latin typeface="Times New Roman" panose="02020603050405020304" pitchFamily="18" charset="0"/>
                <a:cs typeface="Times New Roman" panose="02020603050405020304" pitchFamily="18" charset="0"/>
              </a:rPr>
              <a:t>th</a:t>
            </a:r>
            <a:r>
              <a:rPr lang="en-US" sz="1800" b="1" dirty="0">
                <a:solidFill>
                  <a:schemeClr val="tx1"/>
                </a:solidFill>
                <a:latin typeface="Times New Roman" panose="02020603050405020304" pitchFamily="18" charset="0"/>
                <a:cs typeface="Times New Roman" panose="02020603050405020304" pitchFamily="18" charset="0"/>
              </a:rPr>
              <a:t>, 2024</a:t>
            </a:r>
          </a:p>
          <a:p>
            <a:r>
              <a:rPr lang="en-US" sz="1800" b="1" dirty="0">
                <a:solidFill>
                  <a:schemeClr val="tx1"/>
                </a:solidFill>
                <a:latin typeface="Times New Roman" panose="02020603050405020304" pitchFamily="18" charset="0"/>
                <a:cs typeface="Times New Roman" panose="02020603050405020304" pitchFamily="18" charset="0"/>
              </a:rPr>
              <a:t>Presenting by:</a:t>
            </a:r>
          </a:p>
          <a:p>
            <a:r>
              <a:rPr lang="en-US" sz="1800" b="1" dirty="0">
                <a:solidFill>
                  <a:schemeClr val="tx1"/>
                </a:solidFill>
                <a:latin typeface="Times New Roman" panose="02020603050405020304" pitchFamily="18" charset="0"/>
                <a:cs typeface="Times New Roman" panose="02020603050405020304" pitchFamily="18" charset="0"/>
              </a:rPr>
              <a:t>Pavan Boyapalli</a:t>
            </a:r>
          </a:p>
          <a:p>
            <a:r>
              <a:rPr lang="en-US" sz="1800" b="1" dirty="0">
                <a:solidFill>
                  <a:schemeClr val="tx1"/>
                </a:solidFill>
                <a:latin typeface="Times New Roman" panose="02020603050405020304" pitchFamily="18" charset="0"/>
                <a:cs typeface="Times New Roman" panose="02020603050405020304" pitchFamily="18" charset="0"/>
              </a:rPr>
              <a:t>Email: pb81497n@pace.edu</a:t>
            </a:r>
          </a:p>
          <a:p>
            <a:r>
              <a:rPr lang="en-US" sz="1800" b="1" dirty="0">
                <a:solidFill>
                  <a:schemeClr val="tx1"/>
                </a:solidFill>
                <a:latin typeface="Times New Roman" panose="02020603050405020304" pitchFamily="18" charset="0"/>
                <a:cs typeface="Times New Roman" panose="02020603050405020304" pitchFamily="18" charset="0"/>
              </a:rPr>
              <a:t>Practical data science, cs#667</a:t>
            </a:r>
          </a:p>
          <a:p>
            <a:r>
              <a:rPr lang="en-US" sz="1800" b="1" dirty="0">
                <a:solidFill>
                  <a:schemeClr val="tx1"/>
                </a:solidFill>
                <a:latin typeface="Times New Roman" panose="02020603050405020304" pitchFamily="18" charset="0"/>
                <a:cs typeface="Times New Roman" panose="02020603050405020304" pitchFamily="18" charset="0"/>
              </a:rPr>
              <a:t>MS in Data Science</a:t>
            </a:r>
          </a:p>
          <a:p>
            <a:r>
              <a:rPr lang="en-US" sz="1800" b="1" dirty="0">
                <a:solidFill>
                  <a:schemeClr val="tx1"/>
                </a:solidFill>
                <a:latin typeface="Times New Roman" panose="02020603050405020304" pitchFamily="18" charset="0"/>
                <a:cs typeface="Times New Roman" panose="02020603050405020304" pitchFamily="18" charset="0"/>
              </a:rPr>
              <a:t>Seidenberg School of CSIS</a:t>
            </a:r>
          </a:p>
          <a:p>
            <a:r>
              <a:rPr lang="en-US" sz="1800" b="1" dirty="0">
                <a:solidFill>
                  <a:schemeClr val="tx1"/>
                </a:solidFill>
                <a:latin typeface="Times New Roman" panose="02020603050405020304" pitchFamily="18" charset="0"/>
                <a:cs typeface="Times New Roman" panose="02020603050405020304" pitchFamily="18" charset="0"/>
              </a:rPr>
              <a:t>Pace University, NYC</a:t>
            </a:r>
          </a:p>
          <a:p>
            <a:pPr>
              <a:lnSpc>
                <a:spcPct val="110000"/>
              </a:lnSpc>
            </a:pPr>
            <a:endParaRPr lang="en-US" sz="2000" dirty="0"/>
          </a:p>
        </p:txBody>
      </p:sp>
      <p:sp>
        <p:nvSpPr>
          <p:cNvPr id="3" name="TextBox 2">
            <a:extLst>
              <a:ext uri="{FF2B5EF4-FFF2-40B4-BE49-F238E27FC236}">
                <a16:creationId xmlns:a16="http://schemas.microsoft.com/office/drawing/2014/main" id="{6B709B75-6C08-0F2E-E23B-8192B4450C6D}"/>
              </a:ext>
            </a:extLst>
          </p:cNvPr>
          <p:cNvSpPr txBox="1"/>
          <p:nvPr/>
        </p:nvSpPr>
        <p:spPr>
          <a:xfrm>
            <a:off x="8854025" y="4817929"/>
            <a:ext cx="223667"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6">
          <a:extLst>
            <a:ext uri="{FF2B5EF4-FFF2-40B4-BE49-F238E27FC236}">
              <a16:creationId xmlns:a16="http://schemas.microsoft.com/office/drawing/2014/main" id="{A3FC3C2A-E5BB-77B6-0762-D9C5660AED38}"/>
            </a:ext>
          </a:extLst>
        </p:cNvPr>
        <p:cNvGrpSpPr/>
        <p:nvPr/>
      </p:nvGrpSpPr>
      <p:grpSpPr>
        <a:xfrm>
          <a:off x="0" y="0"/>
          <a:ext cx="0" cy="0"/>
          <a:chOff x="0" y="0"/>
          <a:chExt cx="0" cy="0"/>
        </a:xfrm>
      </p:grpSpPr>
      <p:grpSp>
        <p:nvGrpSpPr>
          <p:cNvPr id="2136" name="Google Shape;2136;p41">
            <a:extLst>
              <a:ext uri="{FF2B5EF4-FFF2-40B4-BE49-F238E27FC236}">
                <a16:creationId xmlns:a16="http://schemas.microsoft.com/office/drawing/2014/main" id="{461CC1B2-F224-F73C-C895-789407B9B469}"/>
              </a:ext>
            </a:extLst>
          </p:cNvPr>
          <p:cNvGrpSpPr/>
          <p:nvPr/>
        </p:nvGrpSpPr>
        <p:grpSpPr>
          <a:xfrm rot="-5400000" flipH="1">
            <a:off x="1390763" y="-1182784"/>
            <a:ext cx="959680" cy="3741186"/>
            <a:chOff x="7557897" y="2608992"/>
            <a:chExt cx="429195" cy="1673160"/>
          </a:xfrm>
        </p:grpSpPr>
        <p:sp>
          <p:nvSpPr>
            <p:cNvPr id="2137" name="Google Shape;2137;p41">
              <a:extLst>
                <a:ext uri="{FF2B5EF4-FFF2-40B4-BE49-F238E27FC236}">
                  <a16:creationId xmlns:a16="http://schemas.microsoft.com/office/drawing/2014/main" id="{EE62FB39-7261-4020-0A2B-C05FBDDB1DF9}"/>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41">
              <a:extLst>
                <a:ext uri="{FF2B5EF4-FFF2-40B4-BE49-F238E27FC236}">
                  <a16:creationId xmlns:a16="http://schemas.microsoft.com/office/drawing/2014/main" id="{875ED8A8-6965-D603-AA64-AE2719902E2B}"/>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41">
              <a:extLst>
                <a:ext uri="{FF2B5EF4-FFF2-40B4-BE49-F238E27FC236}">
                  <a16:creationId xmlns:a16="http://schemas.microsoft.com/office/drawing/2014/main" id="{C5BFAE64-6AF5-76C3-9C72-58D46067B174}"/>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0" name="Google Shape;2140;p41">
            <a:extLst>
              <a:ext uri="{FF2B5EF4-FFF2-40B4-BE49-F238E27FC236}">
                <a16:creationId xmlns:a16="http://schemas.microsoft.com/office/drawing/2014/main" id="{8E54EA3F-6822-0A76-0FEE-7A7AFAE29BCA}"/>
              </a:ext>
            </a:extLst>
          </p:cNvPr>
          <p:cNvSpPr txBox="1">
            <a:spLocks noGrp="1"/>
          </p:cNvSpPr>
          <p:nvPr>
            <p:ph type="title"/>
          </p:nvPr>
        </p:nvSpPr>
        <p:spPr>
          <a:xfrm>
            <a:off x="4155950" y="426277"/>
            <a:ext cx="4676900" cy="576000"/>
          </a:xfrm>
          <a:prstGeom prst="rect">
            <a:avLst/>
          </a:prstGeom>
        </p:spPr>
        <p:txBody>
          <a:bodyPr spcFirstLastPara="1" wrap="square" lIns="0" tIns="0" rIns="0" bIns="0" anchor="t" anchorCtr="0">
            <a:noAutofit/>
          </a:bodyPr>
          <a:lstStyle/>
          <a:p>
            <a:pPr algn="ctr"/>
            <a:r>
              <a:rPr lang="en-US" sz="2000" b="1" dirty="0">
                <a:solidFill>
                  <a:schemeClr val="accent1"/>
                </a:solidFill>
                <a:latin typeface="Times New Roman" panose="02020603050405020304" pitchFamily="18" charset="0"/>
                <a:cs typeface="Times New Roman" panose="02020603050405020304" pitchFamily="18" charset="0"/>
              </a:rPr>
              <a:t>Relationships  between Screen Time, Notifications and Times Opened</a:t>
            </a:r>
          </a:p>
        </p:txBody>
      </p:sp>
      <p:pic>
        <p:nvPicPr>
          <p:cNvPr id="4" name="Picture 3">
            <a:extLst>
              <a:ext uri="{FF2B5EF4-FFF2-40B4-BE49-F238E27FC236}">
                <a16:creationId xmlns:a16="http://schemas.microsoft.com/office/drawing/2014/main" id="{09E00267-5313-5559-71ED-4F1904036E52}"/>
              </a:ext>
            </a:extLst>
          </p:cNvPr>
          <p:cNvPicPr>
            <a:picLocks noChangeAspect="1"/>
          </p:cNvPicPr>
          <p:nvPr/>
        </p:nvPicPr>
        <p:blipFill>
          <a:blip r:embed="rId3"/>
          <a:stretch>
            <a:fillRect/>
          </a:stretch>
        </p:blipFill>
        <p:spPr>
          <a:xfrm>
            <a:off x="4711701" y="1272683"/>
            <a:ext cx="3886199" cy="3508867"/>
          </a:xfrm>
          <a:prstGeom prst="rect">
            <a:avLst/>
          </a:prstGeom>
        </p:spPr>
      </p:pic>
      <p:sp>
        <p:nvSpPr>
          <p:cNvPr id="5" name="TextBox 4">
            <a:extLst>
              <a:ext uri="{FF2B5EF4-FFF2-40B4-BE49-F238E27FC236}">
                <a16:creationId xmlns:a16="http://schemas.microsoft.com/office/drawing/2014/main" id="{854079A9-4616-8A05-C5A5-AE16A4C1548C}"/>
              </a:ext>
            </a:extLst>
          </p:cNvPr>
          <p:cNvSpPr txBox="1"/>
          <p:nvPr/>
        </p:nvSpPr>
        <p:spPr>
          <a:xfrm>
            <a:off x="308401" y="1754130"/>
            <a:ext cx="3636140" cy="2308324"/>
          </a:xfrm>
          <a:prstGeom prst="rect">
            <a:avLst/>
          </a:prstGeom>
          <a:noFill/>
        </p:spPr>
        <p:txBody>
          <a:bodyPr wrap="square" rtlCol="0">
            <a:spAutoFit/>
          </a:bodyPr>
          <a:lstStyle/>
          <a:p>
            <a:pPr algn="just"/>
            <a:r>
              <a:rPr lang="en-US" sz="1200" dirty="0">
                <a:solidFill>
                  <a:schemeClr val="tx1"/>
                </a:solidFill>
                <a:latin typeface="Times New Roman" panose="02020603050405020304" pitchFamily="18" charset="0"/>
                <a:cs typeface="Times New Roman" panose="02020603050405020304" pitchFamily="18" charset="0"/>
              </a:rPr>
              <a:t>The pair plot shows relationships between screen time (usage in minutes), notifications, and times an app was opened. The scatter plots indicate a moderate positive correlation between notifications and times opened, as well as between times opened and usage minutes, which suggests that more notifications lead to more app usage and openings. However, the correlation between usage and notifications is weaker, showing that receiving many notifications does not always result in higher screen time. The histograms on the diagonal also show that most data points cluster around low values for usage, notifications, and times opened.</a:t>
            </a:r>
          </a:p>
        </p:txBody>
      </p:sp>
      <p:sp>
        <p:nvSpPr>
          <p:cNvPr id="2" name="TextBox 1">
            <a:extLst>
              <a:ext uri="{FF2B5EF4-FFF2-40B4-BE49-F238E27FC236}">
                <a16:creationId xmlns:a16="http://schemas.microsoft.com/office/drawing/2014/main" id="{96899A7F-7BAC-52B1-5E45-53A94903E234}"/>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426509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6">
          <a:extLst>
            <a:ext uri="{FF2B5EF4-FFF2-40B4-BE49-F238E27FC236}">
              <a16:creationId xmlns:a16="http://schemas.microsoft.com/office/drawing/2014/main" id="{9547C64F-CE57-5A5D-30A5-59F790B85CBE}"/>
            </a:ext>
          </a:extLst>
        </p:cNvPr>
        <p:cNvGrpSpPr/>
        <p:nvPr/>
      </p:nvGrpSpPr>
      <p:grpSpPr>
        <a:xfrm>
          <a:off x="0" y="0"/>
          <a:ext cx="0" cy="0"/>
          <a:chOff x="0" y="0"/>
          <a:chExt cx="0" cy="0"/>
        </a:xfrm>
      </p:grpSpPr>
      <p:grpSp>
        <p:nvGrpSpPr>
          <p:cNvPr id="2136" name="Google Shape;2136;p41">
            <a:extLst>
              <a:ext uri="{FF2B5EF4-FFF2-40B4-BE49-F238E27FC236}">
                <a16:creationId xmlns:a16="http://schemas.microsoft.com/office/drawing/2014/main" id="{21B4B6E4-D14F-A032-C599-EA0048C05EB2}"/>
              </a:ext>
            </a:extLst>
          </p:cNvPr>
          <p:cNvGrpSpPr/>
          <p:nvPr/>
        </p:nvGrpSpPr>
        <p:grpSpPr>
          <a:xfrm rot="-5400000" flipH="1">
            <a:off x="1390763" y="-1182784"/>
            <a:ext cx="959680" cy="3741186"/>
            <a:chOff x="7557897" y="2608992"/>
            <a:chExt cx="429195" cy="1673160"/>
          </a:xfrm>
        </p:grpSpPr>
        <p:sp>
          <p:nvSpPr>
            <p:cNvPr id="2137" name="Google Shape;2137;p41">
              <a:extLst>
                <a:ext uri="{FF2B5EF4-FFF2-40B4-BE49-F238E27FC236}">
                  <a16:creationId xmlns:a16="http://schemas.microsoft.com/office/drawing/2014/main" id="{0B50114E-4EFA-94B1-DE97-7F84524983DE}"/>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41">
              <a:extLst>
                <a:ext uri="{FF2B5EF4-FFF2-40B4-BE49-F238E27FC236}">
                  <a16:creationId xmlns:a16="http://schemas.microsoft.com/office/drawing/2014/main" id="{2853DC7B-5C16-E6E9-3170-0802F9D743E5}"/>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41">
              <a:extLst>
                <a:ext uri="{FF2B5EF4-FFF2-40B4-BE49-F238E27FC236}">
                  <a16:creationId xmlns:a16="http://schemas.microsoft.com/office/drawing/2014/main" id="{7A7886C4-8F9F-5D7A-B870-A4B7F0930738}"/>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0" name="Google Shape;2140;p41">
            <a:extLst>
              <a:ext uri="{FF2B5EF4-FFF2-40B4-BE49-F238E27FC236}">
                <a16:creationId xmlns:a16="http://schemas.microsoft.com/office/drawing/2014/main" id="{F25D676C-909E-A4BA-9C61-BAFB7EB03641}"/>
              </a:ext>
            </a:extLst>
          </p:cNvPr>
          <p:cNvSpPr txBox="1">
            <a:spLocks noGrp="1"/>
          </p:cNvSpPr>
          <p:nvPr>
            <p:ph type="title"/>
          </p:nvPr>
        </p:nvSpPr>
        <p:spPr>
          <a:xfrm>
            <a:off x="4479800" y="523057"/>
            <a:ext cx="4353050" cy="576000"/>
          </a:xfrm>
          <a:prstGeom prst="rect">
            <a:avLst/>
          </a:prstGeom>
        </p:spPr>
        <p:txBody>
          <a:bodyPr spcFirstLastPara="1" wrap="square" lIns="0" tIns="0" rIns="0" bIns="0" anchor="t" anchorCtr="0">
            <a:noAutofit/>
          </a:bodyPr>
          <a:lstStyle/>
          <a:p>
            <a:pPr algn="ctr"/>
            <a:r>
              <a:rPr lang="en-US" sz="2000" b="1" dirty="0">
                <a:solidFill>
                  <a:schemeClr val="accent1"/>
                </a:solidFill>
                <a:latin typeface="Times New Roman" panose="02020603050405020304" pitchFamily="18" charset="0"/>
                <a:cs typeface="Times New Roman" panose="02020603050405020304" pitchFamily="18" charset="0"/>
              </a:rPr>
              <a:t>Weekly User Engagement Patterns</a:t>
            </a:r>
          </a:p>
        </p:txBody>
      </p:sp>
      <p:sp>
        <p:nvSpPr>
          <p:cNvPr id="11" name="TextBox 10">
            <a:extLst>
              <a:ext uri="{FF2B5EF4-FFF2-40B4-BE49-F238E27FC236}">
                <a16:creationId xmlns:a16="http://schemas.microsoft.com/office/drawing/2014/main" id="{CEEF53EC-F52A-84A0-3B79-92D8D903449E}"/>
              </a:ext>
            </a:extLst>
          </p:cNvPr>
          <p:cNvSpPr txBox="1"/>
          <p:nvPr/>
        </p:nvSpPr>
        <p:spPr>
          <a:xfrm>
            <a:off x="6013450" y="2000754"/>
            <a:ext cx="2819400" cy="2123658"/>
          </a:xfrm>
          <a:prstGeom prst="rect">
            <a:avLst/>
          </a:prstGeom>
          <a:noFill/>
        </p:spPr>
        <p:txBody>
          <a:bodyPr wrap="square" rtlCol="0">
            <a:spAutoFit/>
          </a:bodyPr>
          <a:lstStyle/>
          <a:p>
            <a:pPr algn="just">
              <a:buClr>
                <a:schemeClr val="tx1"/>
              </a:buClr>
            </a:pPr>
            <a:r>
              <a:rPr lang="en-US" sz="1200" dirty="0">
                <a:solidFill>
                  <a:schemeClr val="tx1"/>
                </a:solidFill>
                <a:latin typeface="Times New Roman" panose="02020603050405020304" pitchFamily="18" charset="0"/>
                <a:cs typeface="Times New Roman" panose="02020603050405020304" pitchFamily="18" charset="0"/>
              </a:rPr>
              <a:t>The highest usage occurs on Monday and Wednesday, which indicates that the beginning and middle of the week see the most screen time. Usage decreases towards the end of the week, with Friday having the lowest average. Screen time increases again on Saturday and slightly drops on Sunday. This pattern suggests higher screen engagement during workdays and moderate usage over the weekend.</a:t>
            </a:r>
          </a:p>
        </p:txBody>
      </p:sp>
      <p:pic>
        <p:nvPicPr>
          <p:cNvPr id="4" name="Picture 3">
            <a:extLst>
              <a:ext uri="{FF2B5EF4-FFF2-40B4-BE49-F238E27FC236}">
                <a16:creationId xmlns:a16="http://schemas.microsoft.com/office/drawing/2014/main" id="{9801442A-D957-71D4-FB9F-11166E0EF440}"/>
              </a:ext>
            </a:extLst>
          </p:cNvPr>
          <p:cNvPicPr>
            <a:picLocks noChangeAspect="1"/>
          </p:cNvPicPr>
          <p:nvPr/>
        </p:nvPicPr>
        <p:blipFill>
          <a:blip r:embed="rId3"/>
          <a:stretch>
            <a:fillRect/>
          </a:stretch>
        </p:blipFill>
        <p:spPr>
          <a:xfrm>
            <a:off x="234951" y="1579310"/>
            <a:ext cx="5467350" cy="3219145"/>
          </a:xfrm>
          <a:prstGeom prst="rect">
            <a:avLst/>
          </a:prstGeom>
          <a:effectLst>
            <a:glow rad="63500">
              <a:schemeClr val="accent1">
                <a:satMod val="175000"/>
                <a:alpha val="40000"/>
              </a:schemeClr>
            </a:glow>
          </a:effectLst>
        </p:spPr>
      </p:pic>
      <p:sp>
        <p:nvSpPr>
          <p:cNvPr id="2" name="TextBox 1">
            <a:extLst>
              <a:ext uri="{FF2B5EF4-FFF2-40B4-BE49-F238E27FC236}">
                <a16:creationId xmlns:a16="http://schemas.microsoft.com/office/drawing/2014/main" id="{506A22E5-1E12-609E-D7F4-94B98AE7FF91}"/>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409858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6">
          <a:extLst>
            <a:ext uri="{FF2B5EF4-FFF2-40B4-BE49-F238E27FC236}">
              <a16:creationId xmlns:a16="http://schemas.microsoft.com/office/drawing/2014/main" id="{186B65DE-C599-D0A1-0C53-92FB2EDCB0E5}"/>
            </a:ext>
          </a:extLst>
        </p:cNvPr>
        <p:cNvGrpSpPr/>
        <p:nvPr/>
      </p:nvGrpSpPr>
      <p:grpSpPr>
        <a:xfrm>
          <a:off x="0" y="0"/>
          <a:ext cx="0" cy="0"/>
          <a:chOff x="0" y="0"/>
          <a:chExt cx="0" cy="0"/>
        </a:xfrm>
      </p:grpSpPr>
      <p:grpSp>
        <p:nvGrpSpPr>
          <p:cNvPr id="2136" name="Google Shape;2136;p41">
            <a:extLst>
              <a:ext uri="{FF2B5EF4-FFF2-40B4-BE49-F238E27FC236}">
                <a16:creationId xmlns:a16="http://schemas.microsoft.com/office/drawing/2014/main" id="{3FC446E3-D1CC-C448-4DD9-36FED1315991}"/>
              </a:ext>
            </a:extLst>
          </p:cNvPr>
          <p:cNvGrpSpPr/>
          <p:nvPr/>
        </p:nvGrpSpPr>
        <p:grpSpPr>
          <a:xfrm rot="-5400000" flipH="1">
            <a:off x="1088239" y="-880260"/>
            <a:ext cx="884231" cy="3060690"/>
            <a:chOff x="7557897" y="2608992"/>
            <a:chExt cx="429195" cy="1673160"/>
          </a:xfrm>
        </p:grpSpPr>
        <p:sp>
          <p:nvSpPr>
            <p:cNvPr id="2137" name="Google Shape;2137;p41">
              <a:extLst>
                <a:ext uri="{FF2B5EF4-FFF2-40B4-BE49-F238E27FC236}">
                  <a16:creationId xmlns:a16="http://schemas.microsoft.com/office/drawing/2014/main" id="{9E2E1B16-FBEB-C10A-F0A5-0BF5AA0F8377}"/>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41">
              <a:extLst>
                <a:ext uri="{FF2B5EF4-FFF2-40B4-BE49-F238E27FC236}">
                  <a16:creationId xmlns:a16="http://schemas.microsoft.com/office/drawing/2014/main" id="{C4E96308-27E4-E603-DD72-C5D52612B84D}"/>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41">
              <a:extLst>
                <a:ext uri="{FF2B5EF4-FFF2-40B4-BE49-F238E27FC236}">
                  <a16:creationId xmlns:a16="http://schemas.microsoft.com/office/drawing/2014/main" id="{411955D9-5FA6-FA8A-01AB-D49498FEDAFC}"/>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0" name="Google Shape;2140;p41">
            <a:extLst>
              <a:ext uri="{FF2B5EF4-FFF2-40B4-BE49-F238E27FC236}">
                <a16:creationId xmlns:a16="http://schemas.microsoft.com/office/drawing/2014/main" id="{9E4DDC5F-B5A7-C615-8DD5-05DCC903AA5B}"/>
              </a:ext>
            </a:extLst>
          </p:cNvPr>
          <p:cNvSpPr txBox="1">
            <a:spLocks noGrp="1"/>
          </p:cNvSpPr>
          <p:nvPr>
            <p:ph type="title"/>
          </p:nvPr>
        </p:nvSpPr>
        <p:spPr>
          <a:xfrm>
            <a:off x="3651250" y="426277"/>
            <a:ext cx="5181600" cy="545274"/>
          </a:xfrm>
          <a:prstGeom prst="rect">
            <a:avLst/>
          </a:prstGeom>
        </p:spPr>
        <p:txBody>
          <a:bodyPr spcFirstLastPara="1" wrap="square" lIns="0" tIns="0" rIns="0" bIns="0" anchor="t" anchorCtr="0">
            <a:noAutofit/>
          </a:bodyPr>
          <a:lstStyle/>
          <a:p>
            <a:pPr algn="ctr"/>
            <a:r>
              <a:rPr lang="en-US" sz="2000" b="1" dirty="0">
                <a:solidFill>
                  <a:schemeClr val="accent1"/>
                </a:solidFill>
                <a:latin typeface="Times New Roman" panose="02020603050405020304" pitchFamily="18" charset="0"/>
                <a:cs typeface="Times New Roman" panose="02020603050405020304" pitchFamily="18" charset="0"/>
              </a:rPr>
              <a:t>Identifying Peak Usage Days for Different Apps</a:t>
            </a:r>
          </a:p>
        </p:txBody>
      </p:sp>
      <p:sp>
        <p:nvSpPr>
          <p:cNvPr id="5" name="TextBox 4">
            <a:extLst>
              <a:ext uri="{FF2B5EF4-FFF2-40B4-BE49-F238E27FC236}">
                <a16:creationId xmlns:a16="http://schemas.microsoft.com/office/drawing/2014/main" id="{EF883607-CD28-258E-9C54-E8F6563BB330}"/>
              </a:ext>
            </a:extLst>
          </p:cNvPr>
          <p:cNvSpPr txBox="1"/>
          <p:nvPr/>
        </p:nvSpPr>
        <p:spPr>
          <a:xfrm>
            <a:off x="244420" y="1389084"/>
            <a:ext cx="3406830" cy="3416320"/>
          </a:xfrm>
          <a:prstGeom prst="rect">
            <a:avLst/>
          </a:prstGeom>
          <a:noFill/>
        </p:spPr>
        <p:txBody>
          <a:bodyPr wrap="square" rtlCol="0">
            <a:spAutoFit/>
          </a:bodyPr>
          <a:lstStyle/>
          <a:p>
            <a:pPr algn="just">
              <a:buClr>
                <a:schemeClr val="tx1"/>
              </a:buClr>
            </a:pPr>
            <a:r>
              <a:rPr lang="en-US" sz="1200" dirty="0">
                <a:solidFill>
                  <a:schemeClr val="tx1"/>
                </a:solidFill>
                <a:latin typeface="Times New Roman" panose="02020603050405020304" pitchFamily="18" charset="0"/>
                <a:cs typeface="Times New Roman" panose="02020603050405020304" pitchFamily="18" charset="0"/>
              </a:rPr>
              <a:t>Instagram consistently has the highest usage, especially on Saturday and Wednesday. Netflix usage peaks on Wednesday  and Saturday, which shows strong mid-week and weekend engagement. WhatsApp usage is generally lower than Instagram and Netflix, with its highest usage on Sunday and Wednesday. Overall, Wednesday and Saturday are the days with the highest overall screen time across these three apps.</a:t>
            </a:r>
          </a:p>
          <a:p>
            <a:pPr algn="just">
              <a:buClr>
                <a:schemeClr val="tx1"/>
              </a:buClr>
            </a:pPr>
            <a:endParaRPr lang="en-US" sz="1200" dirty="0">
              <a:solidFill>
                <a:schemeClr val="tx1"/>
              </a:solidFill>
              <a:latin typeface="Times New Roman" panose="02020603050405020304" pitchFamily="18" charset="0"/>
              <a:cs typeface="Times New Roman" panose="02020603050405020304" pitchFamily="18" charset="0"/>
            </a:endParaRPr>
          </a:p>
          <a:p>
            <a:pPr algn="just">
              <a:buClr>
                <a:schemeClr val="tx1"/>
              </a:buClr>
            </a:pPr>
            <a:r>
              <a:rPr lang="en-US" sz="1200" dirty="0">
                <a:solidFill>
                  <a:schemeClr val="tx1"/>
                </a:solidFill>
                <a:latin typeface="Times New Roman" panose="02020603050405020304" pitchFamily="18" charset="0"/>
                <a:cs typeface="Times New Roman" panose="02020603050405020304" pitchFamily="18" charset="0"/>
              </a:rPr>
              <a:t>Netflix and Instagram have greater usage rates than WhatsApp.  For example, Netflix is something we watch for a long, and Instagram is something we explore for a while, whereas WhatsApp is more transactional in that we open it to answer to a message and then close it.  Unlike Netflix and Instagram, WhatsApp offers nothing to browse or spend more time doing.</a:t>
            </a:r>
          </a:p>
        </p:txBody>
      </p:sp>
      <p:pic>
        <p:nvPicPr>
          <p:cNvPr id="3" name="Picture 2">
            <a:extLst>
              <a:ext uri="{FF2B5EF4-FFF2-40B4-BE49-F238E27FC236}">
                <a16:creationId xmlns:a16="http://schemas.microsoft.com/office/drawing/2014/main" id="{D6A0D6CB-E645-8417-6ADE-A8047710B37D}"/>
              </a:ext>
            </a:extLst>
          </p:cNvPr>
          <p:cNvPicPr>
            <a:picLocks noChangeAspect="1"/>
          </p:cNvPicPr>
          <p:nvPr/>
        </p:nvPicPr>
        <p:blipFill>
          <a:blip r:embed="rId3"/>
          <a:stretch>
            <a:fillRect/>
          </a:stretch>
        </p:blipFill>
        <p:spPr>
          <a:xfrm>
            <a:off x="3855414" y="1487534"/>
            <a:ext cx="5044166" cy="3219420"/>
          </a:xfrm>
          <a:prstGeom prst="rect">
            <a:avLst/>
          </a:prstGeom>
          <a:effectLst>
            <a:glow rad="63500">
              <a:schemeClr val="accent1">
                <a:satMod val="175000"/>
                <a:alpha val="40000"/>
              </a:schemeClr>
            </a:glow>
          </a:effectLst>
        </p:spPr>
      </p:pic>
      <p:sp>
        <p:nvSpPr>
          <p:cNvPr id="2" name="TextBox 1">
            <a:extLst>
              <a:ext uri="{FF2B5EF4-FFF2-40B4-BE49-F238E27FC236}">
                <a16:creationId xmlns:a16="http://schemas.microsoft.com/office/drawing/2014/main" id="{68673E86-1551-8861-6EC1-D2026F228D74}"/>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1271784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6">
          <a:extLst>
            <a:ext uri="{FF2B5EF4-FFF2-40B4-BE49-F238E27FC236}">
              <a16:creationId xmlns:a16="http://schemas.microsoft.com/office/drawing/2014/main" id="{7BBC91F6-21A9-171E-6D9B-BF4BA9F998A8}"/>
            </a:ext>
          </a:extLst>
        </p:cNvPr>
        <p:cNvGrpSpPr/>
        <p:nvPr/>
      </p:nvGrpSpPr>
      <p:grpSpPr>
        <a:xfrm>
          <a:off x="0" y="0"/>
          <a:ext cx="0" cy="0"/>
          <a:chOff x="0" y="0"/>
          <a:chExt cx="0" cy="0"/>
        </a:xfrm>
      </p:grpSpPr>
      <p:grpSp>
        <p:nvGrpSpPr>
          <p:cNvPr id="2136" name="Google Shape;2136;p41">
            <a:extLst>
              <a:ext uri="{FF2B5EF4-FFF2-40B4-BE49-F238E27FC236}">
                <a16:creationId xmlns:a16="http://schemas.microsoft.com/office/drawing/2014/main" id="{3BDF5EAD-B514-22AD-2767-46E2FD15E683}"/>
              </a:ext>
            </a:extLst>
          </p:cNvPr>
          <p:cNvGrpSpPr/>
          <p:nvPr/>
        </p:nvGrpSpPr>
        <p:grpSpPr>
          <a:xfrm rot="-5400000" flipH="1">
            <a:off x="1390763" y="-1182784"/>
            <a:ext cx="959680" cy="3741186"/>
            <a:chOff x="7557897" y="2608992"/>
            <a:chExt cx="429195" cy="1673160"/>
          </a:xfrm>
        </p:grpSpPr>
        <p:sp>
          <p:nvSpPr>
            <p:cNvPr id="2137" name="Google Shape;2137;p41">
              <a:extLst>
                <a:ext uri="{FF2B5EF4-FFF2-40B4-BE49-F238E27FC236}">
                  <a16:creationId xmlns:a16="http://schemas.microsoft.com/office/drawing/2014/main" id="{267AAE89-B76D-F232-FB62-A04898842092}"/>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41">
              <a:extLst>
                <a:ext uri="{FF2B5EF4-FFF2-40B4-BE49-F238E27FC236}">
                  <a16:creationId xmlns:a16="http://schemas.microsoft.com/office/drawing/2014/main" id="{6ACE790F-7B4B-9E70-BE5C-EB0BE076B145}"/>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41">
              <a:extLst>
                <a:ext uri="{FF2B5EF4-FFF2-40B4-BE49-F238E27FC236}">
                  <a16:creationId xmlns:a16="http://schemas.microsoft.com/office/drawing/2014/main" id="{FDAD342E-9CFE-5B05-3AE2-91CB1AB7EFBB}"/>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0" name="Google Shape;2140;p41">
            <a:extLst>
              <a:ext uri="{FF2B5EF4-FFF2-40B4-BE49-F238E27FC236}">
                <a16:creationId xmlns:a16="http://schemas.microsoft.com/office/drawing/2014/main" id="{F20B3323-9698-E1CA-5800-41E2AC3A0B58}"/>
              </a:ext>
            </a:extLst>
          </p:cNvPr>
          <p:cNvSpPr txBox="1">
            <a:spLocks noGrp="1"/>
          </p:cNvSpPr>
          <p:nvPr>
            <p:ph type="title"/>
          </p:nvPr>
        </p:nvSpPr>
        <p:spPr>
          <a:xfrm>
            <a:off x="4155950" y="426277"/>
            <a:ext cx="4676900" cy="405574"/>
          </a:xfrm>
          <a:prstGeom prst="rect">
            <a:avLst/>
          </a:prstGeom>
        </p:spPr>
        <p:txBody>
          <a:bodyPr spcFirstLastPara="1" wrap="square" lIns="0" tIns="0" rIns="0" bIns="0" anchor="t" anchorCtr="0">
            <a:noAutofit/>
          </a:bodyPr>
          <a:lstStyle/>
          <a:p>
            <a:pPr algn="ctr">
              <a:buClr>
                <a:schemeClr val="tx1"/>
              </a:buClr>
            </a:pPr>
            <a:r>
              <a:rPr lang="en-US" sz="2000" b="1" dirty="0">
                <a:solidFill>
                  <a:schemeClr val="accent1"/>
                </a:solidFill>
                <a:latin typeface="Times New Roman" panose="02020603050405020304" pitchFamily="18" charset="0"/>
                <a:cs typeface="Times New Roman" panose="02020603050405020304" pitchFamily="18" charset="0"/>
              </a:rPr>
              <a:t>Relationships Between Key User Metrics</a:t>
            </a:r>
          </a:p>
        </p:txBody>
      </p:sp>
      <p:sp>
        <p:nvSpPr>
          <p:cNvPr id="11" name="TextBox 10">
            <a:extLst>
              <a:ext uri="{FF2B5EF4-FFF2-40B4-BE49-F238E27FC236}">
                <a16:creationId xmlns:a16="http://schemas.microsoft.com/office/drawing/2014/main" id="{25F7A675-03E9-E435-B7C5-56FE4225291C}"/>
              </a:ext>
            </a:extLst>
          </p:cNvPr>
          <p:cNvSpPr txBox="1"/>
          <p:nvPr/>
        </p:nvSpPr>
        <p:spPr>
          <a:xfrm>
            <a:off x="3972919" y="1234340"/>
            <a:ext cx="4933950" cy="3600986"/>
          </a:xfrm>
          <a:prstGeom prst="rect">
            <a:avLst/>
          </a:prstGeom>
          <a:noFill/>
        </p:spPr>
        <p:txBody>
          <a:bodyPr wrap="square" rtlCol="0">
            <a:spAutoFit/>
          </a:bodyPr>
          <a:lstStyle/>
          <a:p>
            <a:pPr algn="just">
              <a:buClr>
                <a:schemeClr val="tx1"/>
              </a:buCl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Clr>
                <a:schemeClr val="tx1"/>
              </a:buClr>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Strong Positive Correlation</a:t>
            </a:r>
            <a:r>
              <a:rPr lang="en-US" sz="1200" dirty="0">
                <a:solidFill>
                  <a:schemeClr val="tx1"/>
                </a:solidFill>
                <a:latin typeface="Times New Roman" panose="02020603050405020304" pitchFamily="18" charset="0"/>
                <a:cs typeface="Times New Roman" panose="02020603050405020304" pitchFamily="18" charset="0"/>
              </a:rPr>
              <a:t>: A strong positive correlation exists between "Notifications" and "Times Opened" , suggesting that as the number of notifications increases, the frequency of app openings significantly rises.</a:t>
            </a:r>
          </a:p>
          <a:p>
            <a:pPr algn="just">
              <a:buClr>
                <a:schemeClr val="tx1"/>
              </a:buCl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Clr>
                <a:schemeClr val="tx1"/>
              </a:buClr>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Moderate Positive Correlation</a:t>
            </a:r>
            <a:r>
              <a:rPr lang="en-US" sz="1200" dirty="0">
                <a:solidFill>
                  <a:schemeClr val="tx1"/>
                </a:solidFill>
                <a:latin typeface="Times New Roman" panose="02020603050405020304" pitchFamily="18" charset="0"/>
                <a:cs typeface="Times New Roman" panose="02020603050405020304" pitchFamily="18" charset="0"/>
              </a:rPr>
              <a:t>: There is a moderate positive correlation between "Times Opened" and "Usage (minutes) , indicating that more frequent app openings lead to longer usage durations, but the relationship is less pronounced than the previous one.</a:t>
            </a:r>
          </a:p>
          <a:p>
            <a:pPr marL="171450" indent="-171450" algn="just">
              <a:buClr>
                <a:schemeClr val="tx1"/>
              </a:buClr>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Clr>
                <a:schemeClr val="tx1"/>
              </a:buClr>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Weak Negative Correlation</a:t>
            </a:r>
            <a:r>
              <a:rPr lang="en-US" sz="1200" dirty="0">
                <a:solidFill>
                  <a:schemeClr val="tx1"/>
                </a:solidFill>
                <a:latin typeface="Times New Roman" panose="02020603050405020304" pitchFamily="18" charset="0"/>
                <a:cs typeface="Times New Roman" panose="02020603050405020304" pitchFamily="18" charset="0"/>
              </a:rPr>
              <a:t>: A weak negative correlation exists between "Notifications" and "average usage per open" , implying that a higher number of notifications might lead to shorter individual usage sessions. This could be due to users quickly checking notifications and then closing the app.</a:t>
            </a:r>
          </a:p>
          <a:p>
            <a:pPr marL="171450" indent="-171450" algn="just">
              <a:buClr>
                <a:schemeClr val="tx1"/>
              </a:buClr>
              <a:buFont typeface="Arial" panose="020B0604020202020204" pitchFamily="34" charset="0"/>
              <a:buChar char="•"/>
            </a:pPr>
            <a:endParaRPr lang="en-US" sz="1200" dirty="0">
              <a:solidFill>
                <a:schemeClr val="tx1"/>
              </a:solidFill>
              <a:latin typeface="Times New Roman" panose="02020603050405020304" pitchFamily="18" charset="0"/>
              <a:cs typeface="Times New Roman" panose="02020603050405020304" pitchFamily="18" charset="0"/>
            </a:endParaRPr>
          </a:p>
          <a:p>
            <a:pPr marL="171450" indent="-171450" algn="just">
              <a:buClr>
                <a:schemeClr val="tx1"/>
              </a:buClr>
              <a:buFont typeface="Arial" panose="020B0604020202020204" pitchFamily="34" charset="0"/>
              <a:buChar char="•"/>
            </a:pPr>
            <a:r>
              <a:rPr lang="en-US" sz="1200" b="1" dirty="0">
                <a:solidFill>
                  <a:schemeClr val="tx1"/>
                </a:solidFill>
                <a:latin typeface="Times New Roman" panose="02020603050405020304" pitchFamily="18" charset="0"/>
                <a:cs typeface="Times New Roman" panose="02020603050405020304" pitchFamily="18" charset="0"/>
              </a:rPr>
              <a:t>Moderate Positive Correlation</a:t>
            </a:r>
            <a:r>
              <a:rPr lang="en-US" sz="1200" dirty="0">
                <a:solidFill>
                  <a:schemeClr val="tx1"/>
                </a:solidFill>
                <a:latin typeface="Times New Roman" panose="02020603050405020304" pitchFamily="18" charset="0"/>
                <a:cs typeface="Times New Roman" panose="02020603050405020304" pitchFamily="18" charset="0"/>
              </a:rPr>
              <a:t>: A moderate positive correlation between "Usage (minutes)" and "average usage per open" , indicates that longer usage sessions are associated with longer average usage per session.</a:t>
            </a:r>
          </a:p>
        </p:txBody>
      </p:sp>
      <p:pic>
        <p:nvPicPr>
          <p:cNvPr id="4" name="Picture 3">
            <a:extLst>
              <a:ext uri="{FF2B5EF4-FFF2-40B4-BE49-F238E27FC236}">
                <a16:creationId xmlns:a16="http://schemas.microsoft.com/office/drawing/2014/main" id="{66A34019-6348-59B3-2436-2CF28308BE89}"/>
              </a:ext>
            </a:extLst>
          </p:cNvPr>
          <p:cNvPicPr>
            <a:picLocks noChangeAspect="1"/>
          </p:cNvPicPr>
          <p:nvPr/>
        </p:nvPicPr>
        <p:blipFill>
          <a:blip r:embed="rId3"/>
          <a:stretch>
            <a:fillRect/>
          </a:stretch>
        </p:blipFill>
        <p:spPr>
          <a:xfrm>
            <a:off x="237131" y="1540662"/>
            <a:ext cx="3531873" cy="3202788"/>
          </a:xfrm>
          <a:prstGeom prst="rect">
            <a:avLst/>
          </a:prstGeom>
          <a:effectLst>
            <a:glow rad="63500">
              <a:schemeClr val="accent1">
                <a:satMod val="175000"/>
                <a:alpha val="40000"/>
              </a:schemeClr>
            </a:glow>
          </a:effectLst>
        </p:spPr>
      </p:pic>
      <p:sp>
        <p:nvSpPr>
          <p:cNvPr id="2" name="TextBox 1">
            <a:extLst>
              <a:ext uri="{FF2B5EF4-FFF2-40B4-BE49-F238E27FC236}">
                <a16:creationId xmlns:a16="http://schemas.microsoft.com/office/drawing/2014/main" id="{2E7C7920-02F8-4315-FE2B-D255D73012DF}"/>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13</a:t>
            </a:r>
          </a:p>
        </p:txBody>
      </p:sp>
    </p:spTree>
    <p:extLst>
      <p:ext uri="{BB962C8B-B14F-4D97-AF65-F5344CB8AC3E}">
        <p14:creationId xmlns:p14="http://schemas.microsoft.com/office/powerpoint/2010/main" val="1410574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5"/>
        <p:cNvGrpSpPr/>
        <p:nvPr/>
      </p:nvGrpSpPr>
      <p:grpSpPr>
        <a:xfrm>
          <a:off x="0" y="0"/>
          <a:ext cx="0" cy="0"/>
          <a:chOff x="0" y="0"/>
          <a:chExt cx="0" cy="0"/>
        </a:xfrm>
      </p:grpSpPr>
      <p:grpSp>
        <p:nvGrpSpPr>
          <p:cNvPr id="2236" name="Google Shape;2236;p45"/>
          <p:cNvGrpSpPr/>
          <p:nvPr/>
        </p:nvGrpSpPr>
        <p:grpSpPr>
          <a:xfrm rot="2700000">
            <a:off x="727020" y="-950104"/>
            <a:ext cx="1182830" cy="2546274"/>
            <a:chOff x="7350442" y="2608992"/>
            <a:chExt cx="777239" cy="1673160"/>
          </a:xfrm>
        </p:grpSpPr>
        <p:sp>
          <p:nvSpPr>
            <p:cNvPr id="2237" name="Google Shape;2237;p4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4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4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0" name="Google Shape;2240;p4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4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4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4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4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45" name="Google Shape;2245;p45"/>
          <p:cNvSpPr/>
          <p:nvPr/>
        </p:nvSpPr>
        <p:spPr>
          <a:xfrm>
            <a:off x="747157" y="1381200"/>
            <a:ext cx="2405700" cy="24057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46" name="Google Shape;2246;p45" title="Points scored">
            <a:hlinkClick r:id="rId3"/>
          </p:cNvPr>
          <p:cNvPicPr preferRelativeResize="0"/>
          <p:nvPr/>
        </p:nvPicPr>
        <p:blipFill>
          <a:blip r:embed="rId4">
            <a:alphaModFix/>
          </a:blip>
          <a:stretch>
            <a:fillRect/>
          </a:stretch>
        </p:blipFill>
        <p:spPr>
          <a:xfrm>
            <a:off x="713225" y="1491577"/>
            <a:ext cx="2473551" cy="2184962"/>
          </a:xfrm>
          <a:prstGeom prst="rect">
            <a:avLst/>
          </a:prstGeom>
          <a:noFill/>
          <a:ln>
            <a:noFill/>
          </a:ln>
          <a:effectLst>
            <a:outerShdw blurRad="57150" dist="19050" dir="5400000" algn="bl" rotWithShape="0">
              <a:srgbClr val="3FF5E1">
                <a:alpha val="50000"/>
              </a:srgbClr>
            </a:outerShdw>
          </a:effectLst>
        </p:spPr>
      </p:pic>
      <p:sp>
        <p:nvSpPr>
          <p:cNvPr id="2247" name="Google Shape;2247;p45"/>
          <p:cNvSpPr txBox="1">
            <a:spLocks noGrp="1"/>
          </p:cNvSpPr>
          <p:nvPr>
            <p:ph type="title"/>
          </p:nvPr>
        </p:nvSpPr>
        <p:spPr>
          <a:xfrm>
            <a:off x="3347245" y="1838683"/>
            <a:ext cx="4080121" cy="172866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4400" b="1" dirty="0">
                <a:solidFill>
                  <a:schemeClr val="accent1"/>
                </a:solidFill>
                <a:latin typeface="Times New Roman" panose="02020603050405020304" pitchFamily="18" charset="0"/>
                <a:cs typeface="Times New Roman" panose="02020603050405020304" pitchFamily="18" charset="0"/>
              </a:rPr>
              <a:t>MODELING METHOD</a:t>
            </a:r>
            <a:endParaRPr sz="4400" b="1" dirty="0">
              <a:solidFill>
                <a:schemeClr val="accent1"/>
              </a:solidFill>
              <a:latin typeface="Times New Roman" panose="02020603050405020304" pitchFamily="18" charset="0"/>
              <a:cs typeface="Times New Roman" panose="02020603050405020304" pitchFamily="18" charset="0"/>
            </a:endParaRPr>
          </a:p>
        </p:txBody>
      </p:sp>
      <p:grpSp>
        <p:nvGrpSpPr>
          <p:cNvPr id="2251" name="Google Shape;2251;p45"/>
          <p:cNvGrpSpPr/>
          <p:nvPr/>
        </p:nvGrpSpPr>
        <p:grpSpPr>
          <a:xfrm rot="2700000">
            <a:off x="7431745" y="-950104"/>
            <a:ext cx="1182830" cy="2546274"/>
            <a:chOff x="7350442" y="2608992"/>
            <a:chExt cx="777239" cy="1673160"/>
          </a:xfrm>
        </p:grpSpPr>
        <p:sp>
          <p:nvSpPr>
            <p:cNvPr id="2252" name="Google Shape;2252;p4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4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4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4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4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7" name="Google Shape;2257;p4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8" name="Google Shape;2258;p4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4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6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1" name="Google Shape;2261;p45"/>
          <p:cNvGrpSpPr/>
          <p:nvPr/>
        </p:nvGrpSpPr>
        <p:grpSpPr>
          <a:xfrm>
            <a:off x="1581527" y="2215732"/>
            <a:ext cx="736882" cy="736953"/>
            <a:chOff x="720000" y="3936527"/>
            <a:chExt cx="368422" cy="368458"/>
          </a:xfrm>
        </p:grpSpPr>
        <p:sp>
          <p:nvSpPr>
            <p:cNvPr id="2262" name="Google Shape;2262;p45"/>
            <p:cNvSpPr/>
            <p:nvPr/>
          </p:nvSpPr>
          <p:spPr>
            <a:xfrm>
              <a:off x="720000" y="3936527"/>
              <a:ext cx="368417" cy="368452"/>
            </a:xfrm>
            <a:custGeom>
              <a:avLst/>
              <a:gdLst/>
              <a:ahLst/>
              <a:cxnLst/>
              <a:rect l="l" t="t" r="r" b="b"/>
              <a:pathLst>
                <a:path w="10485" h="10486" extrusionOk="0">
                  <a:moveTo>
                    <a:pt x="5243" y="4318"/>
                  </a:moveTo>
                  <a:cubicBezTo>
                    <a:pt x="5753" y="4318"/>
                    <a:pt x="6168" y="4733"/>
                    <a:pt x="6168" y="5243"/>
                  </a:cubicBezTo>
                  <a:cubicBezTo>
                    <a:pt x="6168" y="5753"/>
                    <a:pt x="5753" y="6168"/>
                    <a:pt x="5243" y="6168"/>
                  </a:cubicBezTo>
                  <a:cubicBezTo>
                    <a:pt x="4733" y="6168"/>
                    <a:pt x="4318" y="5753"/>
                    <a:pt x="4318" y="5243"/>
                  </a:cubicBezTo>
                  <a:cubicBezTo>
                    <a:pt x="4318" y="4733"/>
                    <a:pt x="4733" y="4318"/>
                    <a:pt x="5243" y="4318"/>
                  </a:cubicBezTo>
                  <a:close/>
                  <a:moveTo>
                    <a:pt x="7700" y="1"/>
                  </a:moveTo>
                  <a:lnTo>
                    <a:pt x="7700" y="929"/>
                  </a:lnTo>
                  <a:lnTo>
                    <a:pt x="6340" y="929"/>
                  </a:lnTo>
                  <a:lnTo>
                    <a:pt x="5543" y="1729"/>
                  </a:lnTo>
                  <a:lnTo>
                    <a:pt x="5543" y="3714"/>
                  </a:lnTo>
                  <a:lnTo>
                    <a:pt x="4942" y="3714"/>
                  </a:lnTo>
                  <a:lnTo>
                    <a:pt x="4942" y="2502"/>
                  </a:lnTo>
                  <a:cubicBezTo>
                    <a:pt x="4398" y="2562"/>
                    <a:pt x="3900" y="2773"/>
                    <a:pt x="3494" y="3091"/>
                  </a:cubicBezTo>
                  <a:lnTo>
                    <a:pt x="4368" y="3946"/>
                  </a:lnTo>
                  <a:lnTo>
                    <a:pt x="3924" y="4380"/>
                  </a:lnTo>
                  <a:lnTo>
                    <a:pt x="3049" y="3525"/>
                  </a:lnTo>
                  <a:cubicBezTo>
                    <a:pt x="2724" y="3922"/>
                    <a:pt x="2508" y="4410"/>
                    <a:pt x="2448" y="4943"/>
                  </a:cubicBezTo>
                  <a:lnTo>
                    <a:pt x="3687" y="4943"/>
                  </a:lnTo>
                  <a:lnTo>
                    <a:pt x="3687" y="5543"/>
                  </a:lnTo>
                  <a:lnTo>
                    <a:pt x="2448" y="5543"/>
                  </a:lnTo>
                  <a:cubicBezTo>
                    <a:pt x="2508" y="6077"/>
                    <a:pt x="2724" y="6565"/>
                    <a:pt x="3049" y="6964"/>
                  </a:cubicBezTo>
                  <a:lnTo>
                    <a:pt x="3924" y="6106"/>
                  </a:lnTo>
                  <a:lnTo>
                    <a:pt x="4368" y="6541"/>
                  </a:lnTo>
                  <a:lnTo>
                    <a:pt x="3494" y="7399"/>
                  </a:lnTo>
                  <a:cubicBezTo>
                    <a:pt x="3738" y="7590"/>
                    <a:pt x="4014" y="7743"/>
                    <a:pt x="4315" y="7847"/>
                  </a:cubicBezTo>
                  <a:lnTo>
                    <a:pt x="4315" y="8494"/>
                  </a:lnTo>
                  <a:lnTo>
                    <a:pt x="3870" y="8928"/>
                  </a:lnTo>
                  <a:lnTo>
                    <a:pt x="2786" y="8928"/>
                  </a:lnTo>
                  <a:lnTo>
                    <a:pt x="2786" y="8028"/>
                  </a:lnTo>
                  <a:lnTo>
                    <a:pt x="1" y="8028"/>
                  </a:lnTo>
                  <a:lnTo>
                    <a:pt x="1" y="10485"/>
                  </a:lnTo>
                  <a:lnTo>
                    <a:pt x="2786" y="10485"/>
                  </a:lnTo>
                  <a:lnTo>
                    <a:pt x="2786" y="9557"/>
                  </a:lnTo>
                  <a:lnTo>
                    <a:pt x="4104" y="9557"/>
                  </a:lnTo>
                  <a:lnTo>
                    <a:pt x="4916" y="8757"/>
                  </a:lnTo>
                  <a:lnTo>
                    <a:pt x="4916" y="6772"/>
                  </a:lnTo>
                  <a:lnTo>
                    <a:pt x="5543" y="6772"/>
                  </a:lnTo>
                  <a:lnTo>
                    <a:pt x="5543" y="8037"/>
                  </a:lnTo>
                  <a:cubicBezTo>
                    <a:pt x="6076" y="7978"/>
                    <a:pt x="6563" y="7762"/>
                    <a:pt x="6960" y="7437"/>
                  </a:cubicBezTo>
                  <a:lnTo>
                    <a:pt x="6105" y="6562"/>
                  </a:lnTo>
                  <a:lnTo>
                    <a:pt x="6540" y="6117"/>
                  </a:lnTo>
                  <a:lnTo>
                    <a:pt x="7395" y="6992"/>
                  </a:lnTo>
                  <a:cubicBezTo>
                    <a:pt x="7713" y="6586"/>
                    <a:pt x="7924" y="6088"/>
                    <a:pt x="7984" y="5543"/>
                  </a:cubicBezTo>
                  <a:lnTo>
                    <a:pt x="6772" y="5543"/>
                  </a:lnTo>
                  <a:lnTo>
                    <a:pt x="6772" y="4916"/>
                  </a:lnTo>
                  <a:lnTo>
                    <a:pt x="7990" y="4916"/>
                  </a:lnTo>
                  <a:cubicBezTo>
                    <a:pt x="7930" y="4382"/>
                    <a:pt x="7720" y="3894"/>
                    <a:pt x="7404" y="3496"/>
                  </a:cubicBezTo>
                  <a:lnTo>
                    <a:pt x="6551" y="4352"/>
                  </a:lnTo>
                  <a:lnTo>
                    <a:pt x="6119" y="3917"/>
                  </a:lnTo>
                  <a:lnTo>
                    <a:pt x="6971" y="3060"/>
                  </a:lnTo>
                  <a:cubicBezTo>
                    <a:pt x="6733" y="2868"/>
                    <a:pt x="6464" y="2716"/>
                    <a:pt x="6171" y="2612"/>
                  </a:cubicBezTo>
                  <a:lnTo>
                    <a:pt x="6171" y="1965"/>
                  </a:lnTo>
                  <a:lnTo>
                    <a:pt x="6604" y="1530"/>
                  </a:lnTo>
                  <a:lnTo>
                    <a:pt x="7700" y="1530"/>
                  </a:lnTo>
                  <a:lnTo>
                    <a:pt x="7700" y="2458"/>
                  </a:lnTo>
                  <a:lnTo>
                    <a:pt x="10485" y="2458"/>
                  </a:lnTo>
                  <a:lnTo>
                    <a:pt x="104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5"/>
            <p:cNvSpPr/>
            <p:nvPr/>
          </p:nvSpPr>
          <p:spPr>
            <a:xfrm>
              <a:off x="720000" y="3936527"/>
              <a:ext cx="22101" cy="22101"/>
            </a:xfrm>
            <a:custGeom>
              <a:avLst/>
              <a:gdLst/>
              <a:ahLst/>
              <a:cxnLst/>
              <a:rect l="l" t="t" r="r" b="b"/>
              <a:pathLst>
                <a:path w="629" h="629" extrusionOk="0">
                  <a:moveTo>
                    <a:pt x="1" y="1"/>
                  </a:moveTo>
                  <a:lnTo>
                    <a:pt x="1" y="628"/>
                  </a:lnTo>
                  <a:lnTo>
                    <a:pt x="628" y="628"/>
                  </a:lnTo>
                  <a:lnTo>
                    <a:pt x="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5"/>
            <p:cNvSpPr/>
            <p:nvPr/>
          </p:nvSpPr>
          <p:spPr>
            <a:xfrm>
              <a:off x="763150" y="3936527"/>
              <a:ext cx="53760" cy="22101"/>
            </a:xfrm>
            <a:custGeom>
              <a:avLst/>
              <a:gdLst/>
              <a:ahLst/>
              <a:cxnLst/>
              <a:rect l="l" t="t" r="r" b="b"/>
              <a:pathLst>
                <a:path w="1530" h="629" extrusionOk="0">
                  <a:moveTo>
                    <a:pt x="1" y="1"/>
                  </a:moveTo>
                  <a:lnTo>
                    <a:pt x="1" y="628"/>
                  </a:lnTo>
                  <a:lnTo>
                    <a:pt x="1530" y="628"/>
                  </a:lnTo>
                  <a:lnTo>
                    <a:pt x="15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5"/>
            <p:cNvSpPr/>
            <p:nvPr/>
          </p:nvSpPr>
          <p:spPr>
            <a:xfrm>
              <a:off x="720000" y="3979712"/>
              <a:ext cx="22101" cy="22066"/>
            </a:xfrm>
            <a:custGeom>
              <a:avLst/>
              <a:gdLst/>
              <a:ahLst/>
              <a:cxnLst/>
              <a:rect l="l" t="t" r="r" b="b"/>
              <a:pathLst>
                <a:path w="629" h="628" extrusionOk="0">
                  <a:moveTo>
                    <a:pt x="1" y="0"/>
                  </a:moveTo>
                  <a:lnTo>
                    <a:pt x="1" y="628"/>
                  </a:lnTo>
                  <a:lnTo>
                    <a:pt x="628" y="628"/>
                  </a:lnTo>
                  <a:lnTo>
                    <a:pt x="6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5"/>
            <p:cNvSpPr/>
            <p:nvPr/>
          </p:nvSpPr>
          <p:spPr>
            <a:xfrm>
              <a:off x="763150" y="3979712"/>
              <a:ext cx="53760" cy="22066"/>
            </a:xfrm>
            <a:custGeom>
              <a:avLst/>
              <a:gdLst/>
              <a:ahLst/>
              <a:cxnLst/>
              <a:rect l="l" t="t" r="r" b="b"/>
              <a:pathLst>
                <a:path w="1530" h="628" extrusionOk="0">
                  <a:moveTo>
                    <a:pt x="1" y="0"/>
                  </a:moveTo>
                  <a:lnTo>
                    <a:pt x="1" y="628"/>
                  </a:lnTo>
                  <a:lnTo>
                    <a:pt x="1530" y="628"/>
                  </a:lnTo>
                  <a:lnTo>
                    <a:pt x="15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5"/>
            <p:cNvSpPr/>
            <p:nvPr/>
          </p:nvSpPr>
          <p:spPr>
            <a:xfrm>
              <a:off x="990528" y="4239734"/>
              <a:ext cx="22137" cy="22066"/>
            </a:xfrm>
            <a:custGeom>
              <a:avLst/>
              <a:gdLst/>
              <a:ahLst/>
              <a:cxnLst/>
              <a:rect l="l" t="t" r="r" b="b"/>
              <a:pathLst>
                <a:path w="630" h="628" extrusionOk="0">
                  <a:moveTo>
                    <a:pt x="1" y="0"/>
                  </a:moveTo>
                  <a:lnTo>
                    <a:pt x="1" y="628"/>
                  </a:lnTo>
                  <a:lnTo>
                    <a:pt x="630" y="628"/>
                  </a:lnTo>
                  <a:lnTo>
                    <a:pt x="6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5"/>
            <p:cNvSpPr/>
            <p:nvPr/>
          </p:nvSpPr>
          <p:spPr>
            <a:xfrm>
              <a:off x="1034697" y="4239734"/>
              <a:ext cx="53725" cy="22066"/>
            </a:xfrm>
            <a:custGeom>
              <a:avLst/>
              <a:gdLst/>
              <a:ahLst/>
              <a:cxnLst/>
              <a:rect l="l" t="t" r="r" b="b"/>
              <a:pathLst>
                <a:path w="1529" h="628" extrusionOk="0">
                  <a:moveTo>
                    <a:pt x="0" y="0"/>
                  </a:moveTo>
                  <a:lnTo>
                    <a:pt x="0" y="628"/>
                  </a:lnTo>
                  <a:lnTo>
                    <a:pt x="1529" y="628"/>
                  </a:lnTo>
                  <a:lnTo>
                    <a:pt x="15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5"/>
            <p:cNvSpPr/>
            <p:nvPr/>
          </p:nvSpPr>
          <p:spPr>
            <a:xfrm>
              <a:off x="990528" y="4282883"/>
              <a:ext cx="22137" cy="22101"/>
            </a:xfrm>
            <a:custGeom>
              <a:avLst/>
              <a:gdLst/>
              <a:ahLst/>
              <a:cxnLst/>
              <a:rect l="l" t="t" r="r" b="b"/>
              <a:pathLst>
                <a:path w="630" h="629" extrusionOk="0">
                  <a:moveTo>
                    <a:pt x="1" y="1"/>
                  </a:moveTo>
                  <a:lnTo>
                    <a:pt x="1" y="628"/>
                  </a:lnTo>
                  <a:lnTo>
                    <a:pt x="630" y="628"/>
                  </a:lnTo>
                  <a:lnTo>
                    <a:pt x="6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5"/>
            <p:cNvSpPr/>
            <p:nvPr/>
          </p:nvSpPr>
          <p:spPr>
            <a:xfrm>
              <a:off x="1034697" y="4282883"/>
              <a:ext cx="53725" cy="22101"/>
            </a:xfrm>
            <a:custGeom>
              <a:avLst/>
              <a:gdLst/>
              <a:ahLst/>
              <a:cxnLst/>
              <a:rect l="l" t="t" r="r" b="b"/>
              <a:pathLst>
                <a:path w="1529" h="629" extrusionOk="0">
                  <a:moveTo>
                    <a:pt x="0" y="1"/>
                  </a:moveTo>
                  <a:lnTo>
                    <a:pt x="0" y="628"/>
                  </a:lnTo>
                  <a:lnTo>
                    <a:pt x="1529" y="62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5"/>
            <p:cNvSpPr/>
            <p:nvPr/>
          </p:nvSpPr>
          <p:spPr>
            <a:xfrm>
              <a:off x="893372" y="4109933"/>
              <a:ext cx="21750" cy="21645"/>
            </a:xfrm>
            <a:custGeom>
              <a:avLst/>
              <a:gdLst/>
              <a:ahLst/>
              <a:cxnLst/>
              <a:rect l="l" t="t" r="r" b="b"/>
              <a:pathLst>
                <a:path w="619" h="616" extrusionOk="0">
                  <a:moveTo>
                    <a:pt x="309" y="0"/>
                  </a:moveTo>
                  <a:cubicBezTo>
                    <a:pt x="139" y="0"/>
                    <a:pt x="1" y="137"/>
                    <a:pt x="1" y="308"/>
                  </a:cubicBezTo>
                  <a:cubicBezTo>
                    <a:pt x="1" y="479"/>
                    <a:pt x="139" y="616"/>
                    <a:pt x="309" y="616"/>
                  </a:cubicBezTo>
                  <a:cubicBezTo>
                    <a:pt x="480" y="616"/>
                    <a:pt x="618" y="478"/>
                    <a:pt x="618" y="308"/>
                  </a:cubicBezTo>
                  <a:cubicBezTo>
                    <a:pt x="618" y="137"/>
                    <a:pt x="480"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CCD17E8-3788-8DC7-5CA9-29E94517AE0E}"/>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720000" y="539500"/>
            <a:ext cx="37885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b="1" dirty="0">
                <a:solidFill>
                  <a:schemeClr val="accent1"/>
                </a:solidFill>
                <a:latin typeface="Times New Roman" panose="02020603050405020304" pitchFamily="18" charset="0"/>
                <a:cs typeface="Times New Roman" panose="02020603050405020304" pitchFamily="18" charset="0"/>
              </a:rPr>
              <a:t>MODELING</a:t>
            </a:r>
            <a:endParaRPr sz="2400" b="1" dirty="0">
              <a:solidFill>
                <a:schemeClr val="accent1"/>
              </a:solidFill>
              <a:latin typeface="Times New Roman" panose="02020603050405020304" pitchFamily="18" charset="0"/>
              <a:cs typeface="Times New Roman" panose="02020603050405020304" pitchFamily="18" charset="0"/>
            </a:endParaRPr>
          </a:p>
        </p:txBody>
      </p:sp>
      <p:sp>
        <p:nvSpPr>
          <p:cNvPr id="237" name="Google Shape;237;p31"/>
          <p:cNvSpPr txBox="1">
            <a:spLocks noGrp="1"/>
          </p:cNvSpPr>
          <p:nvPr>
            <p:ph type="body" idx="1"/>
          </p:nvPr>
        </p:nvSpPr>
        <p:spPr>
          <a:xfrm>
            <a:off x="720000" y="1112200"/>
            <a:ext cx="7704000" cy="3701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lt2"/>
              </a:buClr>
              <a:buSzPts val="1100"/>
              <a:buFont typeface="Arial"/>
              <a:buNone/>
            </a:pPr>
            <a:r>
              <a:rPr lang="en-US" b="1" dirty="0">
                <a:latin typeface="Times New Roman" panose="02020603050405020304" pitchFamily="18" charset="0"/>
                <a:cs typeface="Times New Roman" panose="02020603050405020304" pitchFamily="18" charset="0"/>
              </a:rPr>
              <a:t>OUTCOME VARIABLE</a:t>
            </a:r>
            <a:r>
              <a:rPr lang="en-US" dirty="0">
                <a:latin typeface="Times New Roman" panose="02020603050405020304" pitchFamily="18" charset="0"/>
                <a:cs typeface="Times New Roman" panose="02020603050405020304" pitchFamily="18" charset="0"/>
              </a:rPr>
              <a:t>:</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The primary outcome variable in our screen time analysis is Usage (minutes). This represents the total time users spend on mobile applications. Understanding this variable is crucial as it highlights user engagement levels and can indicate potential issues related to excessive screen time.</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1100"/>
              <a:buFont typeface="Arial"/>
              <a:buNone/>
            </a:pPr>
            <a:r>
              <a:rPr lang="en-US" b="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We selected a combination of features that reflect user behavior and engagement with mobile apps.</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171450" lvl="0" indent="-171450" algn="just" rtl="0">
              <a:spcBef>
                <a:spcPts val="0"/>
              </a:spcBef>
              <a:spcAft>
                <a:spcPts val="0"/>
              </a:spcAft>
              <a:buClr>
                <a:schemeClr val="tx1"/>
              </a:buClr>
              <a:buSzPts val="11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Notifications: More notifications may lead to increased app usage.</a:t>
            </a:r>
          </a:p>
          <a:p>
            <a:pPr marL="171450" lvl="0" indent="-171450" algn="just" rtl="0">
              <a:spcBef>
                <a:spcPts val="0"/>
              </a:spcBef>
              <a:spcAft>
                <a:spcPts val="0"/>
              </a:spcAft>
              <a:buClr>
                <a:schemeClr val="tx1"/>
              </a:buClr>
              <a:buSzPts val="11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Times Opened: Reflects user engagement and frequency of app interaction.</a:t>
            </a:r>
          </a:p>
          <a:p>
            <a:pPr marL="171450" lvl="0" indent="-171450" algn="just" rtl="0">
              <a:spcBef>
                <a:spcPts val="0"/>
              </a:spcBef>
              <a:spcAft>
                <a:spcPts val="0"/>
              </a:spcAft>
              <a:buClr>
                <a:schemeClr val="tx1"/>
              </a:buClr>
              <a:buSzPts val="11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Is Weekend: Usage patterns may differ between weekdays and weekends.</a:t>
            </a:r>
          </a:p>
          <a:p>
            <a:pPr marL="171450" lvl="0" indent="-171450" algn="just" rtl="0">
              <a:spcBef>
                <a:spcPts val="0"/>
              </a:spcBef>
              <a:spcAft>
                <a:spcPts val="0"/>
              </a:spcAft>
              <a:buClr>
                <a:schemeClr val="tx1"/>
              </a:buClr>
              <a:buSzPts val="11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Average Usage Per Open: Indicates how much time users spend each time they open an app.</a:t>
            </a:r>
          </a:p>
          <a:p>
            <a:pPr marL="171450" lvl="0" indent="-171450" algn="just" rtl="0">
              <a:spcBef>
                <a:spcPts val="0"/>
              </a:spcBef>
              <a:spcAft>
                <a:spcPts val="0"/>
              </a:spcAft>
              <a:buClr>
                <a:schemeClr val="tx1"/>
              </a:buClr>
              <a:buSzPts val="11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r>
              <a:rPr lang="en-US" dirty="0">
                <a:latin typeface="Times New Roman" panose="02020603050405020304" pitchFamily="18" charset="0"/>
                <a:cs typeface="Times New Roman" panose="02020603050405020304" pitchFamily="18" charset="0"/>
              </a:rPr>
              <a:t>These features help us understand user behavior and predict how likely they are to engage with an app.</a:t>
            </a:r>
          </a:p>
          <a:p>
            <a:pPr marL="0" lvl="0" indent="0" algn="just" rtl="0">
              <a:spcBef>
                <a:spcPts val="0"/>
              </a:spcBef>
              <a:spcAft>
                <a:spcPts val="0"/>
              </a:spcAft>
              <a:buClr>
                <a:schemeClr val="tx1"/>
              </a:buClr>
              <a:buSzPts val="110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r>
              <a:rPr lang="en-US" dirty="0">
                <a:latin typeface="Times New Roman" panose="02020603050405020304" pitchFamily="18" charset="0"/>
                <a:cs typeface="Times New Roman" panose="02020603050405020304" pitchFamily="18" charset="0"/>
              </a:rPr>
              <a:t>Note: To know more about “Is Weekend” and “Average Usage Per Open” </a:t>
            </a:r>
            <a:r>
              <a:rPr lang="en-US" dirty="0">
                <a:latin typeface="Times New Roman" panose="02020603050405020304" pitchFamily="18" charset="0"/>
                <a:cs typeface="Times New Roman" panose="02020603050405020304" pitchFamily="18" charset="0"/>
                <a:hlinkClick r:id="rId3" action="ppaction://hlinksldjump"/>
              </a:rPr>
              <a:t>(Support Data)</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D378376-6FB2-540F-8E25-0AB71A0CF46E}"/>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892FB4B0-DD47-D859-8F17-C3B55D6E04E0}"/>
            </a:ext>
          </a:extLst>
        </p:cNvPr>
        <p:cNvGrpSpPr/>
        <p:nvPr/>
      </p:nvGrpSpPr>
      <p:grpSpPr>
        <a:xfrm>
          <a:off x="0" y="0"/>
          <a:ext cx="0" cy="0"/>
          <a:chOff x="0" y="0"/>
          <a:chExt cx="0" cy="0"/>
        </a:xfrm>
      </p:grpSpPr>
      <p:sp>
        <p:nvSpPr>
          <p:cNvPr id="236" name="Google Shape;236;p31">
            <a:extLst>
              <a:ext uri="{FF2B5EF4-FFF2-40B4-BE49-F238E27FC236}">
                <a16:creationId xmlns:a16="http://schemas.microsoft.com/office/drawing/2014/main" id="{B8DB10FD-03C8-5839-0749-881247597333}"/>
              </a:ext>
            </a:extLst>
          </p:cNvPr>
          <p:cNvSpPr txBox="1">
            <a:spLocks noGrp="1"/>
          </p:cNvSpPr>
          <p:nvPr>
            <p:ph type="title"/>
          </p:nvPr>
        </p:nvSpPr>
        <p:spPr>
          <a:xfrm>
            <a:off x="720000" y="539500"/>
            <a:ext cx="5049272"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b="1" dirty="0">
                <a:solidFill>
                  <a:schemeClr val="accent1"/>
                </a:solidFill>
                <a:latin typeface="Times New Roman" panose="02020603050405020304" pitchFamily="18" charset="0"/>
                <a:cs typeface="Times New Roman" panose="02020603050405020304" pitchFamily="18" charset="0"/>
              </a:rPr>
              <a:t>MODEL SELECTION: RANDOM FOREST</a:t>
            </a:r>
            <a:endParaRPr sz="2000" b="1" dirty="0">
              <a:solidFill>
                <a:schemeClr val="accent1"/>
              </a:solidFill>
              <a:latin typeface="Times New Roman" panose="02020603050405020304" pitchFamily="18" charset="0"/>
              <a:cs typeface="Times New Roman" panose="02020603050405020304" pitchFamily="18" charset="0"/>
            </a:endParaRPr>
          </a:p>
        </p:txBody>
      </p:sp>
      <p:sp>
        <p:nvSpPr>
          <p:cNvPr id="237" name="Google Shape;237;p31">
            <a:extLst>
              <a:ext uri="{FF2B5EF4-FFF2-40B4-BE49-F238E27FC236}">
                <a16:creationId xmlns:a16="http://schemas.microsoft.com/office/drawing/2014/main" id="{A6FF9E75-E876-43F4-D235-D8471AD1B1AC}"/>
              </a:ext>
            </a:extLst>
          </p:cNvPr>
          <p:cNvSpPr txBox="1">
            <a:spLocks noGrp="1"/>
          </p:cNvSpPr>
          <p:nvPr>
            <p:ph type="body" idx="1"/>
          </p:nvPr>
        </p:nvSpPr>
        <p:spPr>
          <a:xfrm>
            <a:off x="720000" y="1448750"/>
            <a:ext cx="4309200" cy="2951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We are using a Random Forest Regressor model for our analysis. This model is like a team of decision-makers that collectively assess user data to make predictions. </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Why Random Forest?</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indent="0" algn="just">
              <a:buClr>
                <a:schemeClr val="tx1"/>
              </a:buClr>
              <a:buSzPts val="1100"/>
              <a:buNone/>
            </a:pPr>
            <a:r>
              <a:rPr lang="en-US" dirty="0">
                <a:latin typeface="Times New Roman" panose="02020603050405020304" pitchFamily="18" charset="0"/>
                <a:cs typeface="Times New Roman" panose="02020603050405020304" pitchFamily="18" charset="0"/>
              </a:rPr>
              <a:t>This model is effective because it can handle various types of data and interactions between features well. It’s effective for our case because:</a:t>
            </a:r>
          </a:p>
          <a:p>
            <a:pPr marL="0" indent="0" algn="just">
              <a:buClr>
                <a:schemeClr val="tx1"/>
              </a:buClr>
              <a:buSzPts val="1100"/>
              <a:buNone/>
            </a:pPr>
            <a:endParaRPr lang="en-US" dirty="0">
              <a:latin typeface="Times New Roman" panose="02020603050405020304" pitchFamily="18" charset="0"/>
              <a:cs typeface="Times New Roman" panose="02020603050405020304" pitchFamily="18" charset="0"/>
            </a:endParaRPr>
          </a:p>
          <a:p>
            <a:pPr marL="171450" indent="-171450" algn="just">
              <a:buClr>
                <a:schemeClr val="tx1"/>
              </a:buClr>
              <a:buSzPts val="11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handles complex relationships between features.</a:t>
            </a:r>
          </a:p>
          <a:p>
            <a:pPr marL="0" indent="0" algn="just">
              <a:buClr>
                <a:schemeClr val="tx1"/>
              </a:buClr>
              <a:buSzPts val="1100"/>
              <a:buNone/>
            </a:pPr>
            <a:endParaRPr lang="en-US" dirty="0">
              <a:latin typeface="Times New Roman" panose="02020603050405020304" pitchFamily="18" charset="0"/>
              <a:cs typeface="Times New Roman" panose="02020603050405020304" pitchFamily="18" charset="0"/>
            </a:endParaRPr>
          </a:p>
          <a:p>
            <a:pPr marL="171450" indent="-171450" algn="just">
              <a:buClr>
                <a:schemeClr val="tx1"/>
              </a:buClr>
              <a:buSzPts val="11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It’s robust to overfitting, meaning it can generalize well to new data.</a:t>
            </a:r>
          </a:p>
          <a:p>
            <a:pPr marL="0" indent="0" algn="just">
              <a:buClr>
                <a:schemeClr val="tx1"/>
              </a:buClr>
              <a:buSzPts val="110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07D464-72B8-2E6F-FE7A-910AAD5C46D6}"/>
              </a:ext>
            </a:extLst>
          </p:cNvPr>
          <p:cNvPicPr>
            <a:picLocks noChangeAspect="1"/>
          </p:cNvPicPr>
          <p:nvPr/>
        </p:nvPicPr>
        <p:blipFill>
          <a:blip r:embed="rId3"/>
          <a:stretch>
            <a:fillRect/>
          </a:stretch>
        </p:blipFill>
        <p:spPr>
          <a:xfrm>
            <a:off x="5549900" y="1114885"/>
            <a:ext cx="3221792" cy="2075500"/>
          </a:xfrm>
          <a:prstGeom prst="rect">
            <a:avLst/>
          </a:prstGeom>
        </p:spPr>
      </p:pic>
      <p:pic>
        <p:nvPicPr>
          <p:cNvPr id="9" name="Picture 8">
            <a:extLst>
              <a:ext uri="{FF2B5EF4-FFF2-40B4-BE49-F238E27FC236}">
                <a16:creationId xmlns:a16="http://schemas.microsoft.com/office/drawing/2014/main" id="{8BF6E026-3EB7-38C4-D90C-A59E40015724}"/>
              </a:ext>
            </a:extLst>
          </p:cNvPr>
          <p:cNvPicPr>
            <a:picLocks noChangeAspect="1"/>
          </p:cNvPicPr>
          <p:nvPr/>
        </p:nvPicPr>
        <p:blipFill>
          <a:blip r:embed="rId4"/>
          <a:stretch>
            <a:fillRect/>
          </a:stretch>
        </p:blipFill>
        <p:spPr>
          <a:xfrm>
            <a:off x="5549900" y="3190385"/>
            <a:ext cx="3221792" cy="1458417"/>
          </a:xfrm>
          <a:prstGeom prst="rect">
            <a:avLst/>
          </a:prstGeom>
        </p:spPr>
      </p:pic>
      <p:sp>
        <p:nvSpPr>
          <p:cNvPr id="10" name="TextBox 9">
            <a:extLst>
              <a:ext uri="{FF2B5EF4-FFF2-40B4-BE49-F238E27FC236}">
                <a16:creationId xmlns:a16="http://schemas.microsoft.com/office/drawing/2014/main" id="{B5934EE5-E5D0-00D6-1FFD-62EFFC26A8AA}"/>
              </a:ext>
            </a:extLst>
          </p:cNvPr>
          <p:cNvSpPr txBox="1"/>
          <p:nvPr/>
        </p:nvSpPr>
        <p:spPr>
          <a:xfrm>
            <a:off x="774700" y="4465500"/>
            <a:ext cx="3054350"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For more technical information refer this </a:t>
            </a:r>
            <a:r>
              <a:rPr lang="en-US" sz="1200" dirty="0">
                <a:solidFill>
                  <a:schemeClr val="tx1"/>
                </a:solidFill>
                <a:latin typeface="Times New Roman" panose="02020603050405020304" pitchFamily="18" charset="0"/>
                <a:cs typeface="Times New Roman" panose="02020603050405020304" pitchFamily="18" charset="0"/>
                <a:hlinkClick r:id="rId5" action="ppaction://hlinksldjump"/>
              </a:rPr>
              <a:t>slide</a:t>
            </a:r>
            <a:endParaRPr lang="en-US" sz="1200" dirty="0">
              <a:solidFill>
                <a:schemeClr val="tx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5EEDCA2-EDD8-2369-7635-8CC43692D77A}"/>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3620221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grpSp>
        <p:nvGrpSpPr>
          <p:cNvPr id="326" name="Google Shape;326;p34"/>
          <p:cNvGrpSpPr/>
          <p:nvPr/>
        </p:nvGrpSpPr>
        <p:grpSpPr>
          <a:xfrm rot="5400000" flipH="1">
            <a:off x="1101068" y="2380359"/>
            <a:ext cx="1662072" cy="3864209"/>
            <a:chOff x="7350442" y="2608992"/>
            <a:chExt cx="777239" cy="1673160"/>
          </a:xfrm>
        </p:grpSpPr>
        <p:sp>
          <p:nvSpPr>
            <p:cNvPr id="327" name="Google Shape;327;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34"/>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5" name="Google Shape;335;p34"/>
          <p:cNvGrpSpPr/>
          <p:nvPr/>
        </p:nvGrpSpPr>
        <p:grpSpPr>
          <a:xfrm rot="-5400000">
            <a:off x="6485675" y="-1139857"/>
            <a:ext cx="1498682" cy="3892550"/>
            <a:chOff x="7350442" y="2608992"/>
            <a:chExt cx="636650" cy="1673160"/>
          </a:xfrm>
        </p:grpSpPr>
        <p:sp>
          <p:nvSpPr>
            <p:cNvPr id="336" name="Google Shape;336;p34"/>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34"/>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1" name="Google Shape;341;p34"/>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34"/>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34"/>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4" name="Google Shape;344;p34"/>
          <p:cNvSpPr/>
          <p:nvPr/>
        </p:nvSpPr>
        <p:spPr>
          <a:xfrm>
            <a:off x="2190425" y="970100"/>
            <a:ext cx="4810800" cy="3201900"/>
          </a:xfrm>
          <a:prstGeom prst="roundRect">
            <a:avLst>
              <a:gd name="adj" fmla="val 11903"/>
            </a:avLst>
          </a:prstGeom>
          <a:solidFill>
            <a:schemeClr val="accent4"/>
          </a:solid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4"/>
          <p:cNvSpPr txBox="1">
            <a:spLocks noGrp="1"/>
          </p:cNvSpPr>
          <p:nvPr>
            <p:ph type="title"/>
          </p:nvPr>
        </p:nvSpPr>
        <p:spPr>
          <a:xfrm>
            <a:off x="2916875" y="2141418"/>
            <a:ext cx="3357900" cy="576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600" b="1" dirty="0">
                <a:solidFill>
                  <a:schemeClr val="accent1"/>
                </a:solidFill>
                <a:latin typeface="Times New Roman" panose="02020603050405020304" pitchFamily="18" charset="0"/>
                <a:cs typeface="Times New Roman" panose="02020603050405020304" pitchFamily="18" charset="0"/>
              </a:rPr>
              <a:t>FINDINGS</a:t>
            </a:r>
            <a:endParaRPr dirty="0"/>
          </a:p>
        </p:txBody>
      </p:sp>
      <p:sp>
        <p:nvSpPr>
          <p:cNvPr id="2" name="TextBox 1">
            <a:extLst>
              <a:ext uri="{FF2B5EF4-FFF2-40B4-BE49-F238E27FC236}">
                <a16:creationId xmlns:a16="http://schemas.microsoft.com/office/drawing/2014/main" id="{05091E04-4139-C232-12F3-C75F6D3D3B33}"/>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2348B836-E4DA-E966-F72F-6D5C06881234}"/>
            </a:ext>
          </a:extLst>
        </p:cNvPr>
        <p:cNvGrpSpPr/>
        <p:nvPr/>
      </p:nvGrpSpPr>
      <p:grpSpPr>
        <a:xfrm>
          <a:off x="0" y="0"/>
          <a:ext cx="0" cy="0"/>
          <a:chOff x="0" y="0"/>
          <a:chExt cx="0" cy="0"/>
        </a:xfrm>
      </p:grpSpPr>
      <p:sp>
        <p:nvSpPr>
          <p:cNvPr id="236" name="Google Shape;236;p31">
            <a:extLst>
              <a:ext uri="{FF2B5EF4-FFF2-40B4-BE49-F238E27FC236}">
                <a16:creationId xmlns:a16="http://schemas.microsoft.com/office/drawing/2014/main" id="{3D6E9EBA-A47F-41F5-9DA3-4375E0A24148}"/>
              </a:ext>
            </a:extLst>
          </p:cNvPr>
          <p:cNvSpPr txBox="1">
            <a:spLocks noGrp="1"/>
          </p:cNvSpPr>
          <p:nvPr>
            <p:ph type="title"/>
          </p:nvPr>
        </p:nvSpPr>
        <p:spPr>
          <a:xfrm>
            <a:off x="720000" y="539500"/>
            <a:ext cx="43092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b="1" dirty="0">
                <a:solidFill>
                  <a:schemeClr val="accent1"/>
                </a:solidFill>
                <a:latin typeface="Times New Roman" panose="02020603050405020304" pitchFamily="18" charset="0"/>
                <a:cs typeface="Times New Roman" panose="02020603050405020304" pitchFamily="18" charset="0"/>
              </a:rPr>
              <a:t>Model Performance and Predictions</a:t>
            </a:r>
            <a:endParaRPr sz="2000" b="1" dirty="0">
              <a:solidFill>
                <a:schemeClr val="accent1"/>
              </a:solidFill>
              <a:latin typeface="Times New Roman" panose="02020603050405020304" pitchFamily="18" charset="0"/>
              <a:cs typeface="Times New Roman" panose="02020603050405020304" pitchFamily="18" charset="0"/>
            </a:endParaRPr>
          </a:p>
        </p:txBody>
      </p:sp>
      <p:sp>
        <p:nvSpPr>
          <p:cNvPr id="237" name="Google Shape;237;p31">
            <a:extLst>
              <a:ext uri="{FF2B5EF4-FFF2-40B4-BE49-F238E27FC236}">
                <a16:creationId xmlns:a16="http://schemas.microsoft.com/office/drawing/2014/main" id="{509428F5-20E1-7EE4-5713-50DEE7B7351D}"/>
              </a:ext>
            </a:extLst>
          </p:cNvPr>
          <p:cNvSpPr txBox="1">
            <a:spLocks noGrp="1"/>
          </p:cNvSpPr>
          <p:nvPr>
            <p:ph type="body" idx="1"/>
          </p:nvPr>
        </p:nvSpPr>
        <p:spPr>
          <a:xfrm>
            <a:off x="720000" y="1411025"/>
            <a:ext cx="3502750" cy="31166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Our model’s goal is to predict how much time users spend on apps based on factors like notifications and the frequency of app openings. To measure the model’s effectiveness, we tested its predictions on two sets of data: the data it trained on (training data) and a fresh set it hadn’t seen before (testing data).</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Training Data Results</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When we checked the model’s predictions against the actual app usage in the training data, we found that it was highly accurate, with predicted screen time closely matching the actual screen time. This tells us the model successfully learned the patterns in user behavior from this data.</a:t>
            </a:r>
          </a:p>
        </p:txBody>
      </p:sp>
      <p:pic>
        <p:nvPicPr>
          <p:cNvPr id="11" name="Picture 10">
            <a:extLst>
              <a:ext uri="{FF2B5EF4-FFF2-40B4-BE49-F238E27FC236}">
                <a16:creationId xmlns:a16="http://schemas.microsoft.com/office/drawing/2014/main" id="{1F9A245A-F43E-919F-20C9-7C78D5A4D4CC}"/>
              </a:ext>
            </a:extLst>
          </p:cNvPr>
          <p:cNvPicPr>
            <a:picLocks noChangeAspect="1"/>
          </p:cNvPicPr>
          <p:nvPr/>
        </p:nvPicPr>
        <p:blipFill>
          <a:blip r:embed="rId3"/>
          <a:stretch>
            <a:fillRect/>
          </a:stretch>
        </p:blipFill>
        <p:spPr>
          <a:xfrm>
            <a:off x="5200650" y="1112200"/>
            <a:ext cx="3223350" cy="3511832"/>
          </a:xfrm>
          <a:prstGeom prst="rect">
            <a:avLst/>
          </a:prstGeom>
          <a:effectLst>
            <a:glow rad="63500">
              <a:schemeClr val="accent1">
                <a:satMod val="175000"/>
                <a:alpha val="40000"/>
              </a:schemeClr>
            </a:glow>
          </a:effectLst>
        </p:spPr>
      </p:pic>
      <p:sp>
        <p:nvSpPr>
          <p:cNvPr id="2" name="TextBox 1">
            <a:extLst>
              <a:ext uri="{FF2B5EF4-FFF2-40B4-BE49-F238E27FC236}">
                <a16:creationId xmlns:a16="http://schemas.microsoft.com/office/drawing/2014/main" id="{172B2ABB-678E-1C79-1690-82E3EA7986E1}"/>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18</a:t>
            </a:r>
          </a:p>
        </p:txBody>
      </p:sp>
    </p:spTree>
    <p:extLst>
      <p:ext uri="{BB962C8B-B14F-4D97-AF65-F5344CB8AC3E}">
        <p14:creationId xmlns:p14="http://schemas.microsoft.com/office/powerpoint/2010/main" val="2568091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BA5D7F5F-FF55-DD29-9F57-62C249CBD719}"/>
            </a:ext>
          </a:extLst>
        </p:cNvPr>
        <p:cNvGrpSpPr/>
        <p:nvPr/>
      </p:nvGrpSpPr>
      <p:grpSpPr>
        <a:xfrm>
          <a:off x="0" y="0"/>
          <a:ext cx="0" cy="0"/>
          <a:chOff x="0" y="0"/>
          <a:chExt cx="0" cy="0"/>
        </a:xfrm>
      </p:grpSpPr>
      <p:sp>
        <p:nvSpPr>
          <p:cNvPr id="236" name="Google Shape;236;p31">
            <a:extLst>
              <a:ext uri="{FF2B5EF4-FFF2-40B4-BE49-F238E27FC236}">
                <a16:creationId xmlns:a16="http://schemas.microsoft.com/office/drawing/2014/main" id="{A572A969-B6E1-5BBC-5CF7-98AF4B3ABEC9}"/>
              </a:ext>
            </a:extLst>
          </p:cNvPr>
          <p:cNvSpPr txBox="1">
            <a:spLocks noGrp="1"/>
          </p:cNvSpPr>
          <p:nvPr>
            <p:ph type="title"/>
          </p:nvPr>
        </p:nvSpPr>
        <p:spPr>
          <a:xfrm>
            <a:off x="720000" y="539500"/>
            <a:ext cx="43092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b="1" dirty="0">
                <a:solidFill>
                  <a:schemeClr val="accent1"/>
                </a:solidFill>
                <a:latin typeface="Times New Roman" panose="02020603050405020304" pitchFamily="18" charset="0"/>
                <a:cs typeface="Times New Roman" panose="02020603050405020304" pitchFamily="18" charset="0"/>
              </a:rPr>
              <a:t>Model Performance and Predictions</a:t>
            </a:r>
            <a:endParaRPr sz="2000" b="1" dirty="0">
              <a:solidFill>
                <a:schemeClr val="accent1"/>
              </a:solidFill>
              <a:latin typeface="Times New Roman" panose="02020603050405020304" pitchFamily="18" charset="0"/>
              <a:cs typeface="Times New Roman" panose="02020603050405020304" pitchFamily="18" charset="0"/>
            </a:endParaRPr>
          </a:p>
        </p:txBody>
      </p:sp>
      <p:sp>
        <p:nvSpPr>
          <p:cNvPr id="237" name="Google Shape;237;p31">
            <a:extLst>
              <a:ext uri="{FF2B5EF4-FFF2-40B4-BE49-F238E27FC236}">
                <a16:creationId xmlns:a16="http://schemas.microsoft.com/office/drawing/2014/main" id="{A3717C05-4D7B-EA0B-D636-F1B550485452}"/>
              </a:ext>
            </a:extLst>
          </p:cNvPr>
          <p:cNvSpPr txBox="1">
            <a:spLocks noGrp="1"/>
          </p:cNvSpPr>
          <p:nvPr>
            <p:ph type="body" idx="1"/>
          </p:nvPr>
        </p:nvSpPr>
        <p:spPr>
          <a:xfrm>
            <a:off x="720000" y="1411025"/>
            <a:ext cx="3502750" cy="31166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Testing Data Results</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For the testing data, which the model hadn’t seen before, the predictions were also very close to actual usage values. This accuracy on new data shows that the model can reliably predict app usage for new users or timeframes.</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Overall, the model can effectively anticipate app screen time based on user behavior patterns. This means it’s a useful tool for making predictions about app usage and could help app developers understand and potentially influence healthier screen habits for users.</a:t>
            </a:r>
          </a:p>
        </p:txBody>
      </p:sp>
      <p:pic>
        <p:nvPicPr>
          <p:cNvPr id="3" name="Picture 2">
            <a:extLst>
              <a:ext uri="{FF2B5EF4-FFF2-40B4-BE49-F238E27FC236}">
                <a16:creationId xmlns:a16="http://schemas.microsoft.com/office/drawing/2014/main" id="{A4BC42A6-2CEB-B24C-2856-BFF0BAC77568}"/>
              </a:ext>
            </a:extLst>
          </p:cNvPr>
          <p:cNvPicPr>
            <a:picLocks noChangeAspect="1"/>
          </p:cNvPicPr>
          <p:nvPr/>
        </p:nvPicPr>
        <p:blipFill>
          <a:blip r:embed="rId3"/>
          <a:stretch>
            <a:fillRect/>
          </a:stretch>
        </p:blipFill>
        <p:spPr>
          <a:xfrm>
            <a:off x="5222802" y="1112200"/>
            <a:ext cx="3201198" cy="3544830"/>
          </a:xfrm>
          <a:prstGeom prst="rect">
            <a:avLst/>
          </a:prstGeom>
          <a:effectLst>
            <a:glow rad="63500">
              <a:schemeClr val="accent1">
                <a:satMod val="175000"/>
                <a:alpha val="40000"/>
              </a:schemeClr>
            </a:glow>
          </a:effectLst>
        </p:spPr>
      </p:pic>
      <p:sp>
        <p:nvSpPr>
          <p:cNvPr id="2" name="TextBox 1">
            <a:extLst>
              <a:ext uri="{FF2B5EF4-FFF2-40B4-BE49-F238E27FC236}">
                <a16:creationId xmlns:a16="http://schemas.microsoft.com/office/drawing/2014/main" id="{52814B81-0371-F986-E49C-C06E50649FDD}"/>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123016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grpSp>
        <p:nvGrpSpPr>
          <p:cNvPr id="282" name="Google Shape;282;p33"/>
          <p:cNvGrpSpPr/>
          <p:nvPr/>
        </p:nvGrpSpPr>
        <p:grpSpPr>
          <a:xfrm flipH="1">
            <a:off x="232954" y="7"/>
            <a:ext cx="1423548" cy="3741186"/>
            <a:chOff x="7350442" y="2608992"/>
            <a:chExt cx="636650" cy="1673160"/>
          </a:xfrm>
        </p:grpSpPr>
        <p:sp>
          <p:nvSpPr>
            <p:cNvPr id="283" name="Google Shape;283;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0" name="Google Shape;290;p33"/>
          <p:cNvGrpSpPr/>
          <p:nvPr/>
        </p:nvGrpSpPr>
        <p:grpSpPr>
          <a:xfrm>
            <a:off x="7517149" y="6"/>
            <a:ext cx="1393881" cy="3663217"/>
            <a:chOff x="7350442" y="2608992"/>
            <a:chExt cx="636650" cy="1673160"/>
          </a:xfrm>
        </p:grpSpPr>
        <p:sp>
          <p:nvSpPr>
            <p:cNvPr id="291" name="Google Shape;291;p3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3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3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3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3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3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3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03" name="Google Shape;303;p33"/>
          <p:cNvSpPr txBox="1">
            <a:spLocks noGrp="1"/>
          </p:cNvSpPr>
          <p:nvPr>
            <p:ph type="title"/>
          </p:nvPr>
        </p:nvSpPr>
        <p:spPr>
          <a:xfrm>
            <a:off x="713225" y="539496"/>
            <a:ext cx="7708500"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solidFill>
                  <a:schemeClr val="accent1"/>
                </a:solidFill>
              </a:rPr>
              <a:t>AGENDA</a:t>
            </a:r>
            <a:endParaRPr dirty="0">
              <a:solidFill>
                <a:schemeClr val="accent1"/>
              </a:solidFill>
            </a:endParaRPr>
          </a:p>
        </p:txBody>
      </p:sp>
      <p:sp>
        <p:nvSpPr>
          <p:cNvPr id="11" name="TextBox 10">
            <a:extLst>
              <a:ext uri="{FF2B5EF4-FFF2-40B4-BE49-F238E27FC236}">
                <a16:creationId xmlns:a16="http://schemas.microsoft.com/office/drawing/2014/main" id="{9961CAA1-5093-8EFF-8AE5-79E6E8C963C8}"/>
              </a:ext>
            </a:extLst>
          </p:cNvPr>
          <p:cNvSpPr txBox="1"/>
          <p:nvPr/>
        </p:nvSpPr>
        <p:spPr>
          <a:xfrm>
            <a:off x="2676872" y="1559149"/>
            <a:ext cx="4309645" cy="2638992"/>
          </a:xfrm>
          <a:prstGeom prst="rect">
            <a:avLst/>
          </a:prstGeom>
          <a:noFill/>
        </p:spPr>
        <p:txBody>
          <a:bodyPr wrap="square">
            <a:spAutoFit/>
          </a:bodyPr>
          <a:lstStyle/>
          <a:p>
            <a:pPr marL="285750" indent="-285750">
              <a:lnSpc>
                <a:spcPct val="150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EXECUTIVE SUMMARY</a:t>
            </a:r>
          </a:p>
          <a:p>
            <a:pPr marL="285750" indent="-285750">
              <a:lnSpc>
                <a:spcPct val="150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PROJECT PLAN RECAP</a:t>
            </a:r>
          </a:p>
          <a:p>
            <a:pPr marL="285750" indent="-285750">
              <a:lnSpc>
                <a:spcPct val="150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DATA</a:t>
            </a:r>
          </a:p>
          <a:p>
            <a:pPr marL="285750" indent="-285750">
              <a:lnSpc>
                <a:spcPct val="150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EXPLORATORY DATA ANALYSIS(EDA)</a:t>
            </a:r>
          </a:p>
          <a:p>
            <a:pPr marL="285750" indent="-285750">
              <a:lnSpc>
                <a:spcPct val="150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MODELLING METHOD</a:t>
            </a:r>
          </a:p>
          <a:p>
            <a:pPr marL="285750" indent="-285750">
              <a:lnSpc>
                <a:spcPct val="150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FINDINGS</a:t>
            </a:r>
          </a:p>
          <a:p>
            <a:pPr marL="285750" indent="-285750">
              <a:lnSpc>
                <a:spcPct val="150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RECOMMENDATION &amp; NEXT STEPS</a:t>
            </a:r>
          </a:p>
          <a:p>
            <a:pPr marL="285750" indent="-285750">
              <a:lnSpc>
                <a:spcPct val="150000"/>
              </a:lnSpc>
              <a:buClr>
                <a:schemeClr val="tx1"/>
              </a:buClr>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APPENDIX</a:t>
            </a:r>
          </a:p>
        </p:txBody>
      </p:sp>
      <p:sp>
        <p:nvSpPr>
          <p:cNvPr id="2" name="TextBox 1">
            <a:extLst>
              <a:ext uri="{FF2B5EF4-FFF2-40B4-BE49-F238E27FC236}">
                <a16:creationId xmlns:a16="http://schemas.microsoft.com/office/drawing/2014/main" id="{11F013E1-76AE-33F2-D818-E681A27D9787}"/>
              </a:ext>
            </a:extLst>
          </p:cNvPr>
          <p:cNvSpPr txBox="1"/>
          <p:nvPr/>
        </p:nvSpPr>
        <p:spPr>
          <a:xfrm>
            <a:off x="8854025" y="4817929"/>
            <a:ext cx="223667"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203D4B1C-7123-912F-7CAA-ED307A50260C}"/>
            </a:ext>
          </a:extLst>
        </p:cNvPr>
        <p:cNvGrpSpPr/>
        <p:nvPr/>
      </p:nvGrpSpPr>
      <p:grpSpPr>
        <a:xfrm>
          <a:off x="0" y="0"/>
          <a:ext cx="0" cy="0"/>
          <a:chOff x="0" y="0"/>
          <a:chExt cx="0" cy="0"/>
        </a:xfrm>
      </p:grpSpPr>
      <p:sp>
        <p:nvSpPr>
          <p:cNvPr id="236" name="Google Shape;236;p31">
            <a:extLst>
              <a:ext uri="{FF2B5EF4-FFF2-40B4-BE49-F238E27FC236}">
                <a16:creationId xmlns:a16="http://schemas.microsoft.com/office/drawing/2014/main" id="{A79E294D-EE91-63B1-32D5-868DC715E8BF}"/>
              </a:ext>
            </a:extLst>
          </p:cNvPr>
          <p:cNvSpPr txBox="1">
            <a:spLocks noGrp="1"/>
          </p:cNvSpPr>
          <p:nvPr>
            <p:ph type="title"/>
          </p:nvPr>
        </p:nvSpPr>
        <p:spPr>
          <a:xfrm>
            <a:off x="720000" y="539500"/>
            <a:ext cx="43092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dirty="0">
                <a:solidFill>
                  <a:schemeClr val="accent1"/>
                </a:solidFill>
                <a:latin typeface="Times New Roman" panose="02020603050405020304" pitchFamily="18" charset="0"/>
                <a:cs typeface="Times New Roman" panose="02020603050405020304" pitchFamily="18" charset="0"/>
              </a:rPr>
              <a:t>Understanding Digital Behavior</a:t>
            </a:r>
            <a:endParaRPr sz="2000" b="1" dirty="0">
              <a:solidFill>
                <a:schemeClr val="accent1"/>
              </a:solidFill>
              <a:latin typeface="Times New Roman" panose="02020603050405020304" pitchFamily="18" charset="0"/>
              <a:cs typeface="Times New Roman" panose="02020603050405020304" pitchFamily="18" charset="0"/>
            </a:endParaRPr>
          </a:p>
        </p:txBody>
      </p:sp>
      <p:sp>
        <p:nvSpPr>
          <p:cNvPr id="237" name="Google Shape;237;p31">
            <a:extLst>
              <a:ext uri="{FF2B5EF4-FFF2-40B4-BE49-F238E27FC236}">
                <a16:creationId xmlns:a16="http://schemas.microsoft.com/office/drawing/2014/main" id="{C5C0D322-1BD3-14E2-1817-19B7D3F24705}"/>
              </a:ext>
            </a:extLst>
          </p:cNvPr>
          <p:cNvSpPr txBox="1">
            <a:spLocks noGrp="1"/>
          </p:cNvSpPr>
          <p:nvPr>
            <p:ph type="body" idx="1"/>
          </p:nvPr>
        </p:nvSpPr>
        <p:spPr>
          <a:xfrm>
            <a:off x="720000" y="1448750"/>
            <a:ext cx="6671400" cy="2951800"/>
          </a:xfrm>
          <a:prstGeom prst="rect">
            <a:avLst/>
          </a:prstGeom>
        </p:spPr>
        <p:txBody>
          <a:bodyPr spcFirstLastPara="1" wrap="square" lIns="91425" tIns="91425" rIns="91425" bIns="91425" anchor="t" anchorCtr="0">
            <a:noAutofit/>
          </a:bodyPr>
          <a:lstStyle/>
          <a:p>
            <a:pPr marL="171450" lvl="0" indent="-171450" algn="just" rtl="0">
              <a:spcBef>
                <a:spcPts val="0"/>
              </a:spcBef>
              <a:spcAft>
                <a:spcPts val="0"/>
              </a:spcAft>
              <a:buClr>
                <a:schemeClr val="tx1"/>
              </a:buClr>
              <a:buSzPts val="11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model demonstrates strong performance in predicting user segments (Light, Moderate, Heavy, Very Heavy) based on their usage data. By accurately identifying user segments, we can tailor interventions to address specific needs. For example, users with very heavy usage could be offered personalized recommendations to reduce screen time, while users with light usage could be encouraged to explore new content or features. </a:t>
            </a:r>
            <a:r>
              <a:rPr lang="en-US" dirty="0">
                <a:latin typeface="Times New Roman" panose="02020603050405020304" pitchFamily="18" charset="0"/>
                <a:cs typeface="Times New Roman" panose="02020603050405020304" pitchFamily="18" charset="0"/>
                <a:hlinkClick r:id="rId3" action="ppaction://hlinksldjump"/>
              </a:rPr>
              <a:t>(Supporting Data)</a:t>
            </a:r>
            <a:endParaRPr lang="en-US" dirty="0">
              <a:latin typeface="Times New Roman" panose="02020603050405020304" pitchFamily="18" charset="0"/>
              <a:cs typeface="Times New Roman" panose="02020603050405020304" pitchFamily="18" charset="0"/>
            </a:endParaRPr>
          </a:p>
          <a:p>
            <a:pPr marL="171450" lvl="0" indent="-171450" algn="just" rtl="0">
              <a:spcBef>
                <a:spcPts val="0"/>
              </a:spcBef>
              <a:spcAft>
                <a:spcPts val="0"/>
              </a:spcAft>
              <a:buClr>
                <a:schemeClr val="tx1"/>
              </a:buClr>
              <a:buSzPts val="11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just" rtl="0">
              <a:spcBef>
                <a:spcPts val="0"/>
              </a:spcBef>
              <a:spcAft>
                <a:spcPts val="0"/>
              </a:spcAft>
              <a:buClr>
                <a:schemeClr val="tx1"/>
              </a:buClr>
              <a:buSzPts val="11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analysis reveals distinct patterns in weekly screen time usage. Notably, Monday and Wednesday exhibit the highest average screen time. To promote digital well-being, we can implement targeted interventions like mindfulness exercises during peak usage times and personalize recommendations for individual users. </a:t>
            </a:r>
            <a:r>
              <a:rPr lang="en-US" dirty="0">
                <a:latin typeface="Times New Roman" panose="02020603050405020304" pitchFamily="18" charset="0"/>
                <a:cs typeface="Times New Roman" panose="02020603050405020304" pitchFamily="18" charset="0"/>
                <a:hlinkClick r:id="rId4" action="ppaction://hlinksldjump"/>
              </a:rPr>
              <a:t>(See Details)</a:t>
            </a:r>
            <a:endParaRPr lang="en-US" dirty="0">
              <a:latin typeface="Times New Roman" panose="02020603050405020304" pitchFamily="18" charset="0"/>
              <a:cs typeface="Times New Roman" panose="02020603050405020304" pitchFamily="18" charset="0"/>
            </a:endParaRPr>
          </a:p>
          <a:p>
            <a:pPr marL="171450" lvl="0" indent="-171450" algn="just" rtl="0">
              <a:spcBef>
                <a:spcPts val="0"/>
              </a:spcBef>
              <a:spcAft>
                <a:spcPts val="0"/>
              </a:spcAft>
              <a:buClr>
                <a:schemeClr val="tx1"/>
              </a:buClr>
              <a:buSzPts val="11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just" rtl="0">
              <a:spcBef>
                <a:spcPts val="0"/>
              </a:spcBef>
              <a:spcAft>
                <a:spcPts val="0"/>
              </a:spcAft>
              <a:buClr>
                <a:schemeClr val="tx1"/>
              </a:buClr>
              <a:buSzPts val="11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findings shows that Instagram is consistently popular throughout the week, while Netflix usage peaks on weekends. WhatsApp is also used regularly. These insights can inform targeted advertising strategies, guide product development efforts, and improve user experience by optimizing app performance and personalization. </a:t>
            </a:r>
            <a:r>
              <a:rPr lang="en-US" dirty="0">
                <a:latin typeface="Times New Roman" panose="02020603050405020304" pitchFamily="18" charset="0"/>
                <a:cs typeface="Times New Roman" panose="02020603050405020304" pitchFamily="18" charset="0"/>
                <a:hlinkClick r:id="rId5" action="ppaction://hlinksldjump"/>
              </a:rPr>
              <a:t>(Related Insight)</a:t>
            </a:r>
            <a:endParaRPr lang="en-US" dirty="0">
              <a:latin typeface="Times New Roman" panose="02020603050405020304" pitchFamily="18" charset="0"/>
              <a:cs typeface="Times New Roman" panose="02020603050405020304" pitchFamily="18" charset="0"/>
            </a:endParaRPr>
          </a:p>
        </p:txBody>
      </p:sp>
      <p:grpSp>
        <p:nvGrpSpPr>
          <p:cNvPr id="8" name="Google Shape;404;p36">
            <a:extLst>
              <a:ext uri="{FF2B5EF4-FFF2-40B4-BE49-F238E27FC236}">
                <a16:creationId xmlns:a16="http://schemas.microsoft.com/office/drawing/2014/main" id="{11B5B6CD-210F-B223-1E29-5269B91944F7}"/>
              </a:ext>
            </a:extLst>
          </p:cNvPr>
          <p:cNvGrpSpPr/>
          <p:nvPr/>
        </p:nvGrpSpPr>
        <p:grpSpPr>
          <a:xfrm>
            <a:off x="8091600" y="4163900"/>
            <a:ext cx="664800" cy="611300"/>
            <a:chOff x="720000" y="3089050"/>
            <a:chExt cx="1600800" cy="1600800"/>
          </a:xfrm>
        </p:grpSpPr>
        <p:sp>
          <p:nvSpPr>
            <p:cNvPr id="10" name="Google Shape;405;p36">
              <a:extLst>
                <a:ext uri="{FF2B5EF4-FFF2-40B4-BE49-F238E27FC236}">
                  <a16:creationId xmlns:a16="http://schemas.microsoft.com/office/drawing/2014/main" id="{8FA32F1A-32EE-C7B2-ED03-AF3714226AB3}"/>
                </a:ext>
              </a:extLst>
            </p:cNvPr>
            <p:cNvSpPr/>
            <p:nvPr/>
          </p:nvSpPr>
          <p:spPr>
            <a:xfrm>
              <a:off x="720000" y="3089050"/>
              <a:ext cx="1600800" cy="16008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rgbClr val="FFFFFF"/>
                </a:solidFill>
                <a:latin typeface="Oswald ExtraLight"/>
                <a:ea typeface="Oswald ExtraLight"/>
                <a:cs typeface="Oswald ExtraLight"/>
                <a:sym typeface="Oswald ExtraLight"/>
              </a:endParaRPr>
            </a:p>
          </p:txBody>
        </p:sp>
        <p:sp>
          <p:nvSpPr>
            <p:cNvPr id="11" name="Google Shape;406;p36">
              <a:extLst>
                <a:ext uri="{FF2B5EF4-FFF2-40B4-BE49-F238E27FC236}">
                  <a16:creationId xmlns:a16="http://schemas.microsoft.com/office/drawing/2014/main" id="{A1FB0C12-3FF5-2840-2052-D6256C46C6EE}"/>
                </a:ext>
              </a:extLst>
            </p:cNvPr>
            <p:cNvSpPr/>
            <p:nvPr/>
          </p:nvSpPr>
          <p:spPr>
            <a:xfrm rot="5400000">
              <a:off x="823981" y="3192879"/>
              <a:ext cx="1392900" cy="1392900"/>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07;p36">
              <a:extLst>
                <a:ext uri="{FF2B5EF4-FFF2-40B4-BE49-F238E27FC236}">
                  <a16:creationId xmlns:a16="http://schemas.microsoft.com/office/drawing/2014/main" id="{F5E965C0-A54F-6145-9C57-DCFF05F31FBE}"/>
                </a:ext>
              </a:extLst>
            </p:cNvPr>
            <p:cNvSpPr/>
            <p:nvPr/>
          </p:nvSpPr>
          <p:spPr>
            <a:xfrm>
              <a:off x="1386833" y="3751320"/>
              <a:ext cx="267300" cy="267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3000" dirty="0">
                <a:solidFill>
                  <a:srgbClr val="FFFFFF"/>
                </a:solidFill>
                <a:latin typeface="Oswald ExtraLight"/>
                <a:ea typeface="Oswald ExtraLight"/>
                <a:cs typeface="Oswald ExtraLight"/>
                <a:sym typeface="Oswald ExtraLight"/>
              </a:endParaRPr>
            </a:p>
          </p:txBody>
        </p:sp>
        <p:sp>
          <p:nvSpPr>
            <p:cNvPr id="13" name="Google Shape;408;p36">
              <a:extLst>
                <a:ext uri="{FF2B5EF4-FFF2-40B4-BE49-F238E27FC236}">
                  <a16:creationId xmlns:a16="http://schemas.microsoft.com/office/drawing/2014/main" id="{D7876871-FB9D-E4E0-9A1D-FD888AE5FF70}"/>
                </a:ext>
              </a:extLst>
            </p:cNvPr>
            <p:cNvSpPr/>
            <p:nvPr/>
          </p:nvSpPr>
          <p:spPr>
            <a:xfrm rot="-3600057">
              <a:off x="1109401" y="3473975"/>
              <a:ext cx="822023" cy="822023"/>
            </a:xfrm>
            <a:prstGeom prst="blockArc">
              <a:avLst>
                <a:gd name="adj1" fmla="val 7558344"/>
                <a:gd name="adj2" fmla="val 1861461"/>
                <a:gd name="adj3" fmla="val 12146"/>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F01CDD6-1597-38D0-81F9-7A0D93DDBE73}"/>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20</a:t>
            </a:r>
          </a:p>
        </p:txBody>
      </p:sp>
    </p:spTree>
    <p:extLst>
      <p:ext uri="{BB962C8B-B14F-4D97-AF65-F5344CB8AC3E}">
        <p14:creationId xmlns:p14="http://schemas.microsoft.com/office/powerpoint/2010/main" val="2318271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6791FFBA-3098-8258-EDDC-4EC24479283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074BEA0-9B88-7302-429E-65CC53865BBC}"/>
              </a:ext>
            </a:extLst>
          </p:cNvPr>
          <p:cNvPicPr>
            <a:picLocks noChangeAspect="1"/>
          </p:cNvPicPr>
          <p:nvPr/>
        </p:nvPicPr>
        <p:blipFill>
          <a:blip r:embed="rId3"/>
          <a:stretch>
            <a:fillRect/>
          </a:stretch>
        </p:blipFill>
        <p:spPr>
          <a:xfrm>
            <a:off x="201011" y="1418473"/>
            <a:ext cx="4397140" cy="2694018"/>
          </a:xfrm>
          <a:prstGeom prst="rect">
            <a:avLst/>
          </a:prstGeom>
          <a:effectLst>
            <a:glow rad="228600">
              <a:schemeClr val="accent3">
                <a:satMod val="175000"/>
                <a:alpha val="40000"/>
              </a:schemeClr>
            </a:glow>
          </a:effectLst>
        </p:spPr>
      </p:pic>
      <p:sp>
        <p:nvSpPr>
          <p:cNvPr id="16" name="TextBox 15">
            <a:extLst>
              <a:ext uri="{FF2B5EF4-FFF2-40B4-BE49-F238E27FC236}">
                <a16:creationId xmlns:a16="http://schemas.microsoft.com/office/drawing/2014/main" id="{0252BE97-4639-EE06-D4AB-F8A0E6A4DA60}"/>
              </a:ext>
            </a:extLst>
          </p:cNvPr>
          <p:cNvSpPr txBox="1"/>
          <p:nvPr/>
        </p:nvSpPr>
        <p:spPr>
          <a:xfrm>
            <a:off x="4800601" y="1988403"/>
            <a:ext cx="4216400" cy="1292662"/>
          </a:xfrm>
          <a:prstGeom prst="rect">
            <a:avLst/>
          </a:prstGeom>
          <a:noFill/>
        </p:spPr>
        <p:txBody>
          <a:bodyPr wrap="square" rtlCol="0">
            <a:spAutoFit/>
          </a:bodyPr>
          <a:lstStyle/>
          <a:p>
            <a:pPr algn="ctr"/>
            <a:r>
              <a:rPr lang="en" sz="2600" b="1" dirty="0">
                <a:solidFill>
                  <a:schemeClr val="accent1"/>
                </a:solidFill>
                <a:latin typeface="Times New Roman" panose="02020603050405020304" pitchFamily="18" charset="0"/>
                <a:cs typeface="Times New Roman" panose="02020603050405020304" pitchFamily="18" charset="0"/>
              </a:rPr>
              <a:t>RECOMMENDATIONS AND </a:t>
            </a:r>
          </a:p>
          <a:p>
            <a:pPr algn="ctr"/>
            <a:r>
              <a:rPr lang="en" sz="2600" b="1" dirty="0">
                <a:solidFill>
                  <a:schemeClr val="accent1"/>
                </a:solidFill>
                <a:latin typeface="Times New Roman" panose="02020603050405020304" pitchFamily="18" charset="0"/>
                <a:cs typeface="Times New Roman" panose="02020603050405020304" pitchFamily="18" charset="0"/>
              </a:rPr>
              <a:t>NEXT STEPS</a:t>
            </a:r>
            <a:endParaRPr lang="en-US" sz="2600" dirty="0">
              <a:solidFill>
                <a:schemeClr val="accent1"/>
              </a:solidFill>
            </a:endParaRPr>
          </a:p>
        </p:txBody>
      </p:sp>
      <p:grpSp>
        <p:nvGrpSpPr>
          <p:cNvPr id="17" name="Google Shape;2136;p41">
            <a:extLst>
              <a:ext uri="{FF2B5EF4-FFF2-40B4-BE49-F238E27FC236}">
                <a16:creationId xmlns:a16="http://schemas.microsoft.com/office/drawing/2014/main" id="{575F79AB-8DF1-185B-9270-043FF67493FC}"/>
              </a:ext>
            </a:extLst>
          </p:cNvPr>
          <p:cNvGrpSpPr/>
          <p:nvPr/>
        </p:nvGrpSpPr>
        <p:grpSpPr>
          <a:xfrm rot="-5400000" flipH="1">
            <a:off x="1040613" y="-915190"/>
            <a:ext cx="954073" cy="3035300"/>
            <a:chOff x="7557897" y="2608992"/>
            <a:chExt cx="429191" cy="1673160"/>
          </a:xfrm>
        </p:grpSpPr>
        <p:sp>
          <p:nvSpPr>
            <p:cNvPr id="18" name="Google Shape;2137;p41">
              <a:extLst>
                <a:ext uri="{FF2B5EF4-FFF2-40B4-BE49-F238E27FC236}">
                  <a16:creationId xmlns:a16="http://schemas.microsoft.com/office/drawing/2014/main" id="{2ACC677F-7022-303B-E143-61F90424CF16}"/>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2138;p41">
              <a:extLst>
                <a:ext uri="{FF2B5EF4-FFF2-40B4-BE49-F238E27FC236}">
                  <a16:creationId xmlns:a16="http://schemas.microsoft.com/office/drawing/2014/main" id="{EC0B6C1E-D66F-1ABB-2A83-959BE4F6B52B}"/>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139;p41">
              <a:extLst>
                <a:ext uri="{FF2B5EF4-FFF2-40B4-BE49-F238E27FC236}">
                  <a16:creationId xmlns:a16="http://schemas.microsoft.com/office/drawing/2014/main" id="{DAD73C17-917F-E61E-FB56-82CBF86ED80C}"/>
                </a:ext>
              </a:extLst>
            </p:cNvPr>
            <p:cNvSpPr/>
            <p:nvPr/>
          </p:nvSpPr>
          <p:spPr>
            <a:xfrm>
              <a:off x="7616090"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1" name="Google Shape;2171;p42">
            <a:extLst>
              <a:ext uri="{FF2B5EF4-FFF2-40B4-BE49-F238E27FC236}">
                <a16:creationId xmlns:a16="http://schemas.microsoft.com/office/drawing/2014/main" id="{AB915061-04E4-6D27-F543-045F4283A5C4}"/>
              </a:ext>
            </a:extLst>
          </p:cNvPr>
          <p:cNvGrpSpPr/>
          <p:nvPr/>
        </p:nvGrpSpPr>
        <p:grpSpPr>
          <a:xfrm rot="5400000" flipH="1">
            <a:off x="7169577" y="2908726"/>
            <a:ext cx="1173896" cy="2774950"/>
            <a:chOff x="7350442" y="2608992"/>
            <a:chExt cx="777239" cy="1673160"/>
          </a:xfrm>
        </p:grpSpPr>
        <p:sp>
          <p:nvSpPr>
            <p:cNvPr id="22" name="Google Shape;2172;p42">
              <a:extLst>
                <a:ext uri="{FF2B5EF4-FFF2-40B4-BE49-F238E27FC236}">
                  <a16:creationId xmlns:a16="http://schemas.microsoft.com/office/drawing/2014/main" id="{7416CA01-CC40-50EE-0B77-62CFF7F4C725}"/>
                </a:ext>
              </a:extLst>
            </p:cNvPr>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3" name="Google Shape;2173;p42">
              <a:extLst>
                <a:ext uri="{FF2B5EF4-FFF2-40B4-BE49-F238E27FC236}">
                  <a16:creationId xmlns:a16="http://schemas.microsoft.com/office/drawing/2014/main" id="{C0428CEE-A74B-C381-E93D-A29C4958B1BB}"/>
                </a:ext>
              </a:extLst>
            </p:cNvPr>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4" name="Google Shape;2174;p42">
              <a:extLst>
                <a:ext uri="{FF2B5EF4-FFF2-40B4-BE49-F238E27FC236}">
                  <a16:creationId xmlns:a16="http://schemas.microsoft.com/office/drawing/2014/main" id="{093C0A7E-6D50-3A35-D09C-37700228559B}"/>
                </a:ext>
              </a:extLst>
            </p:cNvPr>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5" name="Google Shape;2175;p42">
              <a:extLst>
                <a:ext uri="{FF2B5EF4-FFF2-40B4-BE49-F238E27FC236}">
                  <a16:creationId xmlns:a16="http://schemas.microsoft.com/office/drawing/2014/main" id="{BF44AD19-33DE-96E7-759C-F7A7323377A8}"/>
                </a:ext>
              </a:extLst>
            </p:cNvPr>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6" name="Google Shape;2176;p42">
              <a:extLst>
                <a:ext uri="{FF2B5EF4-FFF2-40B4-BE49-F238E27FC236}">
                  <a16:creationId xmlns:a16="http://schemas.microsoft.com/office/drawing/2014/main" id="{9D1AC1BF-3D02-C443-77D9-A80ABEBAA99D}"/>
                </a:ext>
              </a:extLst>
            </p:cNvPr>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7" name="Google Shape;2177;p42">
              <a:extLst>
                <a:ext uri="{FF2B5EF4-FFF2-40B4-BE49-F238E27FC236}">
                  <a16:creationId xmlns:a16="http://schemas.microsoft.com/office/drawing/2014/main" id="{90F6B25D-E13F-4EAE-F3E3-4CBDCC8679C5}"/>
                </a:ext>
              </a:extLst>
            </p:cNvPr>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8" name="Google Shape;2178;p42">
              <a:extLst>
                <a:ext uri="{FF2B5EF4-FFF2-40B4-BE49-F238E27FC236}">
                  <a16:creationId xmlns:a16="http://schemas.microsoft.com/office/drawing/2014/main" id="{7F2C7B10-A944-410E-4967-9D27A229505D}"/>
                </a:ext>
              </a:extLst>
            </p:cNvPr>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9" name="Google Shape;2179;p42">
              <a:extLst>
                <a:ext uri="{FF2B5EF4-FFF2-40B4-BE49-F238E27FC236}">
                  <a16:creationId xmlns:a16="http://schemas.microsoft.com/office/drawing/2014/main" id="{3DF5A622-1127-71DA-B1C2-01E0C8D813C4}"/>
                </a:ext>
              </a:extLst>
            </p:cNvPr>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2" name="TextBox 1">
            <a:extLst>
              <a:ext uri="{FF2B5EF4-FFF2-40B4-BE49-F238E27FC236}">
                <a16:creationId xmlns:a16="http://schemas.microsoft.com/office/drawing/2014/main" id="{0EDA1549-D2F9-F611-068B-9FCDA3FEAF17}"/>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2815057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AC955207-EEFD-5505-6BA0-800091462E23}"/>
            </a:ext>
          </a:extLst>
        </p:cNvPr>
        <p:cNvGrpSpPr/>
        <p:nvPr/>
      </p:nvGrpSpPr>
      <p:grpSpPr>
        <a:xfrm>
          <a:off x="0" y="0"/>
          <a:ext cx="0" cy="0"/>
          <a:chOff x="0" y="0"/>
          <a:chExt cx="0" cy="0"/>
        </a:xfrm>
      </p:grpSpPr>
      <p:sp>
        <p:nvSpPr>
          <p:cNvPr id="236" name="Google Shape;236;p31">
            <a:extLst>
              <a:ext uri="{FF2B5EF4-FFF2-40B4-BE49-F238E27FC236}">
                <a16:creationId xmlns:a16="http://schemas.microsoft.com/office/drawing/2014/main" id="{A8678168-8EE1-1033-8C10-E2415C9282CB}"/>
              </a:ext>
            </a:extLst>
          </p:cNvPr>
          <p:cNvSpPr txBox="1">
            <a:spLocks noGrp="1"/>
          </p:cNvSpPr>
          <p:nvPr>
            <p:ph type="title"/>
          </p:nvPr>
        </p:nvSpPr>
        <p:spPr>
          <a:xfrm>
            <a:off x="600500" y="469400"/>
            <a:ext cx="620035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dirty="0">
                <a:solidFill>
                  <a:schemeClr val="accent1"/>
                </a:solidFill>
                <a:latin typeface="Times New Roman" panose="02020603050405020304" pitchFamily="18" charset="0"/>
                <a:cs typeface="Times New Roman" panose="02020603050405020304" pitchFamily="18" charset="0"/>
              </a:rPr>
              <a:t>Recommendations for Supporting Healthier App Usage</a:t>
            </a:r>
            <a:endParaRPr sz="2000" b="1" dirty="0">
              <a:solidFill>
                <a:schemeClr val="accent1"/>
              </a:solidFill>
              <a:latin typeface="Times New Roman" panose="02020603050405020304" pitchFamily="18" charset="0"/>
              <a:cs typeface="Times New Roman" panose="02020603050405020304" pitchFamily="18" charset="0"/>
            </a:endParaRPr>
          </a:p>
        </p:txBody>
      </p:sp>
      <p:sp>
        <p:nvSpPr>
          <p:cNvPr id="237" name="Google Shape;237;p31">
            <a:extLst>
              <a:ext uri="{FF2B5EF4-FFF2-40B4-BE49-F238E27FC236}">
                <a16:creationId xmlns:a16="http://schemas.microsoft.com/office/drawing/2014/main" id="{B2F9D698-AF5F-5729-E33D-456B268DD097}"/>
              </a:ext>
            </a:extLst>
          </p:cNvPr>
          <p:cNvSpPr txBox="1">
            <a:spLocks noGrp="1"/>
          </p:cNvSpPr>
          <p:nvPr>
            <p:ph type="body" idx="1"/>
          </p:nvPr>
        </p:nvSpPr>
        <p:spPr>
          <a:xfrm>
            <a:off x="537000" y="1042100"/>
            <a:ext cx="7522300" cy="38918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tx1"/>
              </a:buClr>
              <a:buSzPts val="1100"/>
              <a:buNone/>
            </a:pPr>
            <a:r>
              <a:rPr lang="en-US" b="1" dirty="0">
                <a:latin typeface="Times New Roman" panose="02020603050405020304" pitchFamily="18" charset="0"/>
                <a:cs typeface="Times New Roman" panose="02020603050405020304" pitchFamily="18" charset="0"/>
              </a:rPr>
              <a:t>1. Limit Non-Essential Notifications: </a:t>
            </a:r>
            <a:r>
              <a:rPr lang="en-US" dirty="0">
                <a:latin typeface="Times New Roman" panose="02020603050405020304" pitchFamily="18" charset="0"/>
                <a:cs typeface="Times New Roman" panose="02020603050405020304" pitchFamily="18" charset="0"/>
              </a:rPr>
              <a:t>Notifications are a strong driver of increased screen time, leading users to frequently re-engage with the app. The developers can provide an “Essentials Only” notification option, encouraging users to stay focused without constant interruptions. By prioritizing essential notifications and grouping less urgent ones can help users feel less overwhelmed and more focused, leading to a positive impact on app usage and user satisfaction. </a:t>
            </a:r>
          </a:p>
          <a:p>
            <a:pPr marL="0" lvl="0" indent="0" algn="just" rtl="0">
              <a:spcBef>
                <a:spcPts val="0"/>
              </a:spcBef>
              <a:spcAft>
                <a:spcPts val="0"/>
              </a:spcAft>
              <a:buClr>
                <a:schemeClr val="tx1"/>
              </a:buClr>
              <a:buSzPts val="110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r>
              <a:rPr lang="en-US" b="1" dirty="0">
                <a:latin typeface="Times New Roman" panose="02020603050405020304" pitchFamily="18" charset="0"/>
                <a:cs typeface="Times New Roman" panose="02020603050405020304" pitchFamily="18" charset="0"/>
              </a:rPr>
              <a:t>2. Encourage Breaks During Extended Sessions: </a:t>
            </a:r>
            <a:r>
              <a:rPr lang="en-US" dirty="0">
                <a:latin typeface="Times New Roman" panose="02020603050405020304" pitchFamily="18" charset="0"/>
                <a:cs typeface="Times New Roman" panose="02020603050405020304" pitchFamily="18" charset="0"/>
              </a:rPr>
              <a:t>High usage is often due to prolonged, uninterrupted sessions, especially on weekends. Introducing gentle reminders to take breaks after a certain amount of continuous screen time. By encouraging breaks, the app can support healthier digital habits, helping users avoid burnout and maintain better balance in their app engagement.</a:t>
            </a:r>
          </a:p>
          <a:p>
            <a:pPr marL="0" lvl="0" indent="0" algn="just" rtl="0">
              <a:spcBef>
                <a:spcPts val="0"/>
              </a:spcBef>
              <a:spcAft>
                <a:spcPts val="0"/>
              </a:spcAft>
              <a:buClr>
                <a:schemeClr val="tx1"/>
              </a:buClr>
              <a:buSzPts val="110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r>
              <a:rPr lang="en-US" b="1" dirty="0">
                <a:latin typeface="Times New Roman" panose="02020603050405020304" pitchFamily="18" charset="0"/>
                <a:cs typeface="Times New Roman" panose="02020603050405020304" pitchFamily="18" charset="0"/>
              </a:rPr>
              <a:t>3. Introduce Personalized Usage Reminders:</a:t>
            </a:r>
            <a:r>
              <a:rPr lang="en-US" dirty="0">
                <a:latin typeface="Times New Roman" panose="02020603050405020304" pitchFamily="18" charset="0"/>
                <a:cs typeface="Times New Roman" panose="02020603050405020304" pitchFamily="18" charset="0"/>
              </a:rPr>
              <a:t> Users with high notification and app open rates often engage frequently, leading to prolonged usage. To address this, we can implement personalized usage reminders, such as "You've been using [App] for 1 hour today." These reminders can empower users to make conscious choices about their screen time, fostering healthier digital habits and reducing excessive usage.</a:t>
            </a:r>
          </a:p>
          <a:p>
            <a:pPr marL="0" lvl="0" indent="0" algn="just" rtl="0">
              <a:spcBef>
                <a:spcPts val="0"/>
              </a:spcBef>
              <a:spcAft>
                <a:spcPts val="0"/>
              </a:spcAft>
              <a:buClr>
                <a:schemeClr val="tx1"/>
              </a:buClr>
              <a:buSzPts val="110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r>
              <a:rPr lang="en-US" b="1"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Develop an In-App Wellness Mode: </a:t>
            </a:r>
            <a:r>
              <a:rPr lang="en-US" dirty="0">
                <a:latin typeface="Times New Roman" panose="02020603050405020304" pitchFamily="18" charset="0"/>
                <a:cs typeface="Times New Roman" panose="02020603050405020304" pitchFamily="18" charset="0"/>
              </a:rPr>
              <a:t>Excessive screen time caused by frequent notifications can negatively impact user focus and mental health. To address this, we can introduce a "Wellness Mode" that allows users to limit notifications and receive gentle reminders to take breaks. This feature not only promotes a healthier digital lifestyle but also creates a more balanced and productive app experience for users.</a:t>
            </a:r>
          </a:p>
        </p:txBody>
      </p:sp>
      <p:sp>
        <p:nvSpPr>
          <p:cNvPr id="2" name="TextBox 1">
            <a:extLst>
              <a:ext uri="{FF2B5EF4-FFF2-40B4-BE49-F238E27FC236}">
                <a16:creationId xmlns:a16="http://schemas.microsoft.com/office/drawing/2014/main" id="{291E690E-477A-FB44-34D8-C5B3C2464071}"/>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22</a:t>
            </a:r>
          </a:p>
        </p:txBody>
      </p:sp>
    </p:spTree>
    <p:extLst>
      <p:ext uri="{BB962C8B-B14F-4D97-AF65-F5344CB8AC3E}">
        <p14:creationId xmlns:p14="http://schemas.microsoft.com/office/powerpoint/2010/main" val="1655022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03780EEB-08E0-3562-3D77-6771DB636474}"/>
            </a:ext>
          </a:extLst>
        </p:cNvPr>
        <p:cNvGrpSpPr/>
        <p:nvPr/>
      </p:nvGrpSpPr>
      <p:grpSpPr>
        <a:xfrm>
          <a:off x="0" y="0"/>
          <a:ext cx="0" cy="0"/>
          <a:chOff x="0" y="0"/>
          <a:chExt cx="0" cy="0"/>
        </a:xfrm>
      </p:grpSpPr>
      <p:sp>
        <p:nvSpPr>
          <p:cNvPr id="236" name="Google Shape;236;p31">
            <a:extLst>
              <a:ext uri="{FF2B5EF4-FFF2-40B4-BE49-F238E27FC236}">
                <a16:creationId xmlns:a16="http://schemas.microsoft.com/office/drawing/2014/main" id="{84787769-3582-82E4-9135-FF0FD64F5447}"/>
              </a:ext>
            </a:extLst>
          </p:cNvPr>
          <p:cNvSpPr txBox="1">
            <a:spLocks noGrp="1"/>
          </p:cNvSpPr>
          <p:nvPr>
            <p:ph type="title"/>
          </p:nvPr>
        </p:nvSpPr>
        <p:spPr>
          <a:xfrm>
            <a:off x="600500" y="469400"/>
            <a:ext cx="620035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dirty="0">
                <a:solidFill>
                  <a:schemeClr val="accent1"/>
                </a:solidFill>
                <a:latin typeface="Times New Roman" panose="02020603050405020304" pitchFamily="18" charset="0"/>
                <a:cs typeface="Times New Roman" panose="02020603050405020304" pitchFamily="18" charset="0"/>
              </a:rPr>
              <a:t>Next Steps</a:t>
            </a:r>
            <a:endParaRPr sz="2000" b="1" dirty="0">
              <a:solidFill>
                <a:schemeClr val="accent1"/>
              </a:solidFill>
              <a:latin typeface="Times New Roman" panose="02020603050405020304" pitchFamily="18" charset="0"/>
              <a:cs typeface="Times New Roman" panose="02020603050405020304" pitchFamily="18" charset="0"/>
            </a:endParaRPr>
          </a:p>
        </p:txBody>
      </p:sp>
      <p:sp>
        <p:nvSpPr>
          <p:cNvPr id="237" name="Google Shape;237;p31">
            <a:extLst>
              <a:ext uri="{FF2B5EF4-FFF2-40B4-BE49-F238E27FC236}">
                <a16:creationId xmlns:a16="http://schemas.microsoft.com/office/drawing/2014/main" id="{C6778011-EE9D-B14A-8C8F-C736684218DE}"/>
              </a:ext>
            </a:extLst>
          </p:cNvPr>
          <p:cNvSpPr txBox="1">
            <a:spLocks noGrp="1"/>
          </p:cNvSpPr>
          <p:nvPr>
            <p:ph type="body" idx="1"/>
          </p:nvPr>
        </p:nvSpPr>
        <p:spPr>
          <a:xfrm>
            <a:off x="537000" y="1042100"/>
            <a:ext cx="7522300" cy="3891850"/>
          </a:xfrm>
          <a:prstGeom prst="rect">
            <a:avLst/>
          </a:prstGeom>
        </p:spPr>
        <p:txBody>
          <a:bodyPr spcFirstLastPara="1" wrap="square" lIns="91425" tIns="91425" rIns="91425" bIns="91425" anchor="t" anchorCtr="0">
            <a:noAutofit/>
          </a:bodyPr>
          <a:lstStyle/>
          <a:p>
            <a:pPr marL="228600" lvl="0" indent="-228600" algn="just" rtl="0">
              <a:spcBef>
                <a:spcPts val="0"/>
              </a:spcBef>
              <a:spcAft>
                <a:spcPts val="0"/>
              </a:spcAft>
              <a:buClr>
                <a:schemeClr val="tx1"/>
              </a:buClr>
              <a:buSzPts val="1100"/>
            </a:pPr>
            <a:r>
              <a:rPr lang="en-US" b="1" dirty="0">
                <a:latin typeface="Times New Roman" panose="02020603050405020304" pitchFamily="18" charset="0"/>
                <a:cs typeface="Times New Roman" panose="02020603050405020304" pitchFamily="18" charset="0"/>
              </a:rPr>
              <a:t>Expand Data Collection for Comprehensive Analysis</a:t>
            </a:r>
          </a:p>
          <a:p>
            <a:pPr marL="0" lvl="0" indent="0" algn="just" rtl="0">
              <a:spcBef>
                <a:spcPts val="0"/>
              </a:spcBef>
              <a:spcAft>
                <a:spcPts val="0"/>
              </a:spcAft>
              <a:buClr>
                <a:schemeClr val="tx1"/>
              </a:buClr>
              <a:buSzPts val="1100"/>
              <a:buNone/>
            </a:pPr>
            <a:endParaRPr lang="en-US" b="1"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r>
              <a:rPr lang="en-US" dirty="0">
                <a:latin typeface="Times New Roman" panose="02020603050405020304" pitchFamily="18" charset="0"/>
                <a:cs typeface="Times New Roman" panose="02020603050405020304" pitchFamily="18" charset="0"/>
              </a:rPr>
              <a:t>To address broader business questions and gain a deeper understanding of user engagement, we will expand data collection to include user demographics, in-app activity types, and usage goals. By analyzing this enriched dataset, we can identify how specific content or features impact screen time across different user segments. This will enable us to provide more tailored recommendations and support balanced digital habits.</a:t>
            </a:r>
          </a:p>
          <a:p>
            <a:pPr marL="0" lvl="0" indent="0" algn="just" rtl="0">
              <a:spcBef>
                <a:spcPts val="0"/>
              </a:spcBef>
              <a:spcAft>
                <a:spcPts val="0"/>
              </a:spcAft>
              <a:buClr>
                <a:schemeClr val="tx1"/>
              </a:buClr>
              <a:buSzPts val="110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r>
              <a:rPr lang="en-US" b="1" dirty="0">
                <a:latin typeface="Times New Roman" panose="02020603050405020304" pitchFamily="18" charset="0"/>
                <a:cs typeface="Times New Roman" panose="02020603050405020304" pitchFamily="18" charset="0"/>
              </a:rPr>
              <a:t>2. Explore More Advanced Modeling Techniques</a:t>
            </a:r>
          </a:p>
          <a:p>
            <a:pPr marL="0" lvl="0" indent="0" algn="just" rtl="0">
              <a:spcBef>
                <a:spcPts val="0"/>
              </a:spcBef>
              <a:spcAft>
                <a:spcPts val="0"/>
              </a:spcAft>
              <a:buClr>
                <a:schemeClr val="tx1"/>
              </a:buClr>
              <a:buSzPts val="110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r>
              <a:rPr lang="en-US" dirty="0">
                <a:latin typeface="Times New Roman" panose="02020603050405020304" pitchFamily="18" charset="0"/>
                <a:cs typeface="Times New Roman" panose="02020603050405020304" pitchFamily="18" charset="0"/>
              </a:rPr>
              <a:t>To further improve predictive accuracy and gain deeper insights into user engagement patterns, we will experiment with more advanced models like gradient boosting or neural networks. These models are designed to capture complex, non-linear relationships between user behavior and screen time, ultimately enhancing the model's ability to predict delicate patterns. </a:t>
            </a:r>
          </a:p>
          <a:p>
            <a:pPr marL="0" lvl="0" indent="0" algn="just" rtl="0">
              <a:spcBef>
                <a:spcPts val="0"/>
              </a:spcBef>
              <a:spcAft>
                <a:spcPts val="0"/>
              </a:spcAft>
              <a:buClr>
                <a:schemeClr val="tx1"/>
              </a:buClr>
              <a:buSzPts val="110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r>
              <a:rPr lang="en-US" b="1" dirty="0">
                <a:latin typeface="Times New Roman" panose="02020603050405020304" pitchFamily="18" charset="0"/>
                <a:cs typeface="Times New Roman" panose="02020603050405020304" pitchFamily="18" charset="0"/>
              </a:rPr>
              <a:t>3. Iterate and Fine-Tune</a:t>
            </a:r>
          </a:p>
          <a:p>
            <a:pPr marL="0" lvl="0" indent="0" algn="just" rtl="0">
              <a:spcBef>
                <a:spcPts val="0"/>
              </a:spcBef>
              <a:spcAft>
                <a:spcPts val="0"/>
              </a:spcAft>
              <a:buClr>
                <a:schemeClr val="tx1"/>
              </a:buClr>
              <a:buSzPts val="1100"/>
              <a:buNone/>
            </a:pPr>
            <a:endParaRPr lang="en-US" b="1"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r>
              <a:rPr lang="en-US" dirty="0">
                <a:latin typeface="Times New Roman" panose="02020603050405020304" pitchFamily="18" charset="0"/>
                <a:cs typeface="Times New Roman" panose="02020603050405020304" pitchFamily="18" charset="0"/>
              </a:rPr>
              <a:t>Fine-tune the model by adjusting hyperparameters, exploring different architectures, or employing regularization techniques. Repeat the retraining and evaluation process until the model achieves the desired performance and effectively addresses the business problem.</a:t>
            </a:r>
          </a:p>
          <a:p>
            <a:pPr marL="0" lvl="0" indent="0" algn="just" rtl="0">
              <a:spcBef>
                <a:spcPts val="0"/>
              </a:spcBef>
              <a:spcAft>
                <a:spcPts val="0"/>
              </a:spcAft>
              <a:buClr>
                <a:schemeClr val="tx1"/>
              </a:buClr>
              <a:buSzPts val="110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BAFFEA7-4CCC-4122-4C72-CCA8DC30A443}"/>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23</a:t>
            </a:r>
          </a:p>
        </p:txBody>
      </p:sp>
    </p:spTree>
    <p:extLst>
      <p:ext uri="{BB962C8B-B14F-4D97-AF65-F5344CB8AC3E}">
        <p14:creationId xmlns:p14="http://schemas.microsoft.com/office/powerpoint/2010/main" val="3876253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43"/>
          <p:cNvSpPr/>
          <p:nvPr/>
        </p:nvSpPr>
        <p:spPr>
          <a:xfrm>
            <a:off x="2851962" y="1438705"/>
            <a:ext cx="3248800" cy="1644048"/>
          </a:xfrm>
          <a:prstGeom prst="roundRect">
            <a:avLst>
              <a:gd name="adj" fmla="val 16667"/>
            </a:avLst>
          </a:prstGeom>
          <a:noFill/>
          <a:ln w="19050" cap="flat" cmpd="sng">
            <a:solidFill>
              <a:schemeClr val="accent1"/>
            </a:solidFill>
            <a:prstDash val="solid"/>
            <a:round/>
            <a:headEnd type="none" w="sm" len="sm"/>
            <a:tailEnd type="none" w="sm" len="sm"/>
          </a:ln>
          <a:effectLst>
            <a:outerShdw blurRad="171450" dist="19050" dir="5400000" algn="bl" rotWithShape="0">
              <a:schemeClr val="accent1">
                <a:alpha val="6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chemeClr val="accent1"/>
                </a:solidFill>
                <a:latin typeface="Times New Roman" panose="02020603050405020304" pitchFamily="18" charset="0"/>
                <a:ea typeface="DM Sans"/>
                <a:cs typeface="Times New Roman" panose="02020603050405020304" pitchFamily="18" charset="0"/>
                <a:sym typeface="DM Sans"/>
              </a:rPr>
              <a:t>APPENDIX</a:t>
            </a:r>
            <a:endParaRPr sz="3400" dirty="0">
              <a:solidFill>
                <a:schemeClr val="accent1"/>
              </a:solidFill>
              <a:latin typeface="Times New Roman" panose="02020603050405020304" pitchFamily="18" charset="0"/>
              <a:ea typeface="DM Sans"/>
              <a:cs typeface="Times New Roman" panose="02020603050405020304" pitchFamily="18" charset="0"/>
              <a:sym typeface="DM Sans"/>
            </a:endParaRPr>
          </a:p>
        </p:txBody>
      </p:sp>
      <p:grpSp>
        <p:nvGrpSpPr>
          <p:cNvPr id="2189" name="Google Shape;2189;p43"/>
          <p:cNvGrpSpPr/>
          <p:nvPr/>
        </p:nvGrpSpPr>
        <p:grpSpPr>
          <a:xfrm rot="5400000">
            <a:off x="6541979" y="-780146"/>
            <a:ext cx="1646736" cy="3557306"/>
            <a:chOff x="7350442" y="2608992"/>
            <a:chExt cx="777239" cy="1673160"/>
          </a:xfrm>
        </p:grpSpPr>
        <p:sp>
          <p:nvSpPr>
            <p:cNvPr id="2190" name="Google Shape;2190;p4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4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4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4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4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4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4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4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98" name="Google Shape;2198;p43"/>
          <p:cNvGrpSpPr/>
          <p:nvPr/>
        </p:nvGrpSpPr>
        <p:grpSpPr>
          <a:xfrm rot="-5400000" flipH="1">
            <a:off x="999735" y="2177397"/>
            <a:ext cx="1646736" cy="3557306"/>
            <a:chOff x="7350442" y="2608992"/>
            <a:chExt cx="777239" cy="1673160"/>
          </a:xfrm>
        </p:grpSpPr>
        <p:sp>
          <p:nvSpPr>
            <p:cNvPr id="2199" name="Google Shape;2199;p43"/>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43"/>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43"/>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43"/>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43"/>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43"/>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43"/>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43"/>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7" name="Google Shape;2217;p43"/>
          <p:cNvSpPr/>
          <p:nvPr/>
        </p:nvSpPr>
        <p:spPr>
          <a:xfrm>
            <a:off x="10025900" y="2057700"/>
            <a:ext cx="1431600" cy="412200"/>
          </a:xfrm>
          <a:prstGeom prst="roundRect">
            <a:avLst>
              <a:gd name="adj" fmla="val 16667"/>
            </a:avLst>
          </a:prstGeom>
          <a:noFill/>
          <a:ln w="19050" cap="flat" cmpd="sng">
            <a:solidFill>
              <a:schemeClr val="accent1"/>
            </a:solidFill>
            <a:prstDash val="solid"/>
            <a:round/>
            <a:headEnd type="none" w="sm" len="sm"/>
            <a:tailEnd type="none" w="sm" len="sm"/>
          </a:ln>
          <a:effectLst>
            <a:outerShdw blurRad="171450" dist="19050" dir="5400000" algn="bl" rotWithShape="0">
              <a:schemeClr val="accent1">
                <a:alpha val="61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DM Sans"/>
                <a:ea typeface="DM Sans"/>
                <a:cs typeface="DM Sans"/>
                <a:sym typeface="DM Sans"/>
              </a:rPr>
              <a:t>Venus</a:t>
            </a:r>
            <a:endParaRPr>
              <a:solidFill>
                <a:schemeClr val="accent1"/>
              </a:solidFill>
              <a:latin typeface="DM Sans"/>
              <a:ea typeface="DM Sans"/>
              <a:cs typeface="DM Sans"/>
              <a:sym typeface="DM Sans"/>
            </a:endParaRPr>
          </a:p>
        </p:txBody>
      </p:sp>
      <p:sp>
        <p:nvSpPr>
          <p:cNvPr id="2" name="TextBox 1">
            <a:extLst>
              <a:ext uri="{FF2B5EF4-FFF2-40B4-BE49-F238E27FC236}">
                <a16:creationId xmlns:a16="http://schemas.microsoft.com/office/drawing/2014/main" id="{F60AAAAF-03C7-D4D9-2763-7AEF1FC959FE}"/>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24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24A1A484-AD1D-D20A-ABC5-0618E5B01E72}"/>
            </a:ext>
          </a:extLst>
        </p:cNvPr>
        <p:cNvGrpSpPr/>
        <p:nvPr/>
      </p:nvGrpSpPr>
      <p:grpSpPr>
        <a:xfrm>
          <a:off x="0" y="0"/>
          <a:ext cx="0" cy="0"/>
          <a:chOff x="0" y="0"/>
          <a:chExt cx="0" cy="0"/>
        </a:xfrm>
      </p:grpSpPr>
      <p:sp>
        <p:nvSpPr>
          <p:cNvPr id="236" name="Google Shape;236;p31">
            <a:extLst>
              <a:ext uri="{FF2B5EF4-FFF2-40B4-BE49-F238E27FC236}">
                <a16:creationId xmlns:a16="http://schemas.microsoft.com/office/drawing/2014/main" id="{E1503071-92C4-7474-8E53-1582E95D1941}"/>
              </a:ext>
            </a:extLst>
          </p:cNvPr>
          <p:cNvSpPr txBox="1">
            <a:spLocks noGrp="1"/>
          </p:cNvSpPr>
          <p:nvPr>
            <p:ph type="title"/>
          </p:nvPr>
        </p:nvSpPr>
        <p:spPr>
          <a:xfrm>
            <a:off x="600500" y="469400"/>
            <a:ext cx="620035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000" b="1" dirty="0">
                <a:solidFill>
                  <a:schemeClr val="accent1"/>
                </a:solidFill>
                <a:latin typeface="Times New Roman" panose="02020603050405020304" pitchFamily="18" charset="0"/>
                <a:cs typeface="Times New Roman" panose="02020603050405020304" pitchFamily="18" charset="0"/>
              </a:rPr>
              <a:t>DATA TRANSFORMATION</a:t>
            </a:r>
            <a:endParaRPr sz="2000" b="1" dirty="0">
              <a:solidFill>
                <a:schemeClr val="accent1"/>
              </a:solidFill>
              <a:latin typeface="Times New Roman" panose="02020603050405020304" pitchFamily="18" charset="0"/>
              <a:cs typeface="Times New Roman" panose="02020603050405020304" pitchFamily="18" charset="0"/>
            </a:endParaRPr>
          </a:p>
        </p:txBody>
      </p:sp>
      <p:sp>
        <p:nvSpPr>
          <p:cNvPr id="237" name="Google Shape;237;p31">
            <a:extLst>
              <a:ext uri="{FF2B5EF4-FFF2-40B4-BE49-F238E27FC236}">
                <a16:creationId xmlns:a16="http://schemas.microsoft.com/office/drawing/2014/main" id="{04248423-3373-DD05-BF50-3105FF855CDD}"/>
              </a:ext>
            </a:extLst>
          </p:cNvPr>
          <p:cNvSpPr txBox="1">
            <a:spLocks noGrp="1"/>
          </p:cNvSpPr>
          <p:nvPr>
            <p:ph type="body" idx="1"/>
          </p:nvPr>
        </p:nvSpPr>
        <p:spPr>
          <a:xfrm>
            <a:off x="537000" y="1042100"/>
            <a:ext cx="5082750" cy="38918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tx1"/>
              </a:buClr>
              <a:buSzPts val="1100"/>
              <a:buNone/>
            </a:pPr>
            <a:r>
              <a:rPr lang="en-US" b="1" dirty="0">
                <a:latin typeface="Times New Roman" panose="02020603050405020304" pitchFamily="18" charset="0"/>
                <a:cs typeface="Times New Roman" panose="02020603050405020304" pitchFamily="18" charset="0"/>
              </a:rPr>
              <a:t>Date Conversion:</a:t>
            </a:r>
          </a:p>
          <a:p>
            <a:pPr marL="0" lvl="0" indent="0" algn="just" rtl="0">
              <a:spcBef>
                <a:spcPts val="0"/>
              </a:spcBef>
              <a:spcAft>
                <a:spcPts val="0"/>
              </a:spcAft>
              <a:buClr>
                <a:schemeClr val="tx1"/>
              </a:buClr>
              <a:buSzPts val="1100"/>
              <a:buNone/>
            </a:pPr>
            <a:r>
              <a:rPr lang="en-US" dirty="0">
                <a:latin typeface="Times New Roman" panose="02020603050405020304" pitchFamily="18" charset="0"/>
                <a:cs typeface="Times New Roman" panose="02020603050405020304" pitchFamily="18" charset="0"/>
              </a:rPr>
              <a:t>The Date column, initially in string format, is converted to a datetime format. This allows for easier manipulation and analysis based on time.</a:t>
            </a:r>
          </a:p>
          <a:p>
            <a:pPr marL="0" lvl="0" indent="0" algn="just" rtl="0">
              <a:spcBef>
                <a:spcPts val="0"/>
              </a:spcBef>
              <a:spcAft>
                <a:spcPts val="0"/>
              </a:spcAft>
              <a:buClr>
                <a:schemeClr val="tx1"/>
              </a:buClr>
              <a:buSzPts val="1100"/>
              <a:buNone/>
            </a:pPr>
            <a:r>
              <a:rPr lang="en-US" dirty="0">
                <a:latin typeface="Times New Roman" panose="02020603050405020304" pitchFamily="18" charset="0"/>
                <a:cs typeface="Times New Roman" panose="02020603050405020304" pitchFamily="18" charset="0"/>
              </a:rPr>
              <a:t>Feature Engineering</a:t>
            </a:r>
          </a:p>
          <a:p>
            <a:pPr marL="0" lvl="0" indent="0" algn="just" rtl="0">
              <a:spcBef>
                <a:spcPts val="0"/>
              </a:spcBef>
              <a:spcAft>
                <a:spcPts val="0"/>
              </a:spcAft>
              <a:buClr>
                <a:schemeClr val="tx1"/>
              </a:buClr>
              <a:buSzPts val="110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r>
              <a:rPr lang="en-US" b="1" dirty="0">
                <a:latin typeface="Times New Roman" panose="02020603050405020304" pitchFamily="18" charset="0"/>
                <a:cs typeface="Times New Roman" panose="02020603050405020304" pitchFamily="18" charset="0"/>
              </a:rPr>
              <a:t>Creating Day of the Week Feature:</a:t>
            </a:r>
          </a:p>
          <a:p>
            <a:pPr marL="0" lvl="0" indent="0" algn="just" rtl="0">
              <a:spcBef>
                <a:spcPts val="0"/>
              </a:spcBef>
              <a:spcAft>
                <a:spcPts val="0"/>
              </a:spcAft>
              <a:buClr>
                <a:schemeClr val="tx1"/>
              </a:buClr>
              <a:buSzPts val="1100"/>
              <a:buNone/>
            </a:pPr>
            <a:r>
              <a:rPr lang="en-US" dirty="0">
                <a:latin typeface="Times New Roman" panose="02020603050405020304" pitchFamily="18" charset="0"/>
                <a:cs typeface="Times New Roman" panose="02020603050405020304" pitchFamily="18" charset="0"/>
              </a:rPr>
              <a:t>A new feature, Day of Week, is created by extracting the day name from the Date column. This allows for analysis of screen time trends based on the day of the week.</a:t>
            </a:r>
          </a:p>
          <a:p>
            <a:pPr marL="0" lvl="0" indent="0" algn="just" rtl="0">
              <a:spcBef>
                <a:spcPts val="0"/>
              </a:spcBef>
              <a:spcAft>
                <a:spcPts val="0"/>
              </a:spcAft>
              <a:buClr>
                <a:schemeClr val="tx1"/>
              </a:buClr>
              <a:buSzPts val="110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r>
              <a:rPr lang="en-US" b="1" dirty="0">
                <a:latin typeface="Times New Roman" panose="02020603050405020304" pitchFamily="18" charset="0"/>
                <a:cs typeface="Times New Roman" panose="02020603050405020304" pitchFamily="18" charset="0"/>
              </a:rPr>
              <a:t>Is Weekend Feature:</a:t>
            </a:r>
          </a:p>
          <a:p>
            <a:pPr marL="0" lvl="0" indent="0" algn="just" rtl="0">
              <a:spcBef>
                <a:spcPts val="0"/>
              </a:spcBef>
              <a:spcAft>
                <a:spcPts val="0"/>
              </a:spcAft>
              <a:buClr>
                <a:schemeClr val="tx1"/>
              </a:buClr>
              <a:buSzPts val="1100"/>
              <a:buNone/>
            </a:pPr>
            <a:r>
              <a:rPr lang="en-US" dirty="0">
                <a:latin typeface="Times New Roman" panose="02020603050405020304" pitchFamily="18" charset="0"/>
                <a:cs typeface="Times New Roman" panose="02020603050405020304" pitchFamily="18" charset="0"/>
              </a:rPr>
              <a:t>An additional binary feature, Is Weekend, is created to indicate whether a given day is a weekend (Saturday or Sunday).This feature helps to analyze usage patterns specifically on weekends versus weekdays.</a:t>
            </a:r>
          </a:p>
          <a:p>
            <a:pPr marL="0" lvl="0" indent="0" algn="just" rtl="0">
              <a:spcBef>
                <a:spcPts val="0"/>
              </a:spcBef>
              <a:spcAft>
                <a:spcPts val="0"/>
              </a:spcAft>
              <a:buClr>
                <a:schemeClr val="tx1"/>
              </a:buClr>
              <a:buSzPts val="1100"/>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tx1"/>
              </a:buClr>
              <a:buSzPts val="1100"/>
              <a:buNone/>
            </a:pPr>
            <a:r>
              <a:rPr lang="en-US" b="1" dirty="0">
                <a:latin typeface="Times New Roman" panose="02020603050405020304" pitchFamily="18" charset="0"/>
                <a:cs typeface="Times New Roman" panose="02020603050405020304" pitchFamily="18" charset="0"/>
              </a:rPr>
              <a:t>Average Usage Per Open:</a:t>
            </a:r>
          </a:p>
          <a:p>
            <a:pPr marL="0" lvl="0" indent="0" algn="just" rtl="0">
              <a:spcBef>
                <a:spcPts val="0"/>
              </a:spcBef>
              <a:spcAft>
                <a:spcPts val="0"/>
              </a:spcAft>
              <a:buClr>
                <a:schemeClr val="tx1"/>
              </a:buClr>
              <a:buSzPts val="1100"/>
              <a:buNone/>
            </a:pPr>
            <a:r>
              <a:rPr lang="en-US" dirty="0">
                <a:latin typeface="Times New Roman" panose="02020603050405020304" pitchFamily="18" charset="0"/>
                <a:cs typeface="Times New Roman" panose="02020603050405020304" pitchFamily="18" charset="0"/>
              </a:rPr>
              <a:t>A new metric, average usage per open, is calculated by dividing Usage (minutes) by Times Opened. This feature provides insight into user engagement, indicating how much time is spent on average each time an app is opened.</a:t>
            </a:r>
          </a:p>
        </p:txBody>
      </p:sp>
      <p:pic>
        <p:nvPicPr>
          <p:cNvPr id="5" name="Picture 4">
            <a:extLst>
              <a:ext uri="{FF2B5EF4-FFF2-40B4-BE49-F238E27FC236}">
                <a16:creationId xmlns:a16="http://schemas.microsoft.com/office/drawing/2014/main" id="{E10D74F5-BA21-BEBE-F626-D4A22038864F}"/>
              </a:ext>
            </a:extLst>
          </p:cNvPr>
          <p:cNvPicPr>
            <a:picLocks noChangeAspect="1"/>
          </p:cNvPicPr>
          <p:nvPr/>
        </p:nvPicPr>
        <p:blipFill>
          <a:blip r:embed="rId3"/>
          <a:stretch>
            <a:fillRect/>
          </a:stretch>
        </p:blipFill>
        <p:spPr>
          <a:xfrm>
            <a:off x="5961442" y="2043004"/>
            <a:ext cx="2822417" cy="1474896"/>
          </a:xfrm>
          <a:prstGeom prst="rect">
            <a:avLst/>
          </a:prstGeom>
          <a:effectLst>
            <a:glow rad="63500">
              <a:schemeClr val="accent1">
                <a:satMod val="175000"/>
                <a:alpha val="40000"/>
              </a:schemeClr>
            </a:glow>
          </a:effectLst>
        </p:spPr>
      </p:pic>
      <p:sp>
        <p:nvSpPr>
          <p:cNvPr id="2" name="TextBox 1">
            <a:extLst>
              <a:ext uri="{FF2B5EF4-FFF2-40B4-BE49-F238E27FC236}">
                <a16:creationId xmlns:a16="http://schemas.microsoft.com/office/drawing/2014/main" id="{055CD3EC-576E-8C0B-2870-B2A6EE26B752}"/>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25</a:t>
            </a:r>
          </a:p>
        </p:txBody>
      </p:sp>
    </p:spTree>
    <p:extLst>
      <p:ext uri="{BB962C8B-B14F-4D97-AF65-F5344CB8AC3E}">
        <p14:creationId xmlns:p14="http://schemas.microsoft.com/office/powerpoint/2010/main" val="8756455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79DD70CE-808F-5EC2-3947-AE1C5743A8AF}"/>
            </a:ext>
          </a:extLst>
        </p:cNvPr>
        <p:cNvGrpSpPr/>
        <p:nvPr/>
      </p:nvGrpSpPr>
      <p:grpSpPr>
        <a:xfrm>
          <a:off x="0" y="0"/>
          <a:ext cx="0" cy="0"/>
          <a:chOff x="0" y="0"/>
          <a:chExt cx="0" cy="0"/>
        </a:xfrm>
      </p:grpSpPr>
      <p:sp>
        <p:nvSpPr>
          <p:cNvPr id="236" name="Google Shape;236;p31">
            <a:extLst>
              <a:ext uri="{FF2B5EF4-FFF2-40B4-BE49-F238E27FC236}">
                <a16:creationId xmlns:a16="http://schemas.microsoft.com/office/drawing/2014/main" id="{E92C3026-BE83-0292-9ED9-0309200D8DED}"/>
              </a:ext>
            </a:extLst>
          </p:cNvPr>
          <p:cNvSpPr txBox="1">
            <a:spLocks noGrp="1"/>
          </p:cNvSpPr>
          <p:nvPr>
            <p:ph type="title"/>
          </p:nvPr>
        </p:nvSpPr>
        <p:spPr>
          <a:xfrm>
            <a:off x="381485" y="222000"/>
            <a:ext cx="43092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b="1" dirty="0">
                <a:solidFill>
                  <a:schemeClr val="accent1"/>
                </a:solidFill>
                <a:latin typeface="Times New Roman" panose="02020603050405020304" pitchFamily="18" charset="0"/>
                <a:cs typeface="Times New Roman" panose="02020603050405020304" pitchFamily="18" charset="0"/>
              </a:rPr>
              <a:t>MODEL TYPE : RANDOM FOREST</a:t>
            </a:r>
            <a:endParaRPr sz="2000" b="1" dirty="0">
              <a:solidFill>
                <a:schemeClr val="accent1"/>
              </a:solidFill>
              <a:latin typeface="Times New Roman" panose="02020603050405020304" pitchFamily="18" charset="0"/>
              <a:cs typeface="Times New Roman" panose="02020603050405020304" pitchFamily="18" charset="0"/>
            </a:endParaRPr>
          </a:p>
        </p:txBody>
      </p:sp>
      <p:sp>
        <p:nvSpPr>
          <p:cNvPr id="237" name="Google Shape;237;p31">
            <a:extLst>
              <a:ext uri="{FF2B5EF4-FFF2-40B4-BE49-F238E27FC236}">
                <a16:creationId xmlns:a16="http://schemas.microsoft.com/office/drawing/2014/main" id="{32E07578-D46E-48C9-CA29-5E0A1B074618}"/>
              </a:ext>
            </a:extLst>
          </p:cNvPr>
          <p:cNvSpPr txBox="1">
            <a:spLocks noGrp="1"/>
          </p:cNvSpPr>
          <p:nvPr>
            <p:ph type="body" idx="1"/>
          </p:nvPr>
        </p:nvSpPr>
        <p:spPr>
          <a:xfrm>
            <a:off x="304801" y="841850"/>
            <a:ext cx="4874350" cy="39614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We are using a Random Forest Regressor model for our analysis. </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The Random Forest Regressor is an ensemble learning method that constructs multiple decision trees during training and outputs the average prediction (for regression tasks). Key advantages include:</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Handling Non-linearity: It captures complex relationships between features without requiring them to be linear.</a:t>
            </a: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Feature Importance: The model provides insights into which features are most influential in predicting app usage.</a:t>
            </a: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Robustness to Overfitting: By averaging the results from multiple trees, it mitigates the risk of overfitting on training data.</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Model Evaluation Metrics</a:t>
            </a: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We assess model performance using metrics like Mean Absolute Error (MAE) and R² Score, which indicate the accuracy of our predictions and the proportion of variance explained by the model.</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The model was tuned by using GridSearchCV and model showed strong performance metrics R² of 0.92, indicating it effectively captures the relationship between features and screen time.​</a:t>
            </a:r>
          </a:p>
        </p:txBody>
      </p:sp>
      <p:pic>
        <p:nvPicPr>
          <p:cNvPr id="6" name="Picture 5">
            <a:extLst>
              <a:ext uri="{FF2B5EF4-FFF2-40B4-BE49-F238E27FC236}">
                <a16:creationId xmlns:a16="http://schemas.microsoft.com/office/drawing/2014/main" id="{4550220A-DC4D-AC49-8BBF-41F63E88EBD6}"/>
              </a:ext>
            </a:extLst>
          </p:cNvPr>
          <p:cNvPicPr>
            <a:picLocks noChangeAspect="1"/>
          </p:cNvPicPr>
          <p:nvPr/>
        </p:nvPicPr>
        <p:blipFill>
          <a:blip r:embed="rId3"/>
          <a:stretch>
            <a:fillRect/>
          </a:stretch>
        </p:blipFill>
        <p:spPr>
          <a:xfrm>
            <a:off x="5857874" y="1784350"/>
            <a:ext cx="3095625" cy="2076450"/>
          </a:xfrm>
          <a:prstGeom prst="rect">
            <a:avLst/>
          </a:prstGeom>
          <a:effectLst>
            <a:glow rad="63500">
              <a:schemeClr val="accent1">
                <a:satMod val="175000"/>
                <a:alpha val="40000"/>
              </a:schemeClr>
            </a:glow>
          </a:effectLst>
        </p:spPr>
      </p:pic>
      <p:sp>
        <p:nvSpPr>
          <p:cNvPr id="2" name="TextBox 1">
            <a:extLst>
              <a:ext uri="{FF2B5EF4-FFF2-40B4-BE49-F238E27FC236}">
                <a16:creationId xmlns:a16="http://schemas.microsoft.com/office/drawing/2014/main" id="{8ABA34CF-BEB1-14A7-7B73-B96FF968C804}"/>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1901351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F68F3EA0-7D6E-2278-DAB9-799F67412374}"/>
            </a:ext>
          </a:extLst>
        </p:cNvPr>
        <p:cNvGrpSpPr/>
        <p:nvPr/>
      </p:nvGrpSpPr>
      <p:grpSpPr>
        <a:xfrm>
          <a:off x="0" y="0"/>
          <a:ext cx="0" cy="0"/>
          <a:chOff x="0" y="0"/>
          <a:chExt cx="0" cy="0"/>
        </a:xfrm>
      </p:grpSpPr>
      <p:sp>
        <p:nvSpPr>
          <p:cNvPr id="236" name="Google Shape;236;p31">
            <a:extLst>
              <a:ext uri="{FF2B5EF4-FFF2-40B4-BE49-F238E27FC236}">
                <a16:creationId xmlns:a16="http://schemas.microsoft.com/office/drawing/2014/main" id="{5892D234-A057-9555-831C-E58072C582C9}"/>
              </a:ext>
            </a:extLst>
          </p:cNvPr>
          <p:cNvSpPr txBox="1">
            <a:spLocks noGrp="1"/>
          </p:cNvSpPr>
          <p:nvPr>
            <p:ph type="title"/>
          </p:nvPr>
        </p:nvSpPr>
        <p:spPr>
          <a:xfrm>
            <a:off x="720000" y="539500"/>
            <a:ext cx="4309200" cy="57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b="1" dirty="0">
                <a:solidFill>
                  <a:schemeClr val="accent1"/>
                </a:solidFill>
                <a:latin typeface="Times New Roman" panose="02020603050405020304" pitchFamily="18" charset="0"/>
                <a:cs typeface="Times New Roman" panose="02020603050405020304" pitchFamily="18" charset="0"/>
              </a:rPr>
              <a:t>Confusion Matrix</a:t>
            </a:r>
            <a:endParaRPr sz="2000" b="1" dirty="0">
              <a:solidFill>
                <a:schemeClr val="accent1"/>
              </a:solidFill>
              <a:latin typeface="Times New Roman" panose="02020603050405020304" pitchFamily="18" charset="0"/>
              <a:cs typeface="Times New Roman" panose="02020603050405020304" pitchFamily="18" charset="0"/>
            </a:endParaRPr>
          </a:p>
        </p:txBody>
      </p:sp>
      <p:sp>
        <p:nvSpPr>
          <p:cNvPr id="237" name="Google Shape;237;p31">
            <a:extLst>
              <a:ext uri="{FF2B5EF4-FFF2-40B4-BE49-F238E27FC236}">
                <a16:creationId xmlns:a16="http://schemas.microsoft.com/office/drawing/2014/main" id="{A826E347-8B1D-FF11-6F24-9A165830544B}"/>
              </a:ext>
            </a:extLst>
          </p:cNvPr>
          <p:cNvSpPr txBox="1">
            <a:spLocks noGrp="1"/>
          </p:cNvSpPr>
          <p:nvPr>
            <p:ph type="body" idx="1"/>
          </p:nvPr>
        </p:nvSpPr>
        <p:spPr>
          <a:xfrm>
            <a:off x="720000" y="1411025"/>
            <a:ext cx="3502750" cy="311665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Overall Performance:</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171450" lvl="0" indent="-171450" algn="just" rtl="0">
              <a:spcBef>
                <a:spcPts val="0"/>
              </a:spcBef>
              <a:spcAft>
                <a:spcPts val="0"/>
              </a:spcAft>
              <a:buClr>
                <a:schemeClr val="tx1"/>
              </a:buClr>
              <a:buSzPts val="11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seems to be performing well in predicting the "Moderate" class, as indicated by the large value (18) on the diagonal. However, it struggles with the "Heavy" class, as seen by the low values on the diagonal for this class.</a:t>
            </a:r>
          </a:p>
          <a:p>
            <a:pPr marL="171450" lvl="0" indent="-171450" algn="just" rtl="0">
              <a:spcBef>
                <a:spcPts val="0"/>
              </a:spcBef>
              <a:spcAft>
                <a:spcPts val="0"/>
              </a:spcAft>
              <a:buClr>
                <a:schemeClr val="tx1"/>
              </a:buClr>
              <a:buSzPts val="11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171450" lvl="0" indent="-171450" algn="just" rtl="0">
              <a:spcBef>
                <a:spcPts val="0"/>
              </a:spcBef>
              <a:spcAft>
                <a:spcPts val="0"/>
              </a:spcAft>
              <a:buClr>
                <a:schemeClr val="tx1"/>
              </a:buClr>
              <a:buSzPts val="11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tends to overpredict the "Very Heavy" class, as there are more instances where it predicts "Very Heavy" when the actual class is "Heavy".</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lt2"/>
              </a:buClr>
              <a:buSzPts val="1100"/>
              <a:buFont typeface="Arial"/>
              <a:buNone/>
            </a:pPr>
            <a:r>
              <a:rPr lang="en-US" dirty="0">
                <a:latin typeface="Times New Roman" panose="02020603050405020304" pitchFamily="18" charset="0"/>
                <a:cs typeface="Times New Roman" panose="02020603050405020304" pitchFamily="18" charset="0"/>
              </a:rPr>
              <a:t>Potential Issues:</a:t>
            </a:r>
          </a:p>
          <a:p>
            <a:pPr marL="0" lvl="0" indent="0" algn="just" rtl="0">
              <a:spcBef>
                <a:spcPts val="0"/>
              </a:spcBef>
              <a:spcAft>
                <a:spcPts val="0"/>
              </a:spcAft>
              <a:buClr>
                <a:schemeClr val="lt2"/>
              </a:buClr>
              <a:buSzPts val="1100"/>
              <a:buFont typeface="Arial"/>
              <a:buNone/>
            </a:pPr>
            <a:endParaRPr lang="en-US" dirty="0">
              <a:latin typeface="Times New Roman" panose="02020603050405020304" pitchFamily="18" charset="0"/>
              <a:cs typeface="Times New Roman" panose="02020603050405020304" pitchFamily="18" charset="0"/>
            </a:endParaRPr>
          </a:p>
          <a:p>
            <a:pPr marL="171450" lvl="0" indent="-171450" algn="just" rtl="0">
              <a:spcBef>
                <a:spcPts val="0"/>
              </a:spcBef>
              <a:spcAft>
                <a:spcPts val="0"/>
              </a:spcAft>
              <a:buClr>
                <a:schemeClr val="tx1"/>
              </a:buClr>
              <a:buSzPts val="11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seems to have difficulty distinguishing between "Heavy" and "Very Heavy" classes.</a:t>
            </a:r>
          </a:p>
        </p:txBody>
      </p:sp>
      <p:pic>
        <p:nvPicPr>
          <p:cNvPr id="4" name="Picture 3">
            <a:extLst>
              <a:ext uri="{FF2B5EF4-FFF2-40B4-BE49-F238E27FC236}">
                <a16:creationId xmlns:a16="http://schemas.microsoft.com/office/drawing/2014/main" id="{050757C5-F865-B535-F4C8-45E7433775CC}"/>
              </a:ext>
            </a:extLst>
          </p:cNvPr>
          <p:cNvPicPr>
            <a:picLocks noChangeAspect="1"/>
          </p:cNvPicPr>
          <p:nvPr/>
        </p:nvPicPr>
        <p:blipFill>
          <a:blip r:embed="rId3"/>
          <a:stretch>
            <a:fillRect/>
          </a:stretch>
        </p:blipFill>
        <p:spPr>
          <a:xfrm>
            <a:off x="4851400" y="1358482"/>
            <a:ext cx="3665986" cy="3116649"/>
          </a:xfrm>
          <a:prstGeom prst="rect">
            <a:avLst/>
          </a:prstGeom>
          <a:effectLst>
            <a:glow rad="63500">
              <a:schemeClr val="accent1">
                <a:satMod val="175000"/>
                <a:alpha val="40000"/>
              </a:schemeClr>
            </a:glow>
          </a:effectLst>
        </p:spPr>
      </p:pic>
      <p:sp>
        <p:nvSpPr>
          <p:cNvPr id="2" name="TextBox 1">
            <a:extLst>
              <a:ext uri="{FF2B5EF4-FFF2-40B4-BE49-F238E27FC236}">
                <a16:creationId xmlns:a16="http://schemas.microsoft.com/office/drawing/2014/main" id="{5FDE2535-DF2E-4896-1140-6DBA2DD04990}"/>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27</a:t>
            </a:r>
          </a:p>
        </p:txBody>
      </p:sp>
    </p:spTree>
    <p:extLst>
      <p:ext uri="{BB962C8B-B14F-4D97-AF65-F5344CB8AC3E}">
        <p14:creationId xmlns:p14="http://schemas.microsoft.com/office/powerpoint/2010/main" val="2400380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8"/>
          <p:cNvSpPr/>
          <p:nvPr/>
        </p:nvSpPr>
        <p:spPr>
          <a:xfrm>
            <a:off x="6366850" y="0"/>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rot="10800000">
            <a:off x="-1465862" y="161225"/>
            <a:ext cx="4358174" cy="4821045"/>
          </a:xfrm>
          <a:custGeom>
            <a:avLst/>
            <a:gdLst/>
            <a:ahLst/>
            <a:cxnLst/>
            <a:rect l="l" t="t" r="r" b="b"/>
            <a:pathLst>
              <a:path w="127684" h="141245" extrusionOk="0">
                <a:moveTo>
                  <a:pt x="71170" y="25334"/>
                </a:moveTo>
                <a:cubicBezTo>
                  <a:pt x="70870" y="25334"/>
                  <a:pt x="70569" y="25450"/>
                  <a:pt x="70343" y="25682"/>
                </a:cubicBezTo>
                <a:cubicBezTo>
                  <a:pt x="69962" y="26051"/>
                  <a:pt x="69902" y="26623"/>
                  <a:pt x="70152" y="27075"/>
                </a:cubicBezTo>
                <a:lnTo>
                  <a:pt x="61592" y="35648"/>
                </a:lnTo>
                <a:lnTo>
                  <a:pt x="54412" y="34183"/>
                </a:lnTo>
                <a:lnTo>
                  <a:pt x="46233" y="42375"/>
                </a:lnTo>
                <a:cubicBezTo>
                  <a:pt x="46059" y="42281"/>
                  <a:pt x="45865" y="42234"/>
                  <a:pt x="45672" y="42234"/>
                </a:cubicBezTo>
                <a:cubicBezTo>
                  <a:pt x="45373" y="42234"/>
                  <a:pt x="45075" y="42346"/>
                  <a:pt x="44852" y="42577"/>
                </a:cubicBezTo>
                <a:cubicBezTo>
                  <a:pt x="44387" y="43030"/>
                  <a:pt x="44387" y="43768"/>
                  <a:pt x="44852" y="44232"/>
                </a:cubicBezTo>
                <a:cubicBezTo>
                  <a:pt x="45078" y="44458"/>
                  <a:pt x="45375" y="44572"/>
                  <a:pt x="45675" y="44572"/>
                </a:cubicBezTo>
                <a:cubicBezTo>
                  <a:pt x="45974" y="44572"/>
                  <a:pt x="46274" y="44458"/>
                  <a:pt x="46507" y="44232"/>
                </a:cubicBezTo>
                <a:cubicBezTo>
                  <a:pt x="46876" y="43851"/>
                  <a:pt x="46935" y="43280"/>
                  <a:pt x="46697" y="42839"/>
                </a:cubicBezTo>
                <a:lnTo>
                  <a:pt x="54627" y="34886"/>
                </a:lnTo>
                <a:lnTo>
                  <a:pt x="61806" y="36350"/>
                </a:lnTo>
                <a:lnTo>
                  <a:pt x="70605" y="27528"/>
                </a:lnTo>
                <a:cubicBezTo>
                  <a:pt x="70783" y="27627"/>
                  <a:pt x="70980" y="27675"/>
                  <a:pt x="71176" y="27675"/>
                </a:cubicBezTo>
                <a:cubicBezTo>
                  <a:pt x="71477" y="27675"/>
                  <a:pt x="71774" y="27561"/>
                  <a:pt x="71998" y="27337"/>
                </a:cubicBezTo>
                <a:cubicBezTo>
                  <a:pt x="72462" y="26873"/>
                  <a:pt x="72462" y="26135"/>
                  <a:pt x="71998" y="25682"/>
                </a:cubicBezTo>
                <a:cubicBezTo>
                  <a:pt x="71772" y="25450"/>
                  <a:pt x="71471" y="25334"/>
                  <a:pt x="71170" y="25334"/>
                </a:cubicBezTo>
                <a:close/>
                <a:moveTo>
                  <a:pt x="61651" y="46125"/>
                </a:moveTo>
                <a:cubicBezTo>
                  <a:pt x="62008" y="46125"/>
                  <a:pt x="62354" y="46268"/>
                  <a:pt x="62616" y="46530"/>
                </a:cubicBezTo>
                <a:cubicBezTo>
                  <a:pt x="62866" y="46792"/>
                  <a:pt x="63009" y="47125"/>
                  <a:pt x="63009" y="47495"/>
                </a:cubicBezTo>
                <a:cubicBezTo>
                  <a:pt x="63009" y="47864"/>
                  <a:pt x="62866" y="48197"/>
                  <a:pt x="62616" y="48459"/>
                </a:cubicBezTo>
                <a:cubicBezTo>
                  <a:pt x="62354" y="48721"/>
                  <a:pt x="62008" y="48864"/>
                  <a:pt x="61639" y="48864"/>
                </a:cubicBezTo>
                <a:cubicBezTo>
                  <a:pt x="61354" y="48864"/>
                  <a:pt x="61068" y="48769"/>
                  <a:pt x="60842" y="48590"/>
                </a:cubicBezTo>
                <a:lnTo>
                  <a:pt x="60544" y="48304"/>
                </a:lnTo>
                <a:cubicBezTo>
                  <a:pt x="60377" y="48066"/>
                  <a:pt x="60282" y="47792"/>
                  <a:pt x="60282" y="47495"/>
                </a:cubicBezTo>
                <a:cubicBezTo>
                  <a:pt x="60282" y="47125"/>
                  <a:pt x="60425" y="46792"/>
                  <a:pt x="60675" y="46530"/>
                </a:cubicBezTo>
                <a:cubicBezTo>
                  <a:pt x="60937" y="46268"/>
                  <a:pt x="61282" y="46125"/>
                  <a:pt x="61651" y="46125"/>
                </a:cubicBezTo>
                <a:close/>
                <a:moveTo>
                  <a:pt x="29826" y="52614"/>
                </a:moveTo>
                <a:cubicBezTo>
                  <a:pt x="30195" y="52614"/>
                  <a:pt x="30540" y="52757"/>
                  <a:pt x="30790" y="53019"/>
                </a:cubicBezTo>
                <a:cubicBezTo>
                  <a:pt x="31052" y="53281"/>
                  <a:pt x="31195" y="53614"/>
                  <a:pt x="31195" y="53983"/>
                </a:cubicBezTo>
                <a:cubicBezTo>
                  <a:pt x="31195" y="54353"/>
                  <a:pt x="31052" y="54686"/>
                  <a:pt x="30790" y="54948"/>
                </a:cubicBezTo>
                <a:cubicBezTo>
                  <a:pt x="30540" y="55210"/>
                  <a:pt x="30195" y="55353"/>
                  <a:pt x="29826" y="55353"/>
                </a:cubicBezTo>
                <a:cubicBezTo>
                  <a:pt x="29469" y="55353"/>
                  <a:pt x="29123" y="55210"/>
                  <a:pt x="28861" y="54948"/>
                </a:cubicBezTo>
                <a:cubicBezTo>
                  <a:pt x="28611" y="54698"/>
                  <a:pt x="28469" y="54353"/>
                  <a:pt x="28469" y="53983"/>
                </a:cubicBezTo>
                <a:cubicBezTo>
                  <a:pt x="28469" y="53614"/>
                  <a:pt x="28611" y="53281"/>
                  <a:pt x="28861" y="53019"/>
                </a:cubicBezTo>
                <a:cubicBezTo>
                  <a:pt x="29123" y="52757"/>
                  <a:pt x="29469" y="52614"/>
                  <a:pt x="29826" y="52614"/>
                </a:cubicBezTo>
                <a:close/>
                <a:moveTo>
                  <a:pt x="102752" y="1"/>
                </a:moveTo>
                <a:lnTo>
                  <a:pt x="61508" y="41089"/>
                </a:lnTo>
                <a:lnTo>
                  <a:pt x="54900" y="39446"/>
                </a:lnTo>
                <a:lnTo>
                  <a:pt x="38696" y="55686"/>
                </a:lnTo>
                <a:lnTo>
                  <a:pt x="31838" y="54114"/>
                </a:lnTo>
                <a:cubicBezTo>
                  <a:pt x="31838" y="54079"/>
                  <a:pt x="31838" y="54031"/>
                  <a:pt x="31838" y="53983"/>
                </a:cubicBezTo>
                <a:cubicBezTo>
                  <a:pt x="31838" y="53448"/>
                  <a:pt x="31636" y="52936"/>
                  <a:pt x="31255" y="52555"/>
                </a:cubicBezTo>
                <a:cubicBezTo>
                  <a:pt x="30874" y="52186"/>
                  <a:pt x="30362" y="51971"/>
                  <a:pt x="29826" y="51971"/>
                </a:cubicBezTo>
                <a:cubicBezTo>
                  <a:pt x="29290" y="51971"/>
                  <a:pt x="28790" y="52186"/>
                  <a:pt x="28409" y="52555"/>
                </a:cubicBezTo>
                <a:cubicBezTo>
                  <a:pt x="28028" y="52936"/>
                  <a:pt x="27814" y="53448"/>
                  <a:pt x="27814" y="53983"/>
                </a:cubicBezTo>
                <a:cubicBezTo>
                  <a:pt x="27814" y="54519"/>
                  <a:pt x="28028" y="55031"/>
                  <a:pt x="28409" y="55400"/>
                </a:cubicBezTo>
                <a:cubicBezTo>
                  <a:pt x="28790" y="55781"/>
                  <a:pt x="29290" y="55996"/>
                  <a:pt x="29826" y="55996"/>
                </a:cubicBezTo>
                <a:cubicBezTo>
                  <a:pt x="30362" y="55996"/>
                  <a:pt x="30874" y="55781"/>
                  <a:pt x="31255" y="55412"/>
                </a:cubicBezTo>
                <a:cubicBezTo>
                  <a:pt x="31445" y="55222"/>
                  <a:pt x="31588" y="54995"/>
                  <a:pt x="31695" y="54745"/>
                </a:cubicBezTo>
                <a:lnTo>
                  <a:pt x="38898" y="56389"/>
                </a:lnTo>
                <a:lnTo>
                  <a:pt x="55103" y="40172"/>
                </a:lnTo>
                <a:lnTo>
                  <a:pt x="61711" y="41803"/>
                </a:lnTo>
                <a:lnTo>
                  <a:pt x="103204" y="465"/>
                </a:lnTo>
                <a:lnTo>
                  <a:pt x="102752" y="1"/>
                </a:lnTo>
                <a:close/>
                <a:moveTo>
                  <a:pt x="83684" y="39547"/>
                </a:moveTo>
                <a:cubicBezTo>
                  <a:pt x="83383" y="39547"/>
                  <a:pt x="83083" y="39660"/>
                  <a:pt x="82856" y="39886"/>
                </a:cubicBezTo>
                <a:cubicBezTo>
                  <a:pt x="82475" y="40267"/>
                  <a:pt x="82416" y="40839"/>
                  <a:pt x="82666" y="41280"/>
                </a:cubicBezTo>
                <a:lnTo>
                  <a:pt x="68843" y="55115"/>
                </a:lnTo>
                <a:lnTo>
                  <a:pt x="62604" y="57496"/>
                </a:lnTo>
                <a:cubicBezTo>
                  <a:pt x="62556" y="57436"/>
                  <a:pt x="62509" y="57377"/>
                  <a:pt x="62449" y="57317"/>
                </a:cubicBezTo>
                <a:cubicBezTo>
                  <a:pt x="62223" y="57085"/>
                  <a:pt x="61922" y="56969"/>
                  <a:pt x="61621" y="56969"/>
                </a:cubicBezTo>
                <a:cubicBezTo>
                  <a:pt x="61321" y="56969"/>
                  <a:pt x="61020" y="57085"/>
                  <a:pt x="60794" y="57317"/>
                </a:cubicBezTo>
                <a:cubicBezTo>
                  <a:pt x="60342" y="57770"/>
                  <a:pt x="60342" y="58520"/>
                  <a:pt x="60794" y="58972"/>
                </a:cubicBezTo>
                <a:cubicBezTo>
                  <a:pt x="61026" y="59198"/>
                  <a:pt x="61327" y="59311"/>
                  <a:pt x="61626" y="59311"/>
                </a:cubicBezTo>
                <a:cubicBezTo>
                  <a:pt x="61925" y="59311"/>
                  <a:pt x="62223" y="59198"/>
                  <a:pt x="62449" y="58972"/>
                </a:cubicBezTo>
                <a:cubicBezTo>
                  <a:pt x="62687" y="58734"/>
                  <a:pt x="62794" y="58424"/>
                  <a:pt x="62794" y="58127"/>
                </a:cubicBezTo>
                <a:lnTo>
                  <a:pt x="69200" y="55674"/>
                </a:lnTo>
                <a:lnTo>
                  <a:pt x="83118" y="41744"/>
                </a:lnTo>
                <a:cubicBezTo>
                  <a:pt x="83296" y="41838"/>
                  <a:pt x="83491" y="41885"/>
                  <a:pt x="83685" y="41885"/>
                </a:cubicBezTo>
                <a:cubicBezTo>
                  <a:pt x="83984" y="41885"/>
                  <a:pt x="84280" y="41772"/>
                  <a:pt x="84511" y="41541"/>
                </a:cubicBezTo>
                <a:cubicBezTo>
                  <a:pt x="84964" y="41089"/>
                  <a:pt x="84964" y="40351"/>
                  <a:pt x="84511" y="39886"/>
                </a:cubicBezTo>
                <a:cubicBezTo>
                  <a:pt x="84285" y="39660"/>
                  <a:pt x="83984" y="39547"/>
                  <a:pt x="83684" y="39547"/>
                </a:cubicBezTo>
                <a:close/>
                <a:moveTo>
                  <a:pt x="74993" y="61984"/>
                </a:moveTo>
                <a:cubicBezTo>
                  <a:pt x="75345" y="61984"/>
                  <a:pt x="75663" y="62126"/>
                  <a:pt x="75915" y="62377"/>
                </a:cubicBezTo>
                <a:cubicBezTo>
                  <a:pt x="76451" y="62913"/>
                  <a:pt x="76451" y="63770"/>
                  <a:pt x="75915" y="64306"/>
                </a:cubicBezTo>
                <a:cubicBezTo>
                  <a:pt x="75653" y="64568"/>
                  <a:pt x="75320" y="64711"/>
                  <a:pt x="74951" y="64711"/>
                </a:cubicBezTo>
                <a:cubicBezTo>
                  <a:pt x="74581" y="64711"/>
                  <a:pt x="74236" y="64568"/>
                  <a:pt x="73986" y="64306"/>
                </a:cubicBezTo>
                <a:cubicBezTo>
                  <a:pt x="73724" y="64056"/>
                  <a:pt x="73581" y="63711"/>
                  <a:pt x="73581" y="63342"/>
                </a:cubicBezTo>
                <a:cubicBezTo>
                  <a:pt x="73581" y="62985"/>
                  <a:pt x="73724" y="62639"/>
                  <a:pt x="73986" y="62377"/>
                </a:cubicBezTo>
                <a:cubicBezTo>
                  <a:pt x="74236" y="62127"/>
                  <a:pt x="74581" y="61984"/>
                  <a:pt x="74951" y="61984"/>
                </a:cubicBezTo>
                <a:cubicBezTo>
                  <a:pt x="74965" y="61984"/>
                  <a:pt x="74979" y="61984"/>
                  <a:pt x="74993" y="61984"/>
                </a:cubicBezTo>
                <a:close/>
                <a:moveTo>
                  <a:pt x="100513" y="20063"/>
                </a:moveTo>
                <a:lnTo>
                  <a:pt x="89167" y="31433"/>
                </a:lnTo>
                <a:lnTo>
                  <a:pt x="88893" y="39696"/>
                </a:lnTo>
                <a:lnTo>
                  <a:pt x="74736" y="53876"/>
                </a:lnTo>
                <a:lnTo>
                  <a:pt x="74736" y="61342"/>
                </a:lnTo>
                <a:cubicBezTo>
                  <a:pt x="74284" y="61389"/>
                  <a:pt x="73855" y="61592"/>
                  <a:pt x="73522" y="61925"/>
                </a:cubicBezTo>
                <a:cubicBezTo>
                  <a:pt x="73153" y="62306"/>
                  <a:pt x="72938" y="62806"/>
                  <a:pt x="72938" y="63342"/>
                </a:cubicBezTo>
                <a:cubicBezTo>
                  <a:pt x="72938" y="63878"/>
                  <a:pt x="73153" y="64390"/>
                  <a:pt x="73534" y="64771"/>
                </a:cubicBezTo>
                <a:cubicBezTo>
                  <a:pt x="73903" y="65140"/>
                  <a:pt x="74415" y="65354"/>
                  <a:pt x="74951" y="65354"/>
                </a:cubicBezTo>
                <a:cubicBezTo>
                  <a:pt x="75486" y="65354"/>
                  <a:pt x="75986" y="65140"/>
                  <a:pt x="76367" y="64759"/>
                </a:cubicBezTo>
                <a:cubicBezTo>
                  <a:pt x="77153" y="63973"/>
                  <a:pt x="77153" y="62699"/>
                  <a:pt x="76367" y="61913"/>
                </a:cubicBezTo>
                <a:cubicBezTo>
                  <a:pt x="76094" y="61639"/>
                  <a:pt x="75760" y="61461"/>
                  <a:pt x="75391" y="61377"/>
                </a:cubicBezTo>
                <a:lnTo>
                  <a:pt x="75379" y="54150"/>
                </a:lnTo>
                <a:lnTo>
                  <a:pt x="89536" y="39970"/>
                </a:lnTo>
                <a:lnTo>
                  <a:pt x="89798" y="31707"/>
                </a:lnTo>
                <a:lnTo>
                  <a:pt x="100978" y="20527"/>
                </a:lnTo>
                <a:lnTo>
                  <a:pt x="100513" y="20063"/>
                </a:lnTo>
                <a:close/>
                <a:moveTo>
                  <a:pt x="62639" y="65997"/>
                </a:moveTo>
                <a:cubicBezTo>
                  <a:pt x="61485" y="65997"/>
                  <a:pt x="60556" y="66937"/>
                  <a:pt x="60556" y="68092"/>
                </a:cubicBezTo>
                <a:cubicBezTo>
                  <a:pt x="60556" y="69247"/>
                  <a:pt x="61485" y="70176"/>
                  <a:pt x="62639" y="70176"/>
                </a:cubicBezTo>
                <a:cubicBezTo>
                  <a:pt x="63794" y="70176"/>
                  <a:pt x="64723" y="69247"/>
                  <a:pt x="64723" y="68092"/>
                </a:cubicBezTo>
                <a:cubicBezTo>
                  <a:pt x="64723" y="66937"/>
                  <a:pt x="63794" y="65997"/>
                  <a:pt x="62639" y="65997"/>
                </a:cubicBezTo>
                <a:close/>
                <a:moveTo>
                  <a:pt x="62639" y="64294"/>
                </a:moveTo>
                <a:cubicBezTo>
                  <a:pt x="64735" y="64294"/>
                  <a:pt x="66438" y="65997"/>
                  <a:pt x="66438" y="68092"/>
                </a:cubicBezTo>
                <a:cubicBezTo>
                  <a:pt x="66438" y="70188"/>
                  <a:pt x="64735" y="71890"/>
                  <a:pt x="62639" y="71890"/>
                </a:cubicBezTo>
                <a:cubicBezTo>
                  <a:pt x="60544" y="71890"/>
                  <a:pt x="58841" y="70188"/>
                  <a:pt x="58841" y="68092"/>
                </a:cubicBezTo>
                <a:cubicBezTo>
                  <a:pt x="58841" y="65997"/>
                  <a:pt x="60544" y="64294"/>
                  <a:pt x="62639" y="64294"/>
                </a:cubicBezTo>
                <a:close/>
                <a:moveTo>
                  <a:pt x="62639" y="63651"/>
                </a:moveTo>
                <a:cubicBezTo>
                  <a:pt x="60187" y="63651"/>
                  <a:pt x="58198" y="65640"/>
                  <a:pt x="58198" y="68092"/>
                </a:cubicBezTo>
                <a:cubicBezTo>
                  <a:pt x="58198" y="70545"/>
                  <a:pt x="60187" y="72533"/>
                  <a:pt x="62639" y="72533"/>
                </a:cubicBezTo>
                <a:cubicBezTo>
                  <a:pt x="65092" y="72533"/>
                  <a:pt x="67081" y="70545"/>
                  <a:pt x="67081" y="68092"/>
                </a:cubicBezTo>
                <a:cubicBezTo>
                  <a:pt x="67081" y="65640"/>
                  <a:pt x="65092" y="63651"/>
                  <a:pt x="62639" y="63651"/>
                </a:cubicBezTo>
                <a:close/>
                <a:moveTo>
                  <a:pt x="46995" y="70783"/>
                </a:moveTo>
                <a:cubicBezTo>
                  <a:pt x="47364" y="70783"/>
                  <a:pt x="47697" y="70926"/>
                  <a:pt x="47959" y="71176"/>
                </a:cubicBezTo>
                <a:cubicBezTo>
                  <a:pt x="48221" y="71438"/>
                  <a:pt x="48364" y="71783"/>
                  <a:pt x="48364" y="72140"/>
                </a:cubicBezTo>
                <a:cubicBezTo>
                  <a:pt x="48364" y="72510"/>
                  <a:pt x="48221" y="72855"/>
                  <a:pt x="47959" y="73105"/>
                </a:cubicBezTo>
                <a:cubicBezTo>
                  <a:pt x="47697" y="73367"/>
                  <a:pt x="47364" y="73510"/>
                  <a:pt x="46995" y="73510"/>
                </a:cubicBezTo>
                <a:cubicBezTo>
                  <a:pt x="46626" y="73510"/>
                  <a:pt x="46292" y="73367"/>
                  <a:pt x="46030" y="73117"/>
                </a:cubicBezTo>
                <a:cubicBezTo>
                  <a:pt x="45768" y="72855"/>
                  <a:pt x="45625" y="72510"/>
                  <a:pt x="45625" y="72152"/>
                </a:cubicBezTo>
                <a:cubicBezTo>
                  <a:pt x="45625" y="71783"/>
                  <a:pt x="45768" y="71438"/>
                  <a:pt x="46030" y="71176"/>
                </a:cubicBezTo>
                <a:cubicBezTo>
                  <a:pt x="46280" y="70926"/>
                  <a:pt x="46626" y="70783"/>
                  <a:pt x="46995" y="70783"/>
                </a:cubicBezTo>
                <a:close/>
                <a:moveTo>
                  <a:pt x="62639" y="62604"/>
                </a:moveTo>
                <a:cubicBezTo>
                  <a:pt x="65664" y="62604"/>
                  <a:pt x="68128" y="65068"/>
                  <a:pt x="68128" y="68092"/>
                </a:cubicBezTo>
                <a:cubicBezTo>
                  <a:pt x="68128" y="71128"/>
                  <a:pt x="65664" y="73581"/>
                  <a:pt x="62639" y="73581"/>
                </a:cubicBezTo>
                <a:cubicBezTo>
                  <a:pt x="59615" y="73581"/>
                  <a:pt x="57151" y="71117"/>
                  <a:pt x="57151" y="68092"/>
                </a:cubicBezTo>
                <a:cubicBezTo>
                  <a:pt x="57151" y="65068"/>
                  <a:pt x="59615" y="62604"/>
                  <a:pt x="62639" y="62604"/>
                </a:cubicBezTo>
                <a:close/>
                <a:moveTo>
                  <a:pt x="62639" y="61949"/>
                </a:moveTo>
                <a:cubicBezTo>
                  <a:pt x="59258" y="61949"/>
                  <a:pt x="56496" y="64711"/>
                  <a:pt x="56496" y="68092"/>
                </a:cubicBezTo>
                <a:cubicBezTo>
                  <a:pt x="56496" y="71474"/>
                  <a:pt x="59258" y="74236"/>
                  <a:pt x="62639" y="74236"/>
                </a:cubicBezTo>
                <a:cubicBezTo>
                  <a:pt x="66021" y="74236"/>
                  <a:pt x="68783" y="71474"/>
                  <a:pt x="68783" y="68092"/>
                </a:cubicBezTo>
                <a:cubicBezTo>
                  <a:pt x="68783" y="64711"/>
                  <a:pt x="66021" y="61949"/>
                  <a:pt x="62639" y="61949"/>
                </a:cubicBezTo>
                <a:close/>
                <a:moveTo>
                  <a:pt x="127231" y="31362"/>
                </a:moveTo>
                <a:lnTo>
                  <a:pt x="108455" y="50138"/>
                </a:lnTo>
                <a:lnTo>
                  <a:pt x="108836" y="52960"/>
                </a:lnTo>
                <a:lnTo>
                  <a:pt x="104240" y="57543"/>
                </a:lnTo>
                <a:lnTo>
                  <a:pt x="101275" y="57543"/>
                </a:lnTo>
                <a:lnTo>
                  <a:pt x="89655" y="69164"/>
                </a:lnTo>
                <a:lnTo>
                  <a:pt x="86416" y="69164"/>
                </a:lnTo>
                <a:lnTo>
                  <a:pt x="78939" y="76641"/>
                </a:lnTo>
                <a:cubicBezTo>
                  <a:pt x="78755" y="76534"/>
                  <a:pt x="78549" y="76481"/>
                  <a:pt x="78343" y="76481"/>
                </a:cubicBezTo>
                <a:cubicBezTo>
                  <a:pt x="78043" y="76481"/>
                  <a:pt x="77743" y="76594"/>
                  <a:pt x="77510" y="76820"/>
                </a:cubicBezTo>
                <a:cubicBezTo>
                  <a:pt x="77058" y="77284"/>
                  <a:pt x="77058" y="78022"/>
                  <a:pt x="77522" y="78475"/>
                </a:cubicBezTo>
                <a:cubicBezTo>
                  <a:pt x="77749" y="78707"/>
                  <a:pt x="78046" y="78823"/>
                  <a:pt x="78345" y="78823"/>
                </a:cubicBezTo>
                <a:cubicBezTo>
                  <a:pt x="78644" y="78823"/>
                  <a:pt x="78945" y="78707"/>
                  <a:pt x="79177" y="78475"/>
                </a:cubicBezTo>
                <a:cubicBezTo>
                  <a:pt x="79546" y="78105"/>
                  <a:pt x="79606" y="77558"/>
                  <a:pt x="79380" y="77117"/>
                </a:cubicBezTo>
                <a:lnTo>
                  <a:pt x="86690" y="69807"/>
                </a:lnTo>
                <a:lnTo>
                  <a:pt x="89929" y="69807"/>
                </a:lnTo>
                <a:lnTo>
                  <a:pt x="101537" y="58198"/>
                </a:lnTo>
                <a:lnTo>
                  <a:pt x="104514" y="58198"/>
                </a:lnTo>
                <a:lnTo>
                  <a:pt x="109514" y="53186"/>
                </a:lnTo>
                <a:lnTo>
                  <a:pt x="109133" y="50364"/>
                </a:lnTo>
                <a:lnTo>
                  <a:pt x="127683" y="31814"/>
                </a:lnTo>
                <a:lnTo>
                  <a:pt x="127231" y="31362"/>
                </a:lnTo>
                <a:close/>
                <a:moveTo>
                  <a:pt x="54924" y="76581"/>
                </a:moveTo>
                <a:lnTo>
                  <a:pt x="54924" y="78915"/>
                </a:lnTo>
                <a:lnTo>
                  <a:pt x="57270" y="78915"/>
                </a:lnTo>
                <a:lnTo>
                  <a:pt x="57270" y="76581"/>
                </a:lnTo>
                <a:close/>
                <a:moveTo>
                  <a:pt x="59127" y="76581"/>
                </a:moveTo>
                <a:lnTo>
                  <a:pt x="59127" y="78915"/>
                </a:lnTo>
                <a:lnTo>
                  <a:pt x="61473" y="78915"/>
                </a:lnTo>
                <a:lnTo>
                  <a:pt x="61473" y="76581"/>
                </a:lnTo>
                <a:close/>
                <a:moveTo>
                  <a:pt x="68295" y="76748"/>
                </a:moveTo>
                <a:cubicBezTo>
                  <a:pt x="68664" y="76748"/>
                  <a:pt x="68997" y="76891"/>
                  <a:pt x="69259" y="77141"/>
                </a:cubicBezTo>
                <a:cubicBezTo>
                  <a:pt x="69521" y="77403"/>
                  <a:pt x="69664" y="77748"/>
                  <a:pt x="69664" y="78105"/>
                </a:cubicBezTo>
                <a:cubicBezTo>
                  <a:pt x="69664" y="78475"/>
                  <a:pt x="69521" y="78820"/>
                  <a:pt x="69259" y="79082"/>
                </a:cubicBezTo>
                <a:cubicBezTo>
                  <a:pt x="69009" y="79332"/>
                  <a:pt x="68664" y="79475"/>
                  <a:pt x="68295" y="79475"/>
                </a:cubicBezTo>
                <a:cubicBezTo>
                  <a:pt x="67926" y="79475"/>
                  <a:pt x="67592" y="79332"/>
                  <a:pt x="67331" y="79082"/>
                </a:cubicBezTo>
                <a:cubicBezTo>
                  <a:pt x="66795" y="78546"/>
                  <a:pt x="66795" y="77677"/>
                  <a:pt x="67331" y="77141"/>
                </a:cubicBezTo>
                <a:cubicBezTo>
                  <a:pt x="67581" y="76891"/>
                  <a:pt x="67926" y="76748"/>
                  <a:pt x="68295" y="76748"/>
                </a:cubicBezTo>
                <a:close/>
                <a:moveTo>
                  <a:pt x="106347" y="23599"/>
                </a:moveTo>
                <a:lnTo>
                  <a:pt x="94989" y="34969"/>
                </a:lnTo>
                <a:lnTo>
                  <a:pt x="94727" y="43232"/>
                </a:lnTo>
                <a:lnTo>
                  <a:pt x="80570" y="57412"/>
                </a:lnTo>
                <a:lnTo>
                  <a:pt x="80570" y="65032"/>
                </a:lnTo>
                <a:lnTo>
                  <a:pt x="69271" y="76355"/>
                </a:lnTo>
                <a:cubicBezTo>
                  <a:pt x="68974" y="76189"/>
                  <a:pt x="68640" y="76093"/>
                  <a:pt x="68295" y="76093"/>
                </a:cubicBezTo>
                <a:cubicBezTo>
                  <a:pt x="67759" y="76093"/>
                  <a:pt x="67247" y="76308"/>
                  <a:pt x="66866" y="76689"/>
                </a:cubicBezTo>
                <a:cubicBezTo>
                  <a:pt x="66092" y="77474"/>
                  <a:pt x="66092" y="78748"/>
                  <a:pt x="66878" y="79534"/>
                </a:cubicBezTo>
                <a:cubicBezTo>
                  <a:pt x="67259" y="79915"/>
                  <a:pt x="67759" y="80118"/>
                  <a:pt x="68295" y="80118"/>
                </a:cubicBezTo>
                <a:cubicBezTo>
                  <a:pt x="68831" y="80118"/>
                  <a:pt x="69343" y="79915"/>
                  <a:pt x="69724" y="79534"/>
                </a:cubicBezTo>
                <a:cubicBezTo>
                  <a:pt x="70105" y="79153"/>
                  <a:pt x="70307" y="78641"/>
                  <a:pt x="70307" y="78105"/>
                </a:cubicBezTo>
                <a:cubicBezTo>
                  <a:pt x="70307" y="77605"/>
                  <a:pt x="70117" y="77129"/>
                  <a:pt x="69783" y="76748"/>
                </a:cubicBezTo>
                <a:lnTo>
                  <a:pt x="81225" y="65294"/>
                </a:lnTo>
                <a:lnTo>
                  <a:pt x="81213" y="57686"/>
                </a:lnTo>
                <a:lnTo>
                  <a:pt x="95370" y="43506"/>
                </a:lnTo>
                <a:lnTo>
                  <a:pt x="95632" y="35243"/>
                </a:lnTo>
                <a:lnTo>
                  <a:pt x="106812" y="24063"/>
                </a:lnTo>
                <a:lnTo>
                  <a:pt x="106347" y="23599"/>
                </a:lnTo>
                <a:close/>
                <a:moveTo>
                  <a:pt x="54924" y="80487"/>
                </a:moveTo>
                <a:lnTo>
                  <a:pt x="54924" y="82820"/>
                </a:lnTo>
                <a:lnTo>
                  <a:pt x="57270" y="82820"/>
                </a:lnTo>
                <a:lnTo>
                  <a:pt x="57270" y="80487"/>
                </a:lnTo>
                <a:close/>
                <a:moveTo>
                  <a:pt x="59127" y="80487"/>
                </a:moveTo>
                <a:lnTo>
                  <a:pt x="59127" y="82820"/>
                </a:lnTo>
                <a:lnTo>
                  <a:pt x="61473" y="82820"/>
                </a:lnTo>
                <a:lnTo>
                  <a:pt x="61473" y="80487"/>
                </a:lnTo>
                <a:close/>
                <a:moveTo>
                  <a:pt x="54924" y="84392"/>
                </a:moveTo>
                <a:lnTo>
                  <a:pt x="54924" y="86726"/>
                </a:lnTo>
                <a:lnTo>
                  <a:pt x="57270" y="86726"/>
                </a:lnTo>
                <a:lnTo>
                  <a:pt x="57270" y="84392"/>
                </a:lnTo>
                <a:close/>
                <a:moveTo>
                  <a:pt x="71272" y="87404"/>
                </a:moveTo>
                <a:cubicBezTo>
                  <a:pt x="71641" y="87404"/>
                  <a:pt x="71974" y="87547"/>
                  <a:pt x="72236" y="87797"/>
                </a:cubicBezTo>
                <a:cubicBezTo>
                  <a:pt x="72498" y="88059"/>
                  <a:pt x="72641" y="88404"/>
                  <a:pt x="72641" y="88762"/>
                </a:cubicBezTo>
                <a:cubicBezTo>
                  <a:pt x="72641" y="89131"/>
                  <a:pt x="72498" y="89476"/>
                  <a:pt x="72236" y="89738"/>
                </a:cubicBezTo>
                <a:cubicBezTo>
                  <a:pt x="71974" y="89988"/>
                  <a:pt x="71641" y="90131"/>
                  <a:pt x="71272" y="90131"/>
                </a:cubicBezTo>
                <a:cubicBezTo>
                  <a:pt x="70902" y="90131"/>
                  <a:pt x="70569" y="89988"/>
                  <a:pt x="70307" y="89738"/>
                </a:cubicBezTo>
                <a:cubicBezTo>
                  <a:pt x="70045" y="89476"/>
                  <a:pt x="69902" y="89131"/>
                  <a:pt x="69902" y="88773"/>
                </a:cubicBezTo>
                <a:cubicBezTo>
                  <a:pt x="69902" y="88404"/>
                  <a:pt x="70045" y="88059"/>
                  <a:pt x="70307" y="87809"/>
                </a:cubicBezTo>
                <a:cubicBezTo>
                  <a:pt x="70569" y="87547"/>
                  <a:pt x="70902" y="87404"/>
                  <a:pt x="71272" y="87404"/>
                </a:cubicBezTo>
                <a:close/>
                <a:moveTo>
                  <a:pt x="54924" y="88285"/>
                </a:moveTo>
                <a:lnTo>
                  <a:pt x="54924" y="90631"/>
                </a:lnTo>
                <a:lnTo>
                  <a:pt x="57270" y="90631"/>
                </a:lnTo>
                <a:lnTo>
                  <a:pt x="57270" y="88285"/>
                </a:lnTo>
                <a:close/>
                <a:moveTo>
                  <a:pt x="61651" y="45482"/>
                </a:moveTo>
                <a:cubicBezTo>
                  <a:pt x="61115" y="45482"/>
                  <a:pt x="60604" y="45685"/>
                  <a:pt x="60223" y="46066"/>
                </a:cubicBezTo>
                <a:cubicBezTo>
                  <a:pt x="59842" y="46447"/>
                  <a:pt x="59639" y="46959"/>
                  <a:pt x="59639" y="47495"/>
                </a:cubicBezTo>
                <a:cubicBezTo>
                  <a:pt x="59639" y="47935"/>
                  <a:pt x="59782" y="48364"/>
                  <a:pt x="60044" y="48709"/>
                </a:cubicBezTo>
                <a:lnTo>
                  <a:pt x="56472" y="52293"/>
                </a:lnTo>
                <a:lnTo>
                  <a:pt x="50948" y="53174"/>
                </a:lnTo>
                <a:lnTo>
                  <a:pt x="47816" y="56293"/>
                </a:lnTo>
                <a:lnTo>
                  <a:pt x="47328" y="61437"/>
                </a:lnTo>
                <a:lnTo>
                  <a:pt x="12371" y="96393"/>
                </a:lnTo>
                <a:lnTo>
                  <a:pt x="12824" y="96858"/>
                </a:lnTo>
                <a:lnTo>
                  <a:pt x="47947" y="61734"/>
                </a:lnTo>
                <a:lnTo>
                  <a:pt x="48435" y="56591"/>
                </a:lnTo>
                <a:lnTo>
                  <a:pt x="51257" y="53781"/>
                </a:lnTo>
                <a:lnTo>
                  <a:pt x="56770" y="52900"/>
                </a:lnTo>
                <a:lnTo>
                  <a:pt x="60520" y="49161"/>
                </a:lnTo>
                <a:cubicBezTo>
                  <a:pt x="60842" y="49388"/>
                  <a:pt x="61235" y="49507"/>
                  <a:pt x="61651" y="49507"/>
                </a:cubicBezTo>
                <a:cubicBezTo>
                  <a:pt x="62187" y="49507"/>
                  <a:pt x="62687" y="49292"/>
                  <a:pt x="63068" y="48911"/>
                </a:cubicBezTo>
                <a:cubicBezTo>
                  <a:pt x="63449" y="48530"/>
                  <a:pt x="63663" y="48030"/>
                  <a:pt x="63663" y="47495"/>
                </a:cubicBezTo>
                <a:cubicBezTo>
                  <a:pt x="63663" y="46959"/>
                  <a:pt x="63449" y="46447"/>
                  <a:pt x="63068" y="46066"/>
                </a:cubicBezTo>
                <a:cubicBezTo>
                  <a:pt x="62687" y="45685"/>
                  <a:pt x="62187" y="45482"/>
                  <a:pt x="61651" y="45482"/>
                </a:cubicBezTo>
                <a:close/>
                <a:moveTo>
                  <a:pt x="69807" y="103120"/>
                </a:moveTo>
                <a:cubicBezTo>
                  <a:pt x="70105" y="103120"/>
                  <a:pt x="70379" y="103228"/>
                  <a:pt x="70617" y="103394"/>
                </a:cubicBezTo>
                <a:lnTo>
                  <a:pt x="70902" y="103680"/>
                </a:lnTo>
                <a:cubicBezTo>
                  <a:pt x="71081" y="103918"/>
                  <a:pt x="71176" y="104192"/>
                  <a:pt x="71176" y="104490"/>
                </a:cubicBezTo>
                <a:cubicBezTo>
                  <a:pt x="71176" y="104859"/>
                  <a:pt x="71033" y="105204"/>
                  <a:pt x="70771" y="105454"/>
                </a:cubicBezTo>
                <a:cubicBezTo>
                  <a:pt x="70521" y="105716"/>
                  <a:pt x="70176" y="105859"/>
                  <a:pt x="69807" y="105859"/>
                </a:cubicBezTo>
                <a:cubicBezTo>
                  <a:pt x="69450" y="105859"/>
                  <a:pt x="69105" y="105716"/>
                  <a:pt x="68843" y="105454"/>
                </a:cubicBezTo>
                <a:cubicBezTo>
                  <a:pt x="68593" y="105204"/>
                  <a:pt x="68450" y="104859"/>
                  <a:pt x="68450" y="104490"/>
                </a:cubicBezTo>
                <a:cubicBezTo>
                  <a:pt x="68450" y="104132"/>
                  <a:pt x="68593" y="103787"/>
                  <a:pt x="68843" y="103525"/>
                </a:cubicBezTo>
                <a:cubicBezTo>
                  <a:pt x="69105" y="103263"/>
                  <a:pt x="69450" y="103120"/>
                  <a:pt x="69807" y="103120"/>
                </a:cubicBezTo>
                <a:close/>
                <a:moveTo>
                  <a:pt x="118635" y="55126"/>
                </a:moveTo>
                <a:lnTo>
                  <a:pt x="83511" y="90250"/>
                </a:lnTo>
                <a:lnTo>
                  <a:pt x="83023" y="95393"/>
                </a:lnTo>
                <a:lnTo>
                  <a:pt x="80201" y="98203"/>
                </a:lnTo>
                <a:lnTo>
                  <a:pt x="74677" y="99084"/>
                </a:lnTo>
                <a:lnTo>
                  <a:pt x="70938" y="102823"/>
                </a:lnTo>
                <a:cubicBezTo>
                  <a:pt x="70605" y="102597"/>
                  <a:pt x="70224" y="102478"/>
                  <a:pt x="69807" y="102478"/>
                </a:cubicBezTo>
                <a:cubicBezTo>
                  <a:pt x="69271" y="102478"/>
                  <a:pt x="68771" y="102692"/>
                  <a:pt x="68390" y="103073"/>
                </a:cubicBezTo>
                <a:cubicBezTo>
                  <a:pt x="68009" y="103442"/>
                  <a:pt x="67795" y="103954"/>
                  <a:pt x="67795" y="104490"/>
                </a:cubicBezTo>
                <a:cubicBezTo>
                  <a:pt x="67795" y="105025"/>
                  <a:pt x="68009" y="105537"/>
                  <a:pt x="68390" y="105907"/>
                </a:cubicBezTo>
                <a:cubicBezTo>
                  <a:pt x="68771" y="106288"/>
                  <a:pt x="69271" y="106502"/>
                  <a:pt x="69807" y="106502"/>
                </a:cubicBezTo>
                <a:cubicBezTo>
                  <a:pt x="70355" y="106502"/>
                  <a:pt x="70855" y="106288"/>
                  <a:pt x="71236" y="105907"/>
                </a:cubicBezTo>
                <a:cubicBezTo>
                  <a:pt x="71617" y="105526"/>
                  <a:pt x="71819" y="105025"/>
                  <a:pt x="71819" y="104490"/>
                </a:cubicBezTo>
                <a:cubicBezTo>
                  <a:pt x="71819" y="104037"/>
                  <a:pt x="71676" y="103621"/>
                  <a:pt x="71402" y="103263"/>
                </a:cubicBezTo>
                <a:lnTo>
                  <a:pt x="74986" y="99691"/>
                </a:lnTo>
                <a:lnTo>
                  <a:pt x="80511" y="98810"/>
                </a:lnTo>
                <a:lnTo>
                  <a:pt x="83642" y="95679"/>
                </a:lnTo>
                <a:lnTo>
                  <a:pt x="84130" y="90547"/>
                </a:lnTo>
                <a:lnTo>
                  <a:pt x="119087" y="55591"/>
                </a:lnTo>
                <a:lnTo>
                  <a:pt x="118635" y="55126"/>
                </a:lnTo>
                <a:close/>
                <a:moveTo>
                  <a:pt x="46020" y="89113"/>
                </a:moveTo>
                <a:cubicBezTo>
                  <a:pt x="45721" y="89113"/>
                  <a:pt x="45423" y="89226"/>
                  <a:pt x="45197" y="89452"/>
                </a:cubicBezTo>
                <a:cubicBezTo>
                  <a:pt x="44816" y="89833"/>
                  <a:pt x="44756" y="90405"/>
                  <a:pt x="45006" y="90857"/>
                </a:cubicBezTo>
                <a:lnTo>
                  <a:pt x="40470" y="95393"/>
                </a:lnTo>
                <a:lnTo>
                  <a:pt x="40922" y="98751"/>
                </a:lnTo>
                <a:lnTo>
                  <a:pt x="30445" y="109216"/>
                </a:lnTo>
                <a:lnTo>
                  <a:pt x="30909" y="109681"/>
                </a:lnTo>
                <a:lnTo>
                  <a:pt x="41601" y="98977"/>
                </a:lnTo>
                <a:lnTo>
                  <a:pt x="41149" y="95620"/>
                </a:lnTo>
                <a:lnTo>
                  <a:pt x="45471" y="91309"/>
                </a:lnTo>
                <a:cubicBezTo>
                  <a:pt x="45644" y="91403"/>
                  <a:pt x="45836" y="91451"/>
                  <a:pt x="46028" y="91451"/>
                </a:cubicBezTo>
                <a:cubicBezTo>
                  <a:pt x="46324" y="91451"/>
                  <a:pt x="46621" y="91338"/>
                  <a:pt x="46852" y="91107"/>
                </a:cubicBezTo>
                <a:cubicBezTo>
                  <a:pt x="47304" y="90655"/>
                  <a:pt x="47304" y="89916"/>
                  <a:pt x="46852" y="89452"/>
                </a:cubicBezTo>
                <a:cubicBezTo>
                  <a:pt x="46620" y="89226"/>
                  <a:pt x="46319" y="89113"/>
                  <a:pt x="46020" y="89113"/>
                </a:cubicBezTo>
                <a:close/>
                <a:moveTo>
                  <a:pt x="46995" y="70128"/>
                </a:moveTo>
                <a:cubicBezTo>
                  <a:pt x="46459" y="70128"/>
                  <a:pt x="45947" y="70343"/>
                  <a:pt x="45566" y="70724"/>
                </a:cubicBezTo>
                <a:cubicBezTo>
                  <a:pt x="45197" y="71105"/>
                  <a:pt x="44983" y="71605"/>
                  <a:pt x="44983" y="72140"/>
                </a:cubicBezTo>
                <a:cubicBezTo>
                  <a:pt x="44983" y="72605"/>
                  <a:pt x="45137" y="73033"/>
                  <a:pt x="45411" y="73379"/>
                </a:cubicBezTo>
                <a:lnTo>
                  <a:pt x="27099" y="91702"/>
                </a:lnTo>
                <a:lnTo>
                  <a:pt x="24278" y="91321"/>
                </a:lnTo>
                <a:lnTo>
                  <a:pt x="19265" y="96334"/>
                </a:lnTo>
                <a:lnTo>
                  <a:pt x="19265" y="99299"/>
                </a:lnTo>
                <a:lnTo>
                  <a:pt x="7656" y="110919"/>
                </a:lnTo>
                <a:lnTo>
                  <a:pt x="7656" y="114158"/>
                </a:lnTo>
                <a:lnTo>
                  <a:pt x="1" y="121801"/>
                </a:lnTo>
                <a:lnTo>
                  <a:pt x="453" y="122266"/>
                </a:lnTo>
                <a:lnTo>
                  <a:pt x="8299" y="114419"/>
                </a:lnTo>
                <a:lnTo>
                  <a:pt x="8299" y="111181"/>
                </a:lnTo>
                <a:lnTo>
                  <a:pt x="19920" y="99560"/>
                </a:lnTo>
                <a:lnTo>
                  <a:pt x="19920" y="96596"/>
                </a:lnTo>
                <a:lnTo>
                  <a:pt x="24504" y="92000"/>
                </a:lnTo>
                <a:lnTo>
                  <a:pt x="27326" y="92381"/>
                </a:lnTo>
                <a:lnTo>
                  <a:pt x="45887" y="73819"/>
                </a:lnTo>
                <a:cubicBezTo>
                  <a:pt x="46209" y="74034"/>
                  <a:pt x="46590" y="74153"/>
                  <a:pt x="46995" y="74153"/>
                </a:cubicBezTo>
                <a:cubicBezTo>
                  <a:pt x="47530" y="74153"/>
                  <a:pt x="48042" y="73950"/>
                  <a:pt x="48423" y="73569"/>
                </a:cubicBezTo>
                <a:cubicBezTo>
                  <a:pt x="48793" y="73188"/>
                  <a:pt x="49007" y="72676"/>
                  <a:pt x="49007" y="72140"/>
                </a:cubicBezTo>
                <a:cubicBezTo>
                  <a:pt x="49007" y="71605"/>
                  <a:pt x="48793" y="71093"/>
                  <a:pt x="48412" y="70724"/>
                </a:cubicBezTo>
                <a:cubicBezTo>
                  <a:pt x="48031" y="70343"/>
                  <a:pt x="47530" y="70128"/>
                  <a:pt x="46995" y="70128"/>
                </a:cubicBezTo>
                <a:close/>
                <a:moveTo>
                  <a:pt x="71272" y="86761"/>
                </a:moveTo>
                <a:cubicBezTo>
                  <a:pt x="70736" y="86761"/>
                  <a:pt x="70236" y="86964"/>
                  <a:pt x="69855" y="87345"/>
                </a:cubicBezTo>
                <a:cubicBezTo>
                  <a:pt x="69474" y="87726"/>
                  <a:pt x="69259" y="88238"/>
                  <a:pt x="69259" y="88773"/>
                </a:cubicBezTo>
                <a:cubicBezTo>
                  <a:pt x="69259" y="89190"/>
                  <a:pt x="69390" y="89583"/>
                  <a:pt x="69628" y="89928"/>
                </a:cubicBezTo>
                <a:lnTo>
                  <a:pt x="64961" y="94584"/>
                </a:lnTo>
                <a:lnTo>
                  <a:pt x="65426" y="97941"/>
                </a:lnTo>
                <a:lnTo>
                  <a:pt x="41030" y="122325"/>
                </a:lnTo>
                <a:lnTo>
                  <a:pt x="41494" y="122778"/>
                </a:lnTo>
                <a:lnTo>
                  <a:pt x="66104" y="98167"/>
                </a:lnTo>
                <a:lnTo>
                  <a:pt x="65652" y="94810"/>
                </a:lnTo>
                <a:lnTo>
                  <a:pt x="70081" y="90381"/>
                </a:lnTo>
                <a:cubicBezTo>
                  <a:pt x="70426" y="90643"/>
                  <a:pt x="70831" y="90774"/>
                  <a:pt x="71272" y="90774"/>
                </a:cubicBezTo>
                <a:cubicBezTo>
                  <a:pt x="71807" y="90774"/>
                  <a:pt x="72319" y="90571"/>
                  <a:pt x="72700" y="90190"/>
                </a:cubicBezTo>
                <a:cubicBezTo>
                  <a:pt x="73081" y="89809"/>
                  <a:pt x="73284" y="89297"/>
                  <a:pt x="73284" y="88762"/>
                </a:cubicBezTo>
                <a:cubicBezTo>
                  <a:pt x="73284" y="88226"/>
                  <a:pt x="73069" y="87726"/>
                  <a:pt x="72700" y="87345"/>
                </a:cubicBezTo>
                <a:cubicBezTo>
                  <a:pt x="72319" y="86964"/>
                  <a:pt x="71807" y="86761"/>
                  <a:pt x="71272" y="86761"/>
                </a:cubicBezTo>
                <a:close/>
                <a:moveTo>
                  <a:pt x="58947" y="93780"/>
                </a:moveTo>
                <a:cubicBezTo>
                  <a:pt x="58648" y="93780"/>
                  <a:pt x="58347" y="93893"/>
                  <a:pt x="58115" y="94119"/>
                </a:cubicBezTo>
                <a:cubicBezTo>
                  <a:pt x="57746" y="94500"/>
                  <a:pt x="57686" y="95048"/>
                  <a:pt x="57913" y="95489"/>
                </a:cubicBezTo>
                <a:lnTo>
                  <a:pt x="50602" y="102787"/>
                </a:lnTo>
                <a:lnTo>
                  <a:pt x="47364" y="102787"/>
                </a:lnTo>
                <a:lnTo>
                  <a:pt x="35755" y="114408"/>
                </a:lnTo>
                <a:lnTo>
                  <a:pt x="32779" y="114408"/>
                </a:lnTo>
                <a:lnTo>
                  <a:pt x="27778" y="119408"/>
                </a:lnTo>
                <a:lnTo>
                  <a:pt x="28159" y="122230"/>
                </a:lnTo>
                <a:lnTo>
                  <a:pt x="9609" y="140780"/>
                </a:lnTo>
                <a:lnTo>
                  <a:pt x="10061" y="141244"/>
                </a:lnTo>
                <a:lnTo>
                  <a:pt x="28838" y="122468"/>
                </a:lnTo>
                <a:lnTo>
                  <a:pt x="28457" y="119646"/>
                </a:lnTo>
                <a:lnTo>
                  <a:pt x="33052" y="115050"/>
                </a:lnTo>
                <a:lnTo>
                  <a:pt x="36017" y="115050"/>
                </a:lnTo>
                <a:lnTo>
                  <a:pt x="47638" y="103442"/>
                </a:lnTo>
                <a:lnTo>
                  <a:pt x="50876" y="103442"/>
                </a:lnTo>
                <a:lnTo>
                  <a:pt x="58353" y="95953"/>
                </a:lnTo>
                <a:cubicBezTo>
                  <a:pt x="58539" y="96065"/>
                  <a:pt x="58747" y="96122"/>
                  <a:pt x="58954" y="96122"/>
                </a:cubicBezTo>
                <a:cubicBezTo>
                  <a:pt x="59251" y="96122"/>
                  <a:pt x="59546" y="96006"/>
                  <a:pt x="59770" y="95774"/>
                </a:cubicBezTo>
                <a:cubicBezTo>
                  <a:pt x="60234" y="95322"/>
                  <a:pt x="60234" y="94584"/>
                  <a:pt x="59770" y="94119"/>
                </a:cubicBezTo>
                <a:cubicBezTo>
                  <a:pt x="59544" y="93893"/>
                  <a:pt x="59246" y="93780"/>
                  <a:pt x="58947" y="93780"/>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txBox="1">
            <a:spLocks noGrp="1"/>
          </p:cNvSpPr>
          <p:nvPr>
            <p:ph type="title"/>
          </p:nvPr>
        </p:nvSpPr>
        <p:spPr>
          <a:xfrm>
            <a:off x="1713900" y="1458900"/>
            <a:ext cx="5716200" cy="222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solidFill>
                  <a:schemeClr val="accent1"/>
                </a:solidFill>
              </a:rPr>
              <a:t>THANK YOU</a:t>
            </a:r>
            <a:endParaRPr dirty="0"/>
          </a:p>
        </p:txBody>
      </p:sp>
      <p:grpSp>
        <p:nvGrpSpPr>
          <p:cNvPr id="521" name="Google Shape;521;p38"/>
          <p:cNvGrpSpPr/>
          <p:nvPr/>
        </p:nvGrpSpPr>
        <p:grpSpPr>
          <a:xfrm>
            <a:off x="3971925" y="3938450"/>
            <a:ext cx="1200150" cy="114300"/>
            <a:chOff x="752475" y="981075"/>
            <a:chExt cx="1200150" cy="114300"/>
          </a:xfrm>
        </p:grpSpPr>
        <p:sp>
          <p:nvSpPr>
            <p:cNvPr id="522" name="Google Shape;522;p38"/>
            <p:cNvSpPr/>
            <p:nvPr/>
          </p:nvSpPr>
          <p:spPr>
            <a:xfrm>
              <a:off x="7524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93345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1114425"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129540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1476375" y="981075"/>
              <a:ext cx="114300" cy="114300"/>
            </a:xfrm>
            <a:prstGeom prst="ellipse">
              <a:avLst/>
            </a:prstGeom>
            <a:noFill/>
            <a:ln w="19050" cap="flat" cmpd="sng">
              <a:solidFill>
                <a:schemeClr val="accent1"/>
              </a:solidFill>
              <a:prstDash val="solid"/>
              <a:round/>
              <a:headEnd type="none" w="sm" len="sm"/>
              <a:tailEnd type="none" w="sm" len="sm"/>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1657350"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1838325" y="981075"/>
              <a:ext cx="114300" cy="114300"/>
            </a:xfrm>
            <a:prstGeom prst="ellipse">
              <a:avLst/>
            </a:prstGeom>
            <a:solidFill>
              <a:schemeClr val="accent1"/>
            </a:solidFill>
            <a:ln>
              <a:noFill/>
            </a:ln>
            <a:effectLst>
              <a:outerShdw blurRad="200025" dist="19050" dir="5400000" algn="bl" rotWithShape="0">
                <a:schemeClr val="accent1">
                  <a:alpha val="6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792F413-74ED-977A-C5F9-6A62499BA2AD}"/>
              </a:ext>
            </a:extLst>
          </p:cNvPr>
          <p:cNvSpPr txBox="1"/>
          <p:nvPr/>
        </p:nvSpPr>
        <p:spPr>
          <a:xfrm>
            <a:off x="8716403" y="4817929"/>
            <a:ext cx="361289"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28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grpSp>
        <p:nvGrpSpPr>
          <p:cNvPr id="351" name="Google Shape;351;p35"/>
          <p:cNvGrpSpPr/>
          <p:nvPr/>
        </p:nvGrpSpPr>
        <p:grpSpPr>
          <a:xfrm rot="5400000">
            <a:off x="6702401" y="2168171"/>
            <a:ext cx="1701848" cy="3181350"/>
            <a:chOff x="7350442" y="2608992"/>
            <a:chExt cx="777239" cy="1673160"/>
          </a:xfrm>
        </p:grpSpPr>
        <p:sp>
          <p:nvSpPr>
            <p:cNvPr id="352" name="Google Shape;352;p35"/>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5"/>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5"/>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35"/>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35"/>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35"/>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5"/>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35"/>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0" name="Google Shape;360;p35"/>
          <p:cNvSpPr txBox="1">
            <a:spLocks noGrp="1"/>
          </p:cNvSpPr>
          <p:nvPr>
            <p:ph type="title"/>
          </p:nvPr>
        </p:nvSpPr>
        <p:spPr>
          <a:xfrm>
            <a:off x="457155" y="288143"/>
            <a:ext cx="3866400" cy="358425"/>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solidFill>
                  <a:schemeClr val="accent1"/>
                </a:solidFill>
              </a:rPr>
              <a:t>EXECUTIVE SUMMARY</a:t>
            </a:r>
            <a:endParaRPr sz="2400" dirty="0">
              <a:solidFill>
                <a:schemeClr val="accent1"/>
              </a:solidFill>
            </a:endParaRPr>
          </a:p>
        </p:txBody>
      </p:sp>
      <p:sp>
        <p:nvSpPr>
          <p:cNvPr id="361" name="Google Shape;361;p35"/>
          <p:cNvSpPr txBox="1">
            <a:spLocks noGrp="1"/>
          </p:cNvSpPr>
          <p:nvPr>
            <p:ph type="body" idx="1"/>
          </p:nvPr>
        </p:nvSpPr>
        <p:spPr>
          <a:xfrm>
            <a:off x="1020903" y="782354"/>
            <a:ext cx="4607202" cy="4061507"/>
          </a:xfrm>
          <a:prstGeom prst="rect">
            <a:avLst/>
          </a:prstGeom>
        </p:spPr>
        <p:txBody>
          <a:bodyPr spcFirstLastPara="1" wrap="square" lIns="0" tIns="0" rIns="0" bIns="0" anchor="t" anchorCtr="0">
            <a:noAutofit/>
          </a:bodyPr>
          <a:lstStyle/>
          <a:p>
            <a:pPr marL="0" lvl="0" indent="0" algn="just" rtl="0">
              <a:spcBef>
                <a:spcPts val="0"/>
              </a:spcBef>
              <a:spcAft>
                <a:spcPts val="0"/>
              </a:spcAft>
              <a:buNone/>
            </a:pPr>
            <a:r>
              <a:rPr lang="en-US" sz="1200" b="1" dirty="0">
                <a:latin typeface="Times New Roman" panose="02020603050405020304" pitchFamily="18" charset="0"/>
                <a:cs typeface="Times New Roman" panose="02020603050405020304" pitchFamily="18" charset="0"/>
              </a:rPr>
              <a:t>Business Problem:</a:t>
            </a:r>
            <a:r>
              <a:rPr lang="en-US" sz="1200" dirty="0">
                <a:latin typeface="Times New Roman" panose="02020603050405020304" pitchFamily="18" charset="0"/>
                <a:cs typeface="Times New Roman" panose="02020603050405020304" pitchFamily="18" charset="0"/>
              </a:rPr>
              <a:t> The problem statement for the screen time analysis revolves around the increasing concern over mobile app usage and its implications on user behavior, mental health, and productivity. As individuals become more reliant on mobile devices, there is a pressing need to understand how users interact with various applications, particularly in terms of the time spent, frequency of app openings, and the influence of notifications. This project seeks to analyze screen time data to identify patterns and trends in user engagement across different applications, elucidating the relationship between notifications and app usage.</a:t>
            </a:r>
          </a:p>
          <a:p>
            <a:pPr marL="0" lvl="0" indent="0" algn="just" rtl="0">
              <a:spcBef>
                <a:spcPts val="0"/>
              </a:spcBef>
              <a:spcAft>
                <a:spcPts val="0"/>
              </a:spcAft>
              <a:buNone/>
            </a:pPr>
            <a:endParaRPr lang="en-US" sz="1200"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US" sz="1200" b="1" dirty="0">
                <a:latin typeface="Times New Roman" panose="02020603050405020304" pitchFamily="18" charset="0"/>
                <a:cs typeface="Times New Roman" panose="02020603050405020304" pitchFamily="18" charset="0"/>
              </a:rPr>
              <a:t>Objective: </a:t>
            </a:r>
            <a:r>
              <a:rPr lang="en-US" sz="1200" dirty="0">
                <a:latin typeface="Times New Roman" panose="02020603050405020304" pitchFamily="18" charset="0"/>
                <a:cs typeface="Times New Roman" panose="02020603050405020304" pitchFamily="18" charset="0"/>
              </a:rPr>
              <a:t>The goal of the screen time analysis is to understand and predict user interactions with mobile apps to support healthier digital habits and improve well-being. By analyzing usage patterns—such as time spent, app frequency, and response to notifications—and applying machine learning, the project seeks to provide actionable insights for reducing excessive screen time. These insights will help app developers create more mindful experiences and offer recommendations for balanced app usage, promoting productivity and positive mental health in today’s digital world.</a:t>
            </a:r>
          </a:p>
          <a:p>
            <a:pPr marL="0" lvl="0" indent="0" algn="just" rtl="0">
              <a:spcBef>
                <a:spcPts val="0"/>
              </a:spcBef>
              <a:spcAft>
                <a:spcPts val="0"/>
              </a:spcAft>
              <a:buNone/>
            </a:pPr>
            <a:endParaRPr lang="en-US" sz="1200" b="1" dirty="0">
              <a:latin typeface="Times New Roman" panose="02020603050405020304" pitchFamily="18" charset="0"/>
              <a:cs typeface="Times New Roman" panose="02020603050405020304" pitchFamily="18" charset="0"/>
            </a:endParaRPr>
          </a:p>
        </p:txBody>
      </p:sp>
      <p:pic>
        <p:nvPicPr>
          <p:cNvPr id="2" name="Google Shape;552;p40">
            <a:extLst>
              <a:ext uri="{FF2B5EF4-FFF2-40B4-BE49-F238E27FC236}">
                <a16:creationId xmlns:a16="http://schemas.microsoft.com/office/drawing/2014/main" id="{4D976F28-CB76-F1E7-F389-FCC7EEDC295A}"/>
              </a:ext>
            </a:extLst>
          </p:cNvPr>
          <p:cNvPicPr preferRelativeResize="0"/>
          <p:nvPr/>
        </p:nvPicPr>
        <p:blipFill rotWithShape="1">
          <a:blip r:embed="rId3">
            <a:alphaModFix/>
          </a:blip>
          <a:srcRect l="23948" r="23427"/>
          <a:stretch/>
        </p:blipFill>
        <p:spPr>
          <a:xfrm>
            <a:off x="6251734" y="467356"/>
            <a:ext cx="2435111" cy="2347133"/>
          </a:xfrm>
          <a:prstGeom prst="roundRect">
            <a:avLst>
              <a:gd name="adj" fmla="val 10435"/>
            </a:avLst>
          </a:prstGeom>
          <a:noFill/>
          <a:ln w="19050" cap="flat" cmpd="sng">
            <a:solidFill>
              <a:srgbClr val="98FAFC"/>
            </a:solidFill>
            <a:prstDash val="solid"/>
            <a:round/>
            <a:headEnd type="none" w="sm" len="sm"/>
            <a:tailEnd type="none" w="sm" len="sm"/>
          </a:ln>
          <a:effectLst>
            <a:outerShdw blurRad="257175" dist="19050" dir="5400000" algn="bl" rotWithShape="0">
              <a:srgbClr val="98FAFC">
                <a:alpha val="41000"/>
              </a:srgbClr>
            </a:outerShdw>
          </a:effectLst>
        </p:spPr>
      </p:pic>
      <p:sp>
        <p:nvSpPr>
          <p:cNvPr id="3" name="TextBox 2">
            <a:extLst>
              <a:ext uri="{FF2B5EF4-FFF2-40B4-BE49-F238E27FC236}">
                <a16:creationId xmlns:a16="http://schemas.microsoft.com/office/drawing/2014/main" id="{801F899C-3CBC-18D1-3513-C6F68112F324}"/>
              </a:ext>
            </a:extLst>
          </p:cNvPr>
          <p:cNvSpPr txBox="1"/>
          <p:nvPr/>
        </p:nvSpPr>
        <p:spPr>
          <a:xfrm>
            <a:off x="8854025" y="4817929"/>
            <a:ext cx="223667"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1"/>
        <p:cNvGrpSpPr/>
        <p:nvPr/>
      </p:nvGrpSpPr>
      <p:grpSpPr>
        <a:xfrm>
          <a:off x="0" y="0"/>
          <a:ext cx="0" cy="0"/>
          <a:chOff x="0" y="0"/>
          <a:chExt cx="0" cy="0"/>
        </a:xfrm>
      </p:grpSpPr>
      <p:sp>
        <p:nvSpPr>
          <p:cNvPr id="2223" name="Google Shape;2223;p44"/>
          <p:cNvSpPr txBox="1">
            <a:spLocks noGrp="1"/>
          </p:cNvSpPr>
          <p:nvPr>
            <p:ph type="title"/>
          </p:nvPr>
        </p:nvSpPr>
        <p:spPr>
          <a:xfrm>
            <a:off x="4720924" y="539500"/>
            <a:ext cx="3659977" cy="576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400" b="1" dirty="0">
                <a:solidFill>
                  <a:schemeClr val="accent1"/>
                </a:solidFill>
                <a:latin typeface="Times New Roman" panose="02020603050405020304" pitchFamily="18" charset="0"/>
                <a:cs typeface="Times New Roman" panose="02020603050405020304" pitchFamily="18" charset="0"/>
              </a:rPr>
              <a:t>PLAN OF THE PROJECT</a:t>
            </a:r>
            <a:endParaRPr sz="2400" b="1" dirty="0">
              <a:solidFill>
                <a:schemeClr val="accent1"/>
              </a:solidFill>
              <a:latin typeface="Times New Roman" panose="02020603050405020304" pitchFamily="18" charset="0"/>
              <a:cs typeface="Times New Roman" panose="02020603050405020304" pitchFamily="18" charset="0"/>
            </a:endParaRPr>
          </a:p>
        </p:txBody>
      </p:sp>
      <p:pic>
        <p:nvPicPr>
          <p:cNvPr id="2231" name="Google Shape;2231;p44"/>
          <p:cNvPicPr preferRelativeResize="0"/>
          <p:nvPr/>
        </p:nvPicPr>
        <p:blipFill>
          <a:blip r:embed="rId3">
            <a:alphaModFix/>
          </a:blip>
          <a:stretch>
            <a:fillRect/>
          </a:stretch>
        </p:blipFill>
        <p:spPr>
          <a:xfrm>
            <a:off x="138323" y="1363883"/>
            <a:ext cx="3532434" cy="3260744"/>
          </a:xfrm>
          <a:prstGeom prst="rect">
            <a:avLst/>
          </a:prstGeom>
          <a:noFill/>
          <a:ln>
            <a:noFill/>
          </a:ln>
        </p:spPr>
      </p:pic>
      <p:graphicFrame>
        <p:nvGraphicFramePr>
          <p:cNvPr id="2" name="Table 1">
            <a:extLst>
              <a:ext uri="{FF2B5EF4-FFF2-40B4-BE49-F238E27FC236}">
                <a16:creationId xmlns:a16="http://schemas.microsoft.com/office/drawing/2014/main" id="{FAADF967-D316-2489-7313-B68649142789}"/>
              </a:ext>
            </a:extLst>
          </p:cNvPr>
          <p:cNvGraphicFramePr>
            <a:graphicFrameLocks noGrp="1"/>
          </p:cNvGraphicFramePr>
          <p:nvPr>
            <p:extLst>
              <p:ext uri="{D42A27DB-BD31-4B8C-83A1-F6EECF244321}">
                <p14:modId xmlns:p14="http://schemas.microsoft.com/office/powerpoint/2010/main" val="790194332"/>
              </p:ext>
            </p:extLst>
          </p:nvPr>
        </p:nvGraphicFramePr>
        <p:xfrm>
          <a:off x="3514043" y="1559145"/>
          <a:ext cx="5439007" cy="2783449"/>
        </p:xfrm>
        <a:graphic>
          <a:graphicData uri="http://schemas.openxmlformats.org/drawingml/2006/table">
            <a:tbl>
              <a:tblPr firstRow="1" bandRow="1">
                <a:noFill/>
                <a:tableStyleId>{2A488322-F2BA-4B5B-9748-0D474271808F}</a:tableStyleId>
              </a:tblPr>
              <a:tblGrid>
                <a:gridCol w="1634691">
                  <a:extLst>
                    <a:ext uri="{9D8B030D-6E8A-4147-A177-3AD203B41FA5}">
                      <a16:colId xmlns:a16="http://schemas.microsoft.com/office/drawing/2014/main" val="3176136343"/>
                    </a:ext>
                  </a:extLst>
                </a:gridCol>
                <a:gridCol w="1528789">
                  <a:extLst>
                    <a:ext uri="{9D8B030D-6E8A-4147-A177-3AD203B41FA5}">
                      <a16:colId xmlns:a16="http://schemas.microsoft.com/office/drawing/2014/main" val="3339523368"/>
                    </a:ext>
                  </a:extLst>
                </a:gridCol>
                <a:gridCol w="970763">
                  <a:extLst>
                    <a:ext uri="{9D8B030D-6E8A-4147-A177-3AD203B41FA5}">
                      <a16:colId xmlns:a16="http://schemas.microsoft.com/office/drawing/2014/main" val="2697098065"/>
                    </a:ext>
                  </a:extLst>
                </a:gridCol>
                <a:gridCol w="1304764">
                  <a:extLst>
                    <a:ext uri="{9D8B030D-6E8A-4147-A177-3AD203B41FA5}">
                      <a16:colId xmlns:a16="http://schemas.microsoft.com/office/drawing/2014/main" val="4120531648"/>
                    </a:ext>
                  </a:extLst>
                </a:gridCol>
              </a:tblGrid>
              <a:tr h="612729">
                <a:tc>
                  <a:txBody>
                    <a:bodyPr/>
                    <a:lstStyle/>
                    <a:p>
                      <a:pPr algn="ctr"/>
                      <a:r>
                        <a:rPr lang="en-US" sz="1200" b="1" dirty="0">
                          <a:solidFill>
                            <a:schemeClr val="tx1">
                              <a:lumMod val="75000"/>
                              <a:lumOff val="25000"/>
                            </a:schemeClr>
                          </a:solidFill>
                          <a:latin typeface="Times New Roman" panose="02020603050405020304" pitchFamily="18" charset="0"/>
                          <a:cs typeface="Times New Roman" panose="02020603050405020304" pitchFamily="18" charset="0"/>
                        </a:rPr>
                        <a:t>DELIVERABLE</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lumMod val="75000"/>
                              <a:lumOff val="25000"/>
                            </a:schemeClr>
                          </a:solidFill>
                          <a:latin typeface="Times New Roman" panose="02020603050405020304" pitchFamily="18" charset="0"/>
                          <a:cs typeface="Times New Roman" panose="02020603050405020304" pitchFamily="18" charset="0"/>
                        </a:rPr>
                        <a:t>DETAILS</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lumMod val="75000"/>
                              <a:lumOff val="25000"/>
                            </a:schemeClr>
                          </a:solidFill>
                          <a:latin typeface="Times New Roman" panose="02020603050405020304" pitchFamily="18" charset="0"/>
                          <a:cs typeface="Times New Roman" panose="02020603050405020304" pitchFamily="18" charset="0"/>
                        </a:rPr>
                        <a:t>DUE DATES</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b="1" dirty="0">
                          <a:solidFill>
                            <a:schemeClr val="tx1">
                              <a:lumMod val="75000"/>
                              <a:lumOff val="25000"/>
                            </a:schemeClr>
                          </a:solidFill>
                          <a:latin typeface="Times New Roman" panose="02020603050405020304" pitchFamily="18" charset="0"/>
                          <a:cs typeface="Times New Roman" panose="02020603050405020304" pitchFamily="18" charset="0"/>
                        </a:rPr>
                        <a:t>STATUS OF COMPLETION</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2084158"/>
                  </a:ext>
                </a:extLst>
              </a:tr>
              <a:tr h="823063">
                <a:tc>
                  <a:txBody>
                    <a:bodyPr/>
                    <a:lstStyle/>
                    <a:p>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DATA &amp; EDA</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EDC">
                        <a:alpha val="20000"/>
                      </a:srgbClr>
                    </a:solidFill>
                  </a:tcPr>
                </a:tc>
                <a:tc>
                  <a:txBody>
                    <a:bodyPr/>
                    <a:lstStyle/>
                    <a:p>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Identify the patterns and trends in screen usage time.</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EDC">
                        <a:alpha val="20000"/>
                      </a:srgbClr>
                    </a:solidFill>
                  </a:tcPr>
                </a:tc>
                <a:tc>
                  <a:txBody>
                    <a:bodyPr/>
                    <a:lstStyle/>
                    <a:p>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11-05-2024</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EDC">
                        <a:alpha val="20000"/>
                      </a:srgbClr>
                    </a:solidFill>
                  </a:tcPr>
                </a:tc>
                <a:tc>
                  <a:txBody>
                    <a:bodyPr/>
                    <a:lstStyle/>
                    <a:p>
                      <a:r>
                        <a:rPr lang="en-US" sz="1200">
                          <a:solidFill>
                            <a:schemeClr val="tx1">
                              <a:lumMod val="75000"/>
                              <a:lumOff val="25000"/>
                            </a:schemeClr>
                          </a:solidFill>
                          <a:latin typeface="Times New Roman" panose="02020603050405020304" pitchFamily="18" charset="0"/>
                          <a:cs typeface="Times New Roman" panose="02020603050405020304" pitchFamily="18" charset="0"/>
                        </a:rPr>
                        <a:t>Completed</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EDC">
                        <a:alpha val="20000"/>
                      </a:srgbClr>
                    </a:solidFill>
                  </a:tcPr>
                </a:tc>
                <a:extLst>
                  <a:ext uri="{0D108BD9-81ED-4DB2-BD59-A6C34878D82A}">
                    <a16:rowId xmlns:a16="http://schemas.microsoft.com/office/drawing/2014/main" val="1997912998"/>
                  </a:ext>
                </a:extLst>
              </a:tr>
              <a:tr h="823063">
                <a:tc>
                  <a:txBody>
                    <a:bodyPr/>
                    <a:lstStyle/>
                    <a:p>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Methods and Findings, Recommendations</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solidFill>
                            <a:schemeClr val="tx1">
                              <a:lumMod val="75000"/>
                              <a:lumOff val="25000"/>
                            </a:schemeClr>
                          </a:solidFill>
                          <a:latin typeface="Times New Roman" panose="02020603050405020304" pitchFamily="18" charset="0"/>
                          <a:cs typeface="Times New Roman" panose="02020603050405020304" pitchFamily="18" charset="0"/>
                        </a:rPr>
                        <a:t>Find out the methods and draw recommendations</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11-12-2024</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Completed</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9903027"/>
                  </a:ext>
                </a:extLst>
              </a:tr>
              <a:tr h="431658">
                <a:tc>
                  <a:txBody>
                    <a:bodyPr/>
                    <a:lstStyle/>
                    <a:p>
                      <a:r>
                        <a:rPr lang="en-US" sz="1200">
                          <a:solidFill>
                            <a:schemeClr val="tx1">
                              <a:lumMod val="75000"/>
                              <a:lumOff val="25000"/>
                            </a:schemeClr>
                          </a:solidFill>
                          <a:latin typeface="Times New Roman" panose="02020603050405020304" pitchFamily="18" charset="0"/>
                          <a:cs typeface="Times New Roman" panose="02020603050405020304" pitchFamily="18" charset="0"/>
                        </a:rPr>
                        <a:t>Final Presentation</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EDC">
                        <a:alpha val="20000"/>
                      </a:srgbClr>
                    </a:solidFill>
                  </a:tcPr>
                </a:tc>
                <a:tc>
                  <a:txBody>
                    <a:bodyPr/>
                    <a:lstStyle/>
                    <a:p>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Final Completion Deck</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EDC">
                        <a:alpha val="20000"/>
                      </a:srgbClr>
                    </a:solidFill>
                  </a:tcPr>
                </a:tc>
                <a:tc>
                  <a:txBody>
                    <a:bodyPr/>
                    <a:lstStyle/>
                    <a:p>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12-03-2024</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EDC">
                        <a:alpha val="20000"/>
                      </a:srgbClr>
                    </a:solidFill>
                  </a:tcPr>
                </a:tc>
                <a:tc>
                  <a:txBody>
                    <a:bodyPr/>
                    <a:lstStyle/>
                    <a:p>
                      <a:r>
                        <a:rPr lang="en-US" sz="1200" dirty="0">
                          <a:solidFill>
                            <a:schemeClr val="tx1">
                              <a:lumMod val="75000"/>
                              <a:lumOff val="25000"/>
                            </a:schemeClr>
                          </a:solidFill>
                          <a:latin typeface="Times New Roman" panose="02020603050405020304" pitchFamily="18" charset="0"/>
                          <a:cs typeface="Times New Roman" panose="02020603050405020304" pitchFamily="18" charset="0"/>
                        </a:rPr>
                        <a:t>In Progress</a:t>
                      </a:r>
                    </a:p>
                  </a:txBody>
                  <a:tcPr marL="158833" marR="79417" marT="79417" marB="7941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8DEDC">
                        <a:alpha val="20000"/>
                      </a:srgbClr>
                    </a:solidFill>
                  </a:tcPr>
                </a:tc>
                <a:extLst>
                  <a:ext uri="{0D108BD9-81ED-4DB2-BD59-A6C34878D82A}">
                    <a16:rowId xmlns:a16="http://schemas.microsoft.com/office/drawing/2014/main" val="535412466"/>
                  </a:ext>
                </a:extLst>
              </a:tr>
            </a:tbl>
          </a:graphicData>
        </a:graphic>
      </p:graphicFrame>
      <p:sp>
        <p:nvSpPr>
          <p:cNvPr id="3" name="TextBox 2">
            <a:extLst>
              <a:ext uri="{FF2B5EF4-FFF2-40B4-BE49-F238E27FC236}">
                <a16:creationId xmlns:a16="http://schemas.microsoft.com/office/drawing/2014/main" id="{F333D6A6-EDC5-76C4-8BFE-D153E1674940}"/>
              </a:ext>
            </a:extLst>
          </p:cNvPr>
          <p:cNvSpPr txBox="1"/>
          <p:nvPr/>
        </p:nvSpPr>
        <p:spPr>
          <a:xfrm>
            <a:off x="8854025" y="4817929"/>
            <a:ext cx="223667"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1"/>
        <p:cNvGrpSpPr/>
        <p:nvPr/>
      </p:nvGrpSpPr>
      <p:grpSpPr>
        <a:xfrm>
          <a:off x="0" y="0"/>
          <a:ext cx="0" cy="0"/>
          <a:chOff x="0" y="0"/>
          <a:chExt cx="0" cy="0"/>
        </a:xfrm>
      </p:grpSpPr>
      <p:pic>
        <p:nvPicPr>
          <p:cNvPr id="11" name="Google Shape;2748;p51">
            <a:extLst>
              <a:ext uri="{FF2B5EF4-FFF2-40B4-BE49-F238E27FC236}">
                <a16:creationId xmlns:a16="http://schemas.microsoft.com/office/drawing/2014/main" id="{E825DBFC-383A-1BF8-7E42-A03DA3CADDD8}"/>
              </a:ext>
            </a:extLst>
          </p:cNvPr>
          <p:cNvPicPr preferRelativeResize="0"/>
          <p:nvPr/>
        </p:nvPicPr>
        <p:blipFill>
          <a:blip r:embed="rId3">
            <a:alphaModFix/>
          </a:blip>
          <a:stretch>
            <a:fillRect/>
          </a:stretch>
        </p:blipFill>
        <p:spPr>
          <a:xfrm>
            <a:off x="725930" y="1290481"/>
            <a:ext cx="1934720" cy="1806289"/>
          </a:xfrm>
          <a:prstGeom prst="rect">
            <a:avLst/>
          </a:prstGeom>
          <a:noFill/>
          <a:ln>
            <a:noFill/>
          </a:ln>
        </p:spPr>
      </p:pic>
      <p:pic>
        <p:nvPicPr>
          <p:cNvPr id="12" name="Graphic 11" descr="Open Folder">
            <a:extLst>
              <a:ext uri="{FF2B5EF4-FFF2-40B4-BE49-F238E27FC236}">
                <a16:creationId xmlns:a16="http://schemas.microsoft.com/office/drawing/2014/main" id="{6D191180-F240-1E53-049E-A50FC8F01C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7753" y="1303337"/>
            <a:ext cx="2417317" cy="2417317"/>
          </a:xfrm>
          <a:prstGeom prst="rect">
            <a:avLst/>
          </a:prstGeom>
          <a:effectLst>
            <a:glow rad="63500">
              <a:schemeClr val="accent2">
                <a:satMod val="175000"/>
                <a:alpha val="40000"/>
              </a:schemeClr>
            </a:glow>
          </a:effectLst>
        </p:spPr>
      </p:pic>
      <p:sp>
        <p:nvSpPr>
          <p:cNvPr id="15" name="TextBox 14">
            <a:extLst>
              <a:ext uri="{FF2B5EF4-FFF2-40B4-BE49-F238E27FC236}">
                <a16:creationId xmlns:a16="http://schemas.microsoft.com/office/drawing/2014/main" id="{AB11705F-9E3A-43DD-D186-18E608316F1F}"/>
              </a:ext>
            </a:extLst>
          </p:cNvPr>
          <p:cNvSpPr txBox="1"/>
          <p:nvPr/>
        </p:nvSpPr>
        <p:spPr>
          <a:xfrm>
            <a:off x="4165600" y="2511995"/>
            <a:ext cx="1447800" cy="584775"/>
          </a:xfrm>
          <a:prstGeom prst="rect">
            <a:avLst/>
          </a:prstGeom>
          <a:noFill/>
        </p:spPr>
        <p:txBody>
          <a:bodyPr wrap="square" rtlCol="0">
            <a:spAutoFit/>
          </a:bodyPr>
          <a:lstStyle/>
          <a:p>
            <a:r>
              <a:rPr lang="en" sz="3200" b="1" dirty="0">
                <a:solidFill>
                  <a:schemeClr val="accent1"/>
                </a:solidFill>
                <a:latin typeface="Times New Roman" panose="02020603050405020304" pitchFamily="18" charset="0"/>
                <a:cs typeface="Times New Roman" panose="02020603050405020304" pitchFamily="18" charset="0"/>
              </a:rPr>
              <a:t>DATA</a:t>
            </a:r>
            <a:endParaRPr lang="en-US" sz="3200" dirty="0"/>
          </a:p>
        </p:txBody>
      </p:sp>
      <p:sp>
        <p:nvSpPr>
          <p:cNvPr id="2" name="TextBox 1">
            <a:extLst>
              <a:ext uri="{FF2B5EF4-FFF2-40B4-BE49-F238E27FC236}">
                <a16:creationId xmlns:a16="http://schemas.microsoft.com/office/drawing/2014/main" id="{4ACF6FEB-A6DE-5085-7F01-3D1B8B861EC2}"/>
              </a:ext>
            </a:extLst>
          </p:cNvPr>
          <p:cNvSpPr txBox="1"/>
          <p:nvPr/>
        </p:nvSpPr>
        <p:spPr>
          <a:xfrm>
            <a:off x="8854025" y="4817929"/>
            <a:ext cx="223667"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B7D72471-316E-9C8D-82BB-DF047B1704B4}"/>
            </a:ext>
          </a:extLst>
        </p:cNvPr>
        <p:cNvGrpSpPr/>
        <p:nvPr/>
      </p:nvGrpSpPr>
      <p:grpSpPr>
        <a:xfrm>
          <a:off x="0" y="0"/>
          <a:ext cx="0" cy="0"/>
          <a:chOff x="0" y="0"/>
          <a:chExt cx="0" cy="0"/>
        </a:xfrm>
      </p:grpSpPr>
      <p:sp>
        <p:nvSpPr>
          <p:cNvPr id="229" name="Google Shape;229;p30">
            <a:extLst>
              <a:ext uri="{FF2B5EF4-FFF2-40B4-BE49-F238E27FC236}">
                <a16:creationId xmlns:a16="http://schemas.microsoft.com/office/drawing/2014/main" id="{77F4D8D0-0223-10D5-D590-FCC21BED9BB2}"/>
              </a:ext>
            </a:extLst>
          </p:cNvPr>
          <p:cNvSpPr txBox="1">
            <a:spLocks noGrp="1"/>
          </p:cNvSpPr>
          <p:nvPr>
            <p:ph type="ctrTitle"/>
          </p:nvPr>
        </p:nvSpPr>
        <p:spPr>
          <a:xfrm>
            <a:off x="599897" y="458326"/>
            <a:ext cx="1376872" cy="833026"/>
          </a:xfrm>
          <a:prstGeom prst="rect">
            <a:avLst/>
          </a:prstGeom>
        </p:spPr>
        <p:txBody>
          <a:bodyPr spcFirstLastPara="1" wrap="square" lIns="0" tIns="0" rIns="0" bIns="0" anchor="ctr" anchorCtr="0">
            <a:noAutofit/>
          </a:bodyPr>
          <a:lstStyle/>
          <a:p>
            <a:r>
              <a:rPr lang="en" sz="3200" b="1" dirty="0">
                <a:solidFill>
                  <a:schemeClr val="accent1"/>
                </a:solidFill>
                <a:latin typeface="Times New Roman" panose="02020603050405020304" pitchFamily="18" charset="0"/>
                <a:cs typeface="Times New Roman" panose="02020603050405020304" pitchFamily="18" charset="0"/>
              </a:rPr>
              <a:t>DATA</a:t>
            </a:r>
            <a:endParaRPr sz="3200" b="1" i="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8CFA58BE-BA0F-9B5A-8428-5E083190C1FC}"/>
              </a:ext>
            </a:extLst>
          </p:cNvPr>
          <p:cNvSpPr>
            <a:spLocks noGrp="1"/>
          </p:cNvSpPr>
          <p:nvPr>
            <p:ph type="subTitle" idx="1"/>
          </p:nvPr>
        </p:nvSpPr>
        <p:spPr>
          <a:xfrm>
            <a:off x="368478" y="1491074"/>
            <a:ext cx="5390412" cy="2572926"/>
          </a:xfrm>
        </p:spPr>
        <p:txBody>
          <a:bodyPr vert="horz" lIns="91440" tIns="45720" rIns="91440" bIns="45720" rtlCol="0" anchor="ctr">
            <a:normAutofit/>
          </a:bodyPr>
          <a:lstStyle/>
          <a:p>
            <a:pPr>
              <a:lnSpc>
                <a:spcPct val="110000"/>
              </a:lnSpc>
            </a:pPr>
            <a:r>
              <a:rPr lang="en-US" sz="1200" dirty="0">
                <a:latin typeface="Times New Roman" panose="02020603050405020304" pitchFamily="18" charset="0"/>
                <a:cs typeface="Times New Roman" panose="02020603050405020304" pitchFamily="18" charset="0"/>
              </a:rPr>
              <a:t>Source link :</a:t>
            </a:r>
          </a:p>
          <a:p>
            <a:pPr>
              <a:lnSpc>
                <a:spcPct val="110000"/>
              </a:lnSpc>
            </a:pPr>
            <a:endParaRPr lang="en-US" sz="1200" dirty="0">
              <a:latin typeface="Times New Roman" panose="02020603050405020304" pitchFamily="18" charset="0"/>
              <a:cs typeface="Times New Roman" panose="02020603050405020304" pitchFamily="18" charset="0"/>
            </a:endParaRPr>
          </a:p>
          <a:p>
            <a:pPr>
              <a:lnSpc>
                <a:spcPct val="110000"/>
              </a:lnSpc>
            </a:pPr>
            <a:r>
              <a:rPr lang="en-US" sz="12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https://www.kaggle.com/datasets/pavankumarreddyb/screen-time-analysis</a:t>
            </a:r>
            <a:endParaRPr lang="en-US" sz="1200" dirty="0">
              <a:solidFill>
                <a:schemeClr val="tx1"/>
              </a:solidFill>
              <a:latin typeface="Times New Roman" panose="02020603050405020304" pitchFamily="18" charset="0"/>
              <a:cs typeface="Times New Roman" panose="02020603050405020304" pitchFamily="18" charset="0"/>
            </a:endParaRPr>
          </a:p>
          <a:p>
            <a:pPr>
              <a:lnSpc>
                <a:spcPct val="110000"/>
              </a:lnSpc>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10000"/>
              </a:lnSpc>
            </a:pPr>
            <a:r>
              <a:rPr lang="en-US" sz="1200" dirty="0">
                <a:solidFill>
                  <a:schemeClr val="tx1"/>
                </a:solidFill>
                <a:latin typeface="Times New Roman" panose="02020603050405020304" pitchFamily="18" charset="0"/>
                <a:cs typeface="Times New Roman" panose="02020603050405020304" pitchFamily="18" charset="0"/>
              </a:rPr>
              <a:t>Sample Size: 200</a:t>
            </a:r>
          </a:p>
          <a:p>
            <a:pPr>
              <a:lnSpc>
                <a:spcPct val="110000"/>
              </a:lnSpc>
            </a:pPr>
            <a:endParaRPr lang="en-US" sz="1200" dirty="0">
              <a:solidFill>
                <a:schemeClr val="tx1"/>
              </a:solidFill>
              <a:latin typeface="Times New Roman" panose="02020603050405020304" pitchFamily="18" charset="0"/>
              <a:cs typeface="Times New Roman" panose="02020603050405020304" pitchFamily="18" charset="0"/>
            </a:endParaRPr>
          </a:p>
          <a:p>
            <a:pPr>
              <a:lnSpc>
                <a:spcPct val="110000"/>
              </a:lnSpc>
            </a:pPr>
            <a:r>
              <a:rPr lang="en-US" sz="1200" dirty="0">
                <a:solidFill>
                  <a:schemeClr val="tx1"/>
                </a:solidFill>
                <a:latin typeface="Times New Roman" panose="02020603050405020304" pitchFamily="18" charset="0"/>
                <a:cs typeface="Times New Roman" panose="02020603050405020304" pitchFamily="18" charset="0"/>
              </a:rPr>
              <a:t>Time Period : August 2024</a:t>
            </a:r>
          </a:p>
        </p:txBody>
      </p:sp>
      <p:pic>
        <p:nvPicPr>
          <p:cNvPr id="6" name="Graphic 5" descr="Open Folder">
            <a:extLst>
              <a:ext uri="{FF2B5EF4-FFF2-40B4-BE49-F238E27FC236}">
                <a16:creationId xmlns:a16="http://schemas.microsoft.com/office/drawing/2014/main" id="{57659247-6A4D-216D-D18E-0DCF0FB0C7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80317" y="1808795"/>
            <a:ext cx="2834640" cy="2834640"/>
          </a:xfrm>
          <a:prstGeom prst="rect">
            <a:avLst/>
          </a:prstGeom>
        </p:spPr>
      </p:pic>
      <p:sp>
        <p:nvSpPr>
          <p:cNvPr id="2" name="TextBox 1">
            <a:extLst>
              <a:ext uri="{FF2B5EF4-FFF2-40B4-BE49-F238E27FC236}">
                <a16:creationId xmlns:a16="http://schemas.microsoft.com/office/drawing/2014/main" id="{F0094D94-732F-4800-41C7-837C4FBB65DD}"/>
              </a:ext>
            </a:extLst>
          </p:cNvPr>
          <p:cNvSpPr txBox="1"/>
          <p:nvPr/>
        </p:nvSpPr>
        <p:spPr>
          <a:xfrm>
            <a:off x="8854025" y="4817929"/>
            <a:ext cx="223667"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3884553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42"/>
          <p:cNvSpPr txBox="1">
            <a:spLocks noGrp="1"/>
          </p:cNvSpPr>
          <p:nvPr>
            <p:ph type="title"/>
          </p:nvPr>
        </p:nvSpPr>
        <p:spPr>
          <a:xfrm>
            <a:off x="541776" y="398605"/>
            <a:ext cx="2285501" cy="576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200" b="1" dirty="0">
                <a:solidFill>
                  <a:schemeClr val="accent1"/>
                </a:solidFill>
                <a:latin typeface="Times New Roman" panose="02020603050405020304" pitchFamily="18" charset="0"/>
                <a:cs typeface="Times New Roman" panose="02020603050405020304" pitchFamily="18" charset="0"/>
              </a:rPr>
              <a:t>FEATURES</a:t>
            </a:r>
            <a:endParaRPr sz="3200" b="1" dirty="0">
              <a:solidFill>
                <a:schemeClr val="accent1"/>
              </a:solidFill>
              <a:latin typeface="Times New Roman" panose="02020603050405020304" pitchFamily="18" charset="0"/>
              <a:cs typeface="Times New Roman" panose="02020603050405020304" pitchFamily="18" charset="0"/>
            </a:endParaRPr>
          </a:p>
        </p:txBody>
      </p:sp>
      <p:cxnSp>
        <p:nvCxnSpPr>
          <p:cNvPr id="2152" name="Google Shape;2152;p42"/>
          <p:cNvCxnSpPr>
            <a:stCxn id="2153" idx="7"/>
            <a:endCxn id="2154" idx="3"/>
          </p:cNvCxnSpPr>
          <p:nvPr/>
        </p:nvCxnSpPr>
        <p:spPr>
          <a:xfrm flipV="1">
            <a:off x="1338904" y="2720038"/>
            <a:ext cx="983529" cy="868422"/>
          </a:xfrm>
          <a:prstGeom prst="straightConnector1">
            <a:avLst/>
          </a:prstGeom>
          <a:noFill/>
          <a:ln w="28575" cap="flat" cmpd="sng">
            <a:solidFill>
              <a:schemeClr val="accent1"/>
            </a:solidFill>
            <a:prstDash val="solid"/>
            <a:round/>
            <a:headEnd type="none" w="med" len="med"/>
            <a:tailEnd type="none" w="med" len="med"/>
          </a:ln>
        </p:spPr>
      </p:cxnSp>
      <p:cxnSp>
        <p:nvCxnSpPr>
          <p:cNvPr id="2155" name="Google Shape;2155;p42"/>
          <p:cNvCxnSpPr>
            <a:cxnSpLocks/>
            <a:stCxn id="2154" idx="5"/>
            <a:endCxn id="2156" idx="2"/>
          </p:cNvCxnSpPr>
          <p:nvPr/>
        </p:nvCxnSpPr>
        <p:spPr>
          <a:xfrm>
            <a:off x="2998923" y="2720038"/>
            <a:ext cx="799838" cy="1088258"/>
          </a:xfrm>
          <a:prstGeom prst="straightConnector1">
            <a:avLst/>
          </a:prstGeom>
          <a:noFill/>
          <a:ln w="28575" cap="flat" cmpd="sng">
            <a:solidFill>
              <a:schemeClr val="accent1"/>
            </a:solidFill>
            <a:prstDash val="solid"/>
            <a:round/>
            <a:headEnd type="none" w="med" len="med"/>
            <a:tailEnd type="none" w="med" len="med"/>
          </a:ln>
        </p:spPr>
      </p:cxnSp>
      <p:cxnSp>
        <p:nvCxnSpPr>
          <p:cNvPr id="2157" name="Google Shape;2157;p42"/>
          <p:cNvCxnSpPr>
            <a:stCxn id="2156" idx="7"/>
            <a:endCxn id="2158" idx="3"/>
          </p:cNvCxnSpPr>
          <p:nvPr/>
        </p:nvCxnSpPr>
        <p:spPr>
          <a:xfrm flipV="1">
            <a:off x="4615356" y="2700299"/>
            <a:ext cx="1090008" cy="769752"/>
          </a:xfrm>
          <a:prstGeom prst="straightConnector1">
            <a:avLst/>
          </a:prstGeom>
          <a:noFill/>
          <a:ln w="28575" cap="flat" cmpd="sng">
            <a:solidFill>
              <a:schemeClr val="accent1"/>
            </a:solidFill>
            <a:prstDash val="solid"/>
            <a:round/>
            <a:headEnd type="none" w="med" len="med"/>
            <a:tailEnd type="none" w="med" len="med"/>
          </a:ln>
        </p:spPr>
      </p:cxnSp>
      <p:sp>
        <p:nvSpPr>
          <p:cNvPr id="2153" name="Google Shape;2153;p42"/>
          <p:cNvSpPr/>
          <p:nvPr/>
        </p:nvSpPr>
        <p:spPr>
          <a:xfrm>
            <a:off x="522309" y="3448355"/>
            <a:ext cx="956700" cy="9567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Times New Roman" panose="02020603050405020304" pitchFamily="18" charset="0"/>
                <a:ea typeface="Oswald ExtraLight"/>
                <a:cs typeface="Times New Roman" panose="02020603050405020304" pitchFamily="18" charset="0"/>
                <a:sym typeface="Oswald ExtraLight"/>
              </a:rPr>
              <a:t>01</a:t>
            </a:r>
            <a:endParaRPr sz="3000">
              <a:solidFill>
                <a:srgbClr val="FFFFFF"/>
              </a:solidFill>
              <a:latin typeface="Times New Roman" panose="02020603050405020304" pitchFamily="18" charset="0"/>
              <a:ea typeface="Oswald ExtraLight"/>
              <a:cs typeface="Times New Roman" panose="02020603050405020304" pitchFamily="18" charset="0"/>
              <a:sym typeface="Oswald ExtraLight"/>
            </a:endParaRPr>
          </a:p>
        </p:txBody>
      </p:sp>
      <p:sp>
        <p:nvSpPr>
          <p:cNvPr id="2159" name="Google Shape;2159;p42"/>
          <p:cNvSpPr/>
          <p:nvPr/>
        </p:nvSpPr>
        <p:spPr>
          <a:xfrm>
            <a:off x="237755" y="3163803"/>
            <a:ext cx="1525800" cy="1525800"/>
          </a:xfrm>
          <a:prstGeom prst="blockArc">
            <a:avLst>
              <a:gd name="adj1" fmla="val 7558344"/>
              <a:gd name="adj2" fmla="val 1850511"/>
              <a:gd name="adj3" fmla="val 905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6" name="Google Shape;2156;p42"/>
          <p:cNvSpPr/>
          <p:nvPr/>
        </p:nvSpPr>
        <p:spPr>
          <a:xfrm>
            <a:off x="3798761" y="3329946"/>
            <a:ext cx="956700" cy="9567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Times New Roman" panose="02020603050405020304" pitchFamily="18" charset="0"/>
                <a:ea typeface="Oswald ExtraLight"/>
                <a:cs typeface="Times New Roman" panose="02020603050405020304" pitchFamily="18" charset="0"/>
                <a:sym typeface="Oswald ExtraLight"/>
              </a:rPr>
              <a:t>03</a:t>
            </a:r>
            <a:endParaRPr sz="3000">
              <a:solidFill>
                <a:srgbClr val="FFFFFF"/>
              </a:solidFill>
              <a:latin typeface="Times New Roman" panose="02020603050405020304" pitchFamily="18" charset="0"/>
              <a:ea typeface="Oswald ExtraLight"/>
              <a:cs typeface="Times New Roman" panose="02020603050405020304" pitchFamily="18" charset="0"/>
              <a:sym typeface="Oswald ExtraLight"/>
            </a:endParaRPr>
          </a:p>
        </p:txBody>
      </p:sp>
      <p:sp>
        <p:nvSpPr>
          <p:cNvPr id="2160" name="Google Shape;2160;p42"/>
          <p:cNvSpPr/>
          <p:nvPr/>
        </p:nvSpPr>
        <p:spPr>
          <a:xfrm rot="6299891">
            <a:off x="3510997" y="3045509"/>
            <a:ext cx="1525570" cy="1525570"/>
          </a:xfrm>
          <a:prstGeom prst="blockArc">
            <a:avLst>
              <a:gd name="adj1" fmla="val 7558344"/>
              <a:gd name="adj2" fmla="val 15223599"/>
              <a:gd name="adj3" fmla="val 8678"/>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58" name="Google Shape;2158;p42"/>
          <p:cNvSpPr/>
          <p:nvPr/>
        </p:nvSpPr>
        <p:spPr>
          <a:xfrm>
            <a:off x="5565259" y="1883704"/>
            <a:ext cx="956700" cy="9567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Times New Roman" panose="02020603050405020304" pitchFamily="18" charset="0"/>
                <a:ea typeface="Oswald ExtraLight"/>
                <a:cs typeface="Times New Roman" panose="02020603050405020304" pitchFamily="18" charset="0"/>
                <a:sym typeface="Oswald ExtraLight"/>
              </a:rPr>
              <a:t>04</a:t>
            </a:r>
            <a:endParaRPr sz="3000" dirty="0">
              <a:solidFill>
                <a:srgbClr val="FFFFFF"/>
              </a:solidFill>
              <a:latin typeface="Times New Roman" panose="02020603050405020304" pitchFamily="18" charset="0"/>
              <a:ea typeface="Oswald ExtraLight"/>
              <a:cs typeface="Times New Roman" panose="02020603050405020304" pitchFamily="18" charset="0"/>
              <a:sym typeface="Oswald ExtraLight"/>
            </a:endParaRPr>
          </a:p>
        </p:txBody>
      </p:sp>
      <p:sp>
        <p:nvSpPr>
          <p:cNvPr id="2161" name="Google Shape;2161;p42"/>
          <p:cNvSpPr/>
          <p:nvPr/>
        </p:nvSpPr>
        <p:spPr>
          <a:xfrm rot="-7199867">
            <a:off x="5296310" y="1570362"/>
            <a:ext cx="1525903" cy="1525903"/>
          </a:xfrm>
          <a:prstGeom prst="blockArc">
            <a:avLst>
              <a:gd name="adj1" fmla="val 7630252"/>
              <a:gd name="adj2" fmla="val 11218651"/>
              <a:gd name="adj3" fmla="val 8577"/>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2" name="Google Shape;2162;p42"/>
          <p:cNvSpPr txBox="1">
            <a:spLocks noGrp="1"/>
          </p:cNvSpPr>
          <p:nvPr>
            <p:ph type="title" idx="4294967295"/>
          </p:nvPr>
        </p:nvSpPr>
        <p:spPr>
          <a:xfrm>
            <a:off x="154059" y="1882675"/>
            <a:ext cx="1693200" cy="3207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Date</a:t>
            </a:r>
            <a:endParaRPr sz="2000" dirty="0">
              <a:latin typeface="Times New Roman" panose="02020603050405020304" pitchFamily="18" charset="0"/>
              <a:cs typeface="Times New Roman" panose="02020603050405020304" pitchFamily="18" charset="0"/>
            </a:endParaRPr>
          </a:p>
        </p:txBody>
      </p:sp>
      <p:sp>
        <p:nvSpPr>
          <p:cNvPr id="2163" name="Google Shape;2163;p42"/>
          <p:cNvSpPr txBox="1">
            <a:spLocks noGrp="1"/>
          </p:cNvSpPr>
          <p:nvPr>
            <p:ph type="subTitle" idx="1"/>
          </p:nvPr>
        </p:nvSpPr>
        <p:spPr>
          <a:xfrm>
            <a:off x="154059" y="2342624"/>
            <a:ext cx="1693200" cy="650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dirty="0">
                <a:solidFill>
                  <a:schemeClr val="dk1"/>
                </a:solidFill>
                <a:latin typeface="Times New Roman" panose="02020603050405020304" pitchFamily="18" charset="0"/>
                <a:ea typeface="DM Sans"/>
                <a:cs typeface="Times New Roman" panose="02020603050405020304" pitchFamily="18" charset="0"/>
                <a:sym typeface="DM Sans"/>
              </a:rPr>
              <a:t>I</a:t>
            </a:r>
            <a:r>
              <a:rPr lang="en" dirty="0">
                <a:solidFill>
                  <a:schemeClr val="dk1"/>
                </a:solidFill>
                <a:latin typeface="Times New Roman" panose="02020603050405020304" pitchFamily="18" charset="0"/>
                <a:ea typeface="DM Sans"/>
                <a:cs typeface="Times New Roman" panose="02020603050405020304" pitchFamily="18" charset="0"/>
                <a:sym typeface="DM Sans"/>
              </a:rPr>
              <a:t>t helps to track usage patterns over time</a:t>
            </a:r>
            <a:endParaRPr dirty="0">
              <a:solidFill>
                <a:schemeClr val="dk1"/>
              </a:solidFill>
              <a:latin typeface="Times New Roman" panose="02020603050405020304" pitchFamily="18" charset="0"/>
              <a:ea typeface="DM Sans"/>
              <a:cs typeface="Times New Roman" panose="02020603050405020304" pitchFamily="18" charset="0"/>
              <a:sym typeface="DM Sans"/>
            </a:endParaRPr>
          </a:p>
        </p:txBody>
      </p:sp>
      <p:sp>
        <p:nvSpPr>
          <p:cNvPr id="2164" name="Google Shape;2164;p42"/>
          <p:cNvSpPr txBox="1">
            <a:spLocks noGrp="1"/>
          </p:cNvSpPr>
          <p:nvPr>
            <p:ph type="title" idx="4294967295"/>
          </p:nvPr>
        </p:nvSpPr>
        <p:spPr>
          <a:xfrm>
            <a:off x="3280307" y="1730196"/>
            <a:ext cx="2084100" cy="3207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Usage (minutes)</a:t>
            </a:r>
            <a:endParaRPr sz="2000" dirty="0">
              <a:latin typeface="Times New Roman" panose="02020603050405020304" pitchFamily="18" charset="0"/>
              <a:cs typeface="Times New Roman" panose="02020603050405020304" pitchFamily="18" charset="0"/>
            </a:endParaRPr>
          </a:p>
        </p:txBody>
      </p:sp>
      <p:sp>
        <p:nvSpPr>
          <p:cNvPr id="2154" name="Google Shape;2154;p42"/>
          <p:cNvSpPr/>
          <p:nvPr/>
        </p:nvSpPr>
        <p:spPr>
          <a:xfrm>
            <a:off x="2182328" y="1903443"/>
            <a:ext cx="956700" cy="9567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rgbClr val="FFFFFF"/>
                </a:solidFill>
                <a:latin typeface="Times New Roman" panose="02020603050405020304" pitchFamily="18" charset="0"/>
                <a:ea typeface="Oswald ExtraLight"/>
                <a:cs typeface="Times New Roman" panose="02020603050405020304" pitchFamily="18" charset="0"/>
                <a:sym typeface="Oswald ExtraLight"/>
              </a:rPr>
              <a:t>02</a:t>
            </a:r>
            <a:endParaRPr sz="3000">
              <a:solidFill>
                <a:srgbClr val="FFFFFF"/>
              </a:solidFill>
              <a:latin typeface="Times New Roman" panose="02020603050405020304" pitchFamily="18" charset="0"/>
              <a:ea typeface="Oswald ExtraLight"/>
              <a:cs typeface="Times New Roman" panose="02020603050405020304" pitchFamily="18" charset="0"/>
              <a:sym typeface="Oswald ExtraLight"/>
            </a:endParaRPr>
          </a:p>
        </p:txBody>
      </p:sp>
      <p:sp>
        <p:nvSpPr>
          <p:cNvPr id="2165" name="Google Shape;2165;p42"/>
          <p:cNvSpPr/>
          <p:nvPr/>
        </p:nvSpPr>
        <p:spPr>
          <a:xfrm rot="3599795">
            <a:off x="1897794" y="1618983"/>
            <a:ext cx="1525643" cy="1525643"/>
          </a:xfrm>
          <a:prstGeom prst="blockArc">
            <a:avLst>
              <a:gd name="adj1" fmla="val 2672861"/>
              <a:gd name="adj2" fmla="val 14566258"/>
              <a:gd name="adj3" fmla="val 8261"/>
            </a:avLst>
          </a:prstGeom>
          <a:solidFill>
            <a:schemeClr val="accent1"/>
          </a:solidFill>
          <a:ln>
            <a:noFill/>
          </a:ln>
          <a:effectLst>
            <a:outerShdw blurRad="57150" dist="19050" dir="5400000" algn="bl" rotWithShape="0">
              <a:schemeClr val="accen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66" name="Google Shape;2166;p42"/>
          <p:cNvSpPr txBox="1">
            <a:spLocks noGrp="1"/>
          </p:cNvSpPr>
          <p:nvPr>
            <p:ph type="subTitle" idx="2"/>
          </p:nvPr>
        </p:nvSpPr>
        <p:spPr>
          <a:xfrm>
            <a:off x="3431261" y="2256861"/>
            <a:ext cx="1691700" cy="88455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dirty="0">
                <a:solidFill>
                  <a:schemeClr val="dk1"/>
                </a:solidFill>
                <a:latin typeface="Times New Roman" panose="02020603050405020304" pitchFamily="18" charset="0"/>
                <a:ea typeface="DM Sans"/>
                <a:cs typeface="Times New Roman" panose="02020603050405020304" pitchFamily="18" charset="0"/>
                <a:sym typeface="DM Sans"/>
              </a:rPr>
              <a:t>It provides insight into the user's engagement with the app.</a:t>
            </a:r>
            <a:endParaRPr dirty="0">
              <a:solidFill>
                <a:schemeClr val="dk1"/>
              </a:solidFill>
              <a:latin typeface="Times New Roman" panose="02020603050405020304" pitchFamily="18" charset="0"/>
              <a:ea typeface="DM Sans"/>
              <a:cs typeface="Times New Roman" panose="02020603050405020304" pitchFamily="18" charset="0"/>
              <a:sym typeface="DM Sans"/>
            </a:endParaRPr>
          </a:p>
        </p:txBody>
      </p:sp>
      <p:sp>
        <p:nvSpPr>
          <p:cNvPr id="2167" name="Google Shape;2167;p42"/>
          <p:cNvSpPr txBox="1">
            <a:spLocks noGrp="1"/>
          </p:cNvSpPr>
          <p:nvPr>
            <p:ph type="title" idx="4294967295"/>
          </p:nvPr>
        </p:nvSpPr>
        <p:spPr>
          <a:xfrm>
            <a:off x="1814828" y="3267706"/>
            <a:ext cx="1691700" cy="3207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App</a:t>
            </a:r>
            <a:endParaRPr sz="2000" dirty="0">
              <a:latin typeface="Times New Roman" panose="02020603050405020304" pitchFamily="18" charset="0"/>
              <a:cs typeface="Times New Roman" panose="02020603050405020304" pitchFamily="18" charset="0"/>
            </a:endParaRPr>
          </a:p>
        </p:txBody>
      </p:sp>
      <p:sp>
        <p:nvSpPr>
          <p:cNvPr id="2168" name="Google Shape;2168;p42"/>
          <p:cNvSpPr txBox="1">
            <a:spLocks noGrp="1"/>
          </p:cNvSpPr>
          <p:nvPr>
            <p:ph type="subTitle" idx="3"/>
          </p:nvPr>
        </p:nvSpPr>
        <p:spPr>
          <a:xfrm>
            <a:off x="1876198" y="3742704"/>
            <a:ext cx="1691700" cy="649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dirty="0">
                <a:solidFill>
                  <a:schemeClr val="dk1"/>
                </a:solidFill>
                <a:latin typeface="Times New Roman" panose="02020603050405020304" pitchFamily="18" charset="0"/>
                <a:ea typeface="DM Sans"/>
                <a:cs typeface="Times New Roman" panose="02020603050405020304" pitchFamily="18" charset="0"/>
                <a:sym typeface="DM Sans"/>
              </a:rPr>
              <a:t>I</a:t>
            </a:r>
            <a:r>
              <a:rPr lang="en" dirty="0">
                <a:solidFill>
                  <a:schemeClr val="dk1"/>
                </a:solidFill>
                <a:latin typeface="Times New Roman" panose="02020603050405020304" pitchFamily="18" charset="0"/>
                <a:ea typeface="DM Sans"/>
                <a:cs typeface="Times New Roman" panose="02020603050405020304" pitchFamily="18" charset="0"/>
                <a:sym typeface="DM Sans"/>
              </a:rPr>
              <a:t>t indicates the name of the application being used</a:t>
            </a:r>
            <a:endParaRPr dirty="0">
              <a:solidFill>
                <a:schemeClr val="dk1"/>
              </a:solidFill>
              <a:latin typeface="Times New Roman" panose="02020603050405020304" pitchFamily="18" charset="0"/>
              <a:ea typeface="DM Sans"/>
              <a:cs typeface="Times New Roman" panose="02020603050405020304" pitchFamily="18" charset="0"/>
              <a:sym typeface="DM Sans"/>
            </a:endParaRPr>
          </a:p>
        </p:txBody>
      </p:sp>
      <p:sp>
        <p:nvSpPr>
          <p:cNvPr id="2169" name="Google Shape;2169;p42"/>
          <p:cNvSpPr txBox="1">
            <a:spLocks noGrp="1"/>
          </p:cNvSpPr>
          <p:nvPr>
            <p:ph type="title" idx="4294967295"/>
          </p:nvPr>
        </p:nvSpPr>
        <p:spPr>
          <a:xfrm>
            <a:off x="5251142" y="3309805"/>
            <a:ext cx="1691700" cy="3207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sz="2000" dirty="0">
                <a:latin typeface="Times New Roman" panose="02020603050405020304" pitchFamily="18" charset="0"/>
                <a:cs typeface="Times New Roman" panose="02020603050405020304" pitchFamily="18" charset="0"/>
              </a:rPr>
              <a:t>Notifications</a:t>
            </a:r>
            <a:endParaRPr sz="2000" dirty="0">
              <a:latin typeface="Times New Roman" panose="02020603050405020304" pitchFamily="18" charset="0"/>
              <a:cs typeface="Times New Roman" panose="02020603050405020304" pitchFamily="18" charset="0"/>
            </a:endParaRPr>
          </a:p>
        </p:txBody>
      </p:sp>
      <p:sp>
        <p:nvSpPr>
          <p:cNvPr id="2170" name="Google Shape;2170;p42"/>
          <p:cNvSpPr txBox="1">
            <a:spLocks noGrp="1"/>
          </p:cNvSpPr>
          <p:nvPr>
            <p:ph type="subTitle" idx="4"/>
          </p:nvPr>
        </p:nvSpPr>
        <p:spPr>
          <a:xfrm>
            <a:off x="5262145" y="3748112"/>
            <a:ext cx="1691700" cy="910393"/>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US" dirty="0">
                <a:solidFill>
                  <a:schemeClr val="dk1"/>
                </a:solidFill>
                <a:latin typeface="Times New Roman" panose="02020603050405020304" pitchFamily="18" charset="0"/>
                <a:ea typeface="DM Sans"/>
                <a:cs typeface="Times New Roman" panose="02020603050405020304" pitchFamily="18" charset="0"/>
                <a:sym typeface="DM Sans"/>
              </a:rPr>
              <a:t>Shows the number of notifications received from the app on that day.</a:t>
            </a:r>
          </a:p>
        </p:txBody>
      </p:sp>
      <p:grpSp>
        <p:nvGrpSpPr>
          <p:cNvPr id="2171" name="Google Shape;2171;p42"/>
          <p:cNvGrpSpPr/>
          <p:nvPr/>
        </p:nvGrpSpPr>
        <p:grpSpPr>
          <a:xfrm rot="5400000" flipH="1">
            <a:off x="6357108" y="-1311685"/>
            <a:ext cx="1794188" cy="3779591"/>
            <a:chOff x="7350442" y="2608992"/>
            <a:chExt cx="777239" cy="1673160"/>
          </a:xfrm>
        </p:grpSpPr>
        <p:sp>
          <p:nvSpPr>
            <p:cNvPr id="2172" name="Google Shape;2172;p42"/>
            <p:cNvSpPr/>
            <p:nvPr/>
          </p:nvSpPr>
          <p:spPr>
            <a:xfrm>
              <a:off x="7486745" y="2608992"/>
              <a:ext cx="300894" cy="898874"/>
            </a:xfrm>
            <a:custGeom>
              <a:avLst/>
              <a:gdLst/>
              <a:ahLst/>
              <a:cxnLst/>
              <a:rect l="l" t="t" r="r" b="b"/>
              <a:pathLst>
                <a:path w="300894" h="898874" extrusionOk="0">
                  <a:moveTo>
                    <a:pt x="16764" y="858488"/>
                  </a:moveTo>
                  <a:cubicBezTo>
                    <a:pt x="7334" y="860203"/>
                    <a:pt x="0" y="868585"/>
                    <a:pt x="0" y="878491"/>
                  </a:cubicBezTo>
                  <a:cubicBezTo>
                    <a:pt x="0" y="889730"/>
                    <a:pt x="9144" y="898874"/>
                    <a:pt x="20288" y="898874"/>
                  </a:cubicBezTo>
                  <a:cubicBezTo>
                    <a:pt x="31528" y="898874"/>
                    <a:pt x="40672" y="889730"/>
                    <a:pt x="40672" y="878491"/>
                  </a:cubicBezTo>
                  <a:cubicBezTo>
                    <a:pt x="40672" y="868585"/>
                    <a:pt x="33433" y="860203"/>
                    <a:pt x="23908" y="858488"/>
                  </a:cubicBezTo>
                  <a:lnTo>
                    <a:pt x="23908" y="733997"/>
                  </a:lnTo>
                  <a:lnTo>
                    <a:pt x="300895" y="457009"/>
                  </a:lnTo>
                  <a:lnTo>
                    <a:pt x="300895" y="0"/>
                  </a:lnTo>
                  <a:lnTo>
                    <a:pt x="293751" y="0"/>
                  </a:lnTo>
                  <a:lnTo>
                    <a:pt x="293751" y="454057"/>
                  </a:lnTo>
                  <a:lnTo>
                    <a:pt x="16764" y="731044"/>
                  </a:lnTo>
                  <a:lnTo>
                    <a:pt x="16764" y="858488"/>
                  </a:lnTo>
                  <a:close/>
                  <a:moveTo>
                    <a:pt x="33528" y="878491"/>
                  </a:moveTo>
                  <a:cubicBezTo>
                    <a:pt x="33528" y="885825"/>
                    <a:pt x="27622" y="891730"/>
                    <a:pt x="20288" y="891730"/>
                  </a:cubicBezTo>
                  <a:cubicBezTo>
                    <a:pt x="13049" y="891730"/>
                    <a:pt x="7144" y="885825"/>
                    <a:pt x="7144" y="878491"/>
                  </a:cubicBezTo>
                  <a:cubicBezTo>
                    <a:pt x="7144" y="872490"/>
                    <a:pt x="11239" y="867347"/>
                    <a:pt x="16764" y="865918"/>
                  </a:cubicBezTo>
                  <a:cubicBezTo>
                    <a:pt x="17907" y="865537"/>
                    <a:pt x="19050" y="865346"/>
                    <a:pt x="20288" y="865346"/>
                  </a:cubicBezTo>
                  <a:cubicBezTo>
                    <a:pt x="21526" y="865346"/>
                    <a:pt x="22765" y="865537"/>
                    <a:pt x="23908" y="865918"/>
                  </a:cubicBezTo>
                  <a:cubicBezTo>
                    <a:pt x="29527" y="867442"/>
                    <a:pt x="33528" y="872490"/>
                    <a:pt x="33528" y="87849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173" name="Google Shape;2173;p42"/>
            <p:cNvSpPr/>
            <p:nvPr/>
          </p:nvSpPr>
          <p:spPr>
            <a:xfrm>
              <a:off x="7430357" y="3185731"/>
              <a:ext cx="149161" cy="440054"/>
            </a:xfrm>
            <a:custGeom>
              <a:avLst/>
              <a:gdLst/>
              <a:ahLst/>
              <a:cxnLst/>
              <a:rect l="l" t="t" r="r" b="b"/>
              <a:pathLst>
                <a:path w="149161" h="440054" extrusionOk="0">
                  <a:moveTo>
                    <a:pt x="123349" y="30861"/>
                  </a:moveTo>
                  <a:cubicBezTo>
                    <a:pt x="125921" y="32575"/>
                    <a:pt x="129064" y="33528"/>
                    <a:pt x="132397" y="33528"/>
                  </a:cubicBezTo>
                  <a:cubicBezTo>
                    <a:pt x="141637" y="33528"/>
                    <a:pt x="149162" y="26003"/>
                    <a:pt x="149162" y="16764"/>
                  </a:cubicBezTo>
                  <a:cubicBezTo>
                    <a:pt x="149162" y="7525"/>
                    <a:pt x="141637" y="0"/>
                    <a:pt x="132397" y="0"/>
                  </a:cubicBezTo>
                  <a:cubicBezTo>
                    <a:pt x="123158" y="0"/>
                    <a:pt x="115634" y="7525"/>
                    <a:pt x="115634" y="16764"/>
                  </a:cubicBezTo>
                  <a:cubicBezTo>
                    <a:pt x="115634" y="20098"/>
                    <a:pt x="116586" y="23146"/>
                    <a:pt x="118301" y="25813"/>
                  </a:cubicBezTo>
                  <a:lnTo>
                    <a:pt x="16764" y="127349"/>
                  </a:lnTo>
                  <a:lnTo>
                    <a:pt x="16764" y="399669"/>
                  </a:lnTo>
                  <a:cubicBezTo>
                    <a:pt x="7334" y="401384"/>
                    <a:pt x="0" y="409765"/>
                    <a:pt x="0" y="419671"/>
                  </a:cubicBezTo>
                  <a:cubicBezTo>
                    <a:pt x="0" y="430911"/>
                    <a:pt x="9144" y="440055"/>
                    <a:pt x="20288" y="440055"/>
                  </a:cubicBezTo>
                  <a:cubicBezTo>
                    <a:pt x="31528" y="440055"/>
                    <a:pt x="40672" y="430911"/>
                    <a:pt x="40672" y="419671"/>
                  </a:cubicBezTo>
                  <a:cubicBezTo>
                    <a:pt x="40672" y="409765"/>
                    <a:pt x="33433" y="401384"/>
                    <a:pt x="23908" y="399669"/>
                  </a:cubicBezTo>
                  <a:lnTo>
                    <a:pt x="23908" y="130302"/>
                  </a:lnTo>
                  <a:lnTo>
                    <a:pt x="123349" y="30861"/>
                  </a:lnTo>
                  <a:close/>
                  <a:moveTo>
                    <a:pt x="33623" y="419671"/>
                  </a:moveTo>
                  <a:cubicBezTo>
                    <a:pt x="33623" y="427006"/>
                    <a:pt x="27718" y="432911"/>
                    <a:pt x="20384" y="432911"/>
                  </a:cubicBezTo>
                  <a:cubicBezTo>
                    <a:pt x="13145" y="432911"/>
                    <a:pt x="7239" y="427006"/>
                    <a:pt x="7239" y="419671"/>
                  </a:cubicBezTo>
                  <a:cubicBezTo>
                    <a:pt x="7239" y="413671"/>
                    <a:pt x="11335" y="408527"/>
                    <a:pt x="16859" y="407098"/>
                  </a:cubicBezTo>
                  <a:cubicBezTo>
                    <a:pt x="18002" y="406717"/>
                    <a:pt x="19145" y="406527"/>
                    <a:pt x="20384" y="406527"/>
                  </a:cubicBezTo>
                  <a:cubicBezTo>
                    <a:pt x="21622" y="406527"/>
                    <a:pt x="22860" y="406717"/>
                    <a:pt x="24003" y="407098"/>
                  </a:cubicBezTo>
                  <a:cubicBezTo>
                    <a:pt x="29623" y="408622"/>
                    <a:pt x="33623" y="413671"/>
                    <a:pt x="33623" y="419671"/>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174" name="Google Shape;2174;p42"/>
            <p:cNvSpPr/>
            <p:nvPr/>
          </p:nvSpPr>
          <p:spPr>
            <a:xfrm>
              <a:off x="7350442" y="2713767"/>
              <a:ext cx="389000" cy="777335"/>
            </a:xfrm>
            <a:custGeom>
              <a:avLst/>
              <a:gdLst/>
              <a:ahLst/>
              <a:cxnLst/>
              <a:rect l="l" t="t" r="r" b="b"/>
              <a:pathLst>
                <a:path w="389000" h="777335" extrusionOk="0">
                  <a:moveTo>
                    <a:pt x="297466" y="400812"/>
                  </a:moveTo>
                  <a:lnTo>
                    <a:pt x="188976" y="400812"/>
                  </a:lnTo>
                  <a:lnTo>
                    <a:pt x="16669" y="573024"/>
                  </a:lnTo>
                  <a:lnTo>
                    <a:pt x="16669" y="736949"/>
                  </a:lnTo>
                  <a:cubicBezTo>
                    <a:pt x="7144" y="738664"/>
                    <a:pt x="0" y="747046"/>
                    <a:pt x="0" y="757047"/>
                  </a:cubicBezTo>
                  <a:cubicBezTo>
                    <a:pt x="0" y="768191"/>
                    <a:pt x="9049" y="777335"/>
                    <a:pt x="20288" y="777335"/>
                  </a:cubicBezTo>
                  <a:cubicBezTo>
                    <a:pt x="31432" y="777335"/>
                    <a:pt x="40576" y="768191"/>
                    <a:pt x="40576" y="757047"/>
                  </a:cubicBezTo>
                  <a:cubicBezTo>
                    <a:pt x="40576" y="747046"/>
                    <a:pt x="33242" y="738664"/>
                    <a:pt x="23813" y="736949"/>
                  </a:cubicBezTo>
                  <a:lnTo>
                    <a:pt x="23813" y="575977"/>
                  </a:lnTo>
                  <a:lnTo>
                    <a:pt x="191929" y="407956"/>
                  </a:lnTo>
                  <a:lnTo>
                    <a:pt x="300418" y="407956"/>
                  </a:lnTo>
                  <a:lnTo>
                    <a:pt x="372237" y="336042"/>
                  </a:lnTo>
                  <a:lnTo>
                    <a:pt x="372237" y="40291"/>
                  </a:lnTo>
                  <a:cubicBezTo>
                    <a:pt x="381667" y="38576"/>
                    <a:pt x="389001" y="30289"/>
                    <a:pt x="389001" y="20288"/>
                  </a:cubicBezTo>
                  <a:cubicBezTo>
                    <a:pt x="389001" y="9049"/>
                    <a:pt x="379857" y="0"/>
                    <a:pt x="368713" y="0"/>
                  </a:cubicBezTo>
                  <a:cubicBezTo>
                    <a:pt x="357473" y="0"/>
                    <a:pt x="348329" y="9049"/>
                    <a:pt x="348329" y="20288"/>
                  </a:cubicBezTo>
                  <a:cubicBezTo>
                    <a:pt x="348329" y="30289"/>
                    <a:pt x="355568" y="38576"/>
                    <a:pt x="365093" y="40291"/>
                  </a:cubicBezTo>
                  <a:lnTo>
                    <a:pt x="365093" y="333089"/>
                  </a:lnTo>
                  <a:lnTo>
                    <a:pt x="297466" y="400812"/>
                  </a:lnTo>
                  <a:close/>
                  <a:moveTo>
                    <a:pt x="33433" y="757047"/>
                  </a:moveTo>
                  <a:cubicBezTo>
                    <a:pt x="33433" y="764286"/>
                    <a:pt x="27527" y="770192"/>
                    <a:pt x="20288" y="770192"/>
                  </a:cubicBezTo>
                  <a:cubicBezTo>
                    <a:pt x="13049" y="770192"/>
                    <a:pt x="7144" y="764286"/>
                    <a:pt x="7144" y="757047"/>
                  </a:cubicBezTo>
                  <a:cubicBezTo>
                    <a:pt x="7144" y="750951"/>
                    <a:pt x="11144" y="745903"/>
                    <a:pt x="16669" y="744379"/>
                  </a:cubicBezTo>
                  <a:cubicBezTo>
                    <a:pt x="17812" y="743998"/>
                    <a:pt x="19050" y="743807"/>
                    <a:pt x="20288" y="743807"/>
                  </a:cubicBezTo>
                  <a:cubicBezTo>
                    <a:pt x="21526" y="743807"/>
                    <a:pt x="22669" y="743998"/>
                    <a:pt x="23813" y="744379"/>
                  </a:cubicBezTo>
                  <a:cubicBezTo>
                    <a:pt x="29337" y="745808"/>
                    <a:pt x="33433" y="750951"/>
                    <a:pt x="33433" y="757047"/>
                  </a:cubicBezTo>
                  <a:close/>
                  <a:moveTo>
                    <a:pt x="355473" y="20288"/>
                  </a:moveTo>
                  <a:cubicBezTo>
                    <a:pt x="355473" y="13049"/>
                    <a:pt x="361379" y="7144"/>
                    <a:pt x="368713" y="7144"/>
                  </a:cubicBezTo>
                  <a:cubicBezTo>
                    <a:pt x="375952" y="7144"/>
                    <a:pt x="381857" y="13049"/>
                    <a:pt x="381857" y="20288"/>
                  </a:cubicBezTo>
                  <a:cubicBezTo>
                    <a:pt x="381857" y="26289"/>
                    <a:pt x="377761" y="31432"/>
                    <a:pt x="372237" y="32861"/>
                  </a:cubicBezTo>
                  <a:cubicBezTo>
                    <a:pt x="371094" y="33242"/>
                    <a:pt x="369951" y="33433"/>
                    <a:pt x="368713" y="33433"/>
                  </a:cubicBezTo>
                  <a:cubicBezTo>
                    <a:pt x="367474" y="33433"/>
                    <a:pt x="366236" y="33242"/>
                    <a:pt x="365093" y="32861"/>
                  </a:cubicBezTo>
                  <a:cubicBezTo>
                    <a:pt x="359473" y="31337"/>
                    <a:pt x="355473" y="26289"/>
                    <a:pt x="355473"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175" name="Google Shape;2175;p42"/>
            <p:cNvSpPr/>
            <p:nvPr/>
          </p:nvSpPr>
          <p:spPr>
            <a:xfrm>
              <a:off x="7860696" y="2608992"/>
              <a:ext cx="266985" cy="1341405"/>
            </a:xfrm>
            <a:custGeom>
              <a:avLst/>
              <a:gdLst/>
              <a:ahLst/>
              <a:cxnLst/>
              <a:rect l="l" t="t" r="r" b="b"/>
              <a:pathLst>
                <a:path w="266985" h="1341405" extrusionOk="0">
                  <a:moveTo>
                    <a:pt x="266986" y="744569"/>
                  </a:moveTo>
                  <a:lnTo>
                    <a:pt x="266986" y="0"/>
                  </a:lnTo>
                  <a:lnTo>
                    <a:pt x="259842" y="0"/>
                  </a:lnTo>
                  <a:lnTo>
                    <a:pt x="259842" y="741617"/>
                  </a:lnTo>
                  <a:lnTo>
                    <a:pt x="13145" y="988314"/>
                  </a:lnTo>
                  <a:lnTo>
                    <a:pt x="13145" y="1308259"/>
                  </a:lnTo>
                  <a:cubicBezTo>
                    <a:pt x="5620" y="1309878"/>
                    <a:pt x="0" y="1316546"/>
                    <a:pt x="0" y="1324642"/>
                  </a:cubicBezTo>
                  <a:cubicBezTo>
                    <a:pt x="0" y="1333881"/>
                    <a:pt x="7525" y="1341406"/>
                    <a:pt x="16764" y="1341406"/>
                  </a:cubicBezTo>
                  <a:cubicBezTo>
                    <a:pt x="26003" y="1341406"/>
                    <a:pt x="33528" y="1333881"/>
                    <a:pt x="33528" y="1324642"/>
                  </a:cubicBezTo>
                  <a:cubicBezTo>
                    <a:pt x="33528" y="1316641"/>
                    <a:pt x="27908" y="1309973"/>
                    <a:pt x="20384" y="1308259"/>
                  </a:cubicBezTo>
                  <a:lnTo>
                    <a:pt x="20384" y="991267"/>
                  </a:lnTo>
                  <a:lnTo>
                    <a:pt x="266986" y="744569"/>
                  </a:ln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176" name="Google Shape;2176;p42"/>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177" name="Google Shape;2177;p42"/>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178" name="Google Shape;2178;p42"/>
            <p:cNvSpPr/>
            <p:nvPr/>
          </p:nvSpPr>
          <p:spPr>
            <a:xfrm>
              <a:off x="7350442" y="3539870"/>
              <a:ext cx="240982" cy="701039"/>
            </a:xfrm>
            <a:custGeom>
              <a:avLst/>
              <a:gdLst/>
              <a:ahLst/>
              <a:cxnLst/>
              <a:rect l="l" t="t" r="r" b="b"/>
              <a:pathLst>
                <a:path w="240982" h="701039" extrusionOk="0">
                  <a:moveTo>
                    <a:pt x="227838" y="667893"/>
                  </a:moveTo>
                  <a:lnTo>
                    <a:pt x="227838" y="410146"/>
                  </a:lnTo>
                  <a:lnTo>
                    <a:pt x="160210" y="342519"/>
                  </a:lnTo>
                  <a:lnTo>
                    <a:pt x="160210" y="214503"/>
                  </a:lnTo>
                  <a:cubicBezTo>
                    <a:pt x="169545" y="212693"/>
                    <a:pt x="176689" y="204407"/>
                    <a:pt x="176689" y="194596"/>
                  </a:cubicBezTo>
                  <a:cubicBezTo>
                    <a:pt x="176689" y="183356"/>
                    <a:pt x="167545" y="174308"/>
                    <a:pt x="156400" y="174308"/>
                  </a:cubicBezTo>
                  <a:cubicBezTo>
                    <a:pt x="145161" y="174308"/>
                    <a:pt x="136017" y="183356"/>
                    <a:pt x="136017" y="194596"/>
                  </a:cubicBezTo>
                  <a:cubicBezTo>
                    <a:pt x="136017" y="204597"/>
                    <a:pt x="143446" y="212979"/>
                    <a:pt x="153067" y="214598"/>
                  </a:cubicBezTo>
                  <a:lnTo>
                    <a:pt x="153067" y="345472"/>
                  </a:lnTo>
                  <a:lnTo>
                    <a:pt x="220694" y="413099"/>
                  </a:lnTo>
                  <a:lnTo>
                    <a:pt x="220694" y="493681"/>
                  </a:lnTo>
                  <a:lnTo>
                    <a:pt x="103441" y="376428"/>
                  </a:lnTo>
                  <a:lnTo>
                    <a:pt x="103441" y="216122"/>
                  </a:lnTo>
                  <a:lnTo>
                    <a:pt x="23813" y="136493"/>
                  </a:lnTo>
                  <a:lnTo>
                    <a:pt x="23813" y="40291"/>
                  </a:lnTo>
                  <a:cubicBezTo>
                    <a:pt x="33242" y="38576"/>
                    <a:pt x="40576" y="30290"/>
                    <a:pt x="40576" y="20288"/>
                  </a:cubicBezTo>
                  <a:cubicBezTo>
                    <a:pt x="40576" y="9144"/>
                    <a:pt x="31432" y="0"/>
                    <a:pt x="20288" y="0"/>
                  </a:cubicBezTo>
                  <a:cubicBezTo>
                    <a:pt x="9049" y="0"/>
                    <a:pt x="0" y="9144"/>
                    <a:pt x="0" y="20288"/>
                  </a:cubicBezTo>
                  <a:cubicBezTo>
                    <a:pt x="0" y="30290"/>
                    <a:pt x="7144" y="38576"/>
                    <a:pt x="16669" y="40291"/>
                  </a:cubicBezTo>
                  <a:lnTo>
                    <a:pt x="16669" y="139446"/>
                  </a:lnTo>
                  <a:lnTo>
                    <a:pt x="96298" y="219075"/>
                  </a:lnTo>
                  <a:lnTo>
                    <a:pt x="96298" y="379381"/>
                  </a:lnTo>
                  <a:lnTo>
                    <a:pt x="220694" y="503777"/>
                  </a:lnTo>
                  <a:lnTo>
                    <a:pt x="220694" y="667893"/>
                  </a:lnTo>
                  <a:cubicBezTo>
                    <a:pt x="213169" y="669512"/>
                    <a:pt x="207454" y="676180"/>
                    <a:pt x="207454" y="684276"/>
                  </a:cubicBezTo>
                  <a:cubicBezTo>
                    <a:pt x="207454" y="693515"/>
                    <a:pt x="214979" y="701040"/>
                    <a:pt x="224218" y="701040"/>
                  </a:cubicBezTo>
                  <a:cubicBezTo>
                    <a:pt x="233458" y="701040"/>
                    <a:pt x="240982" y="693515"/>
                    <a:pt x="240982" y="684276"/>
                  </a:cubicBezTo>
                  <a:cubicBezTo>
                    <a:pt x="240887" y="676275"/>
                    <a:pt x="235267" y="669608"/>
                    <a:pt x="227838" y="667893"/>
                  </a:cubicBezTo>
                  <a:close/>
                  <a:moveTo>
                    <a:pt x="143161" y="194596"/>
                  </a:moveTo>
                  <a:cubicBezTo>
                    <a:pt x="143161" y="187357"/>
                    <a:pt x="149066" y="181451"/>
                    <a:pt x="156400" y="181451"/>
                  </a:cubicBezTo>
                  <a:cubicBezTo>
                    <a:pt x="163639" y="181451"/>
                    <a:pt x="169545" y="187357"/>
                    <a:pt x="169545" y="194596"/>
                  </a:cubicBezTo>
                  <a:cubicBezTo>
                    <a:pt x="169545" y="200501"/>
                    <a:pt x="165640" y="205550"/>
                    <a:pt x="160210" y="207074"/>
                  </a:cubicBezTo>
                  <a:cubicBezTo>
                    <a:pt x="158972" y="207550"/>
                    <a:pt x="157734" y="207740"/>
                    <a:pt x="156400" y="207740"/>
                  </a:cubicBezTo>
                  <a:cubicBezTo>
                    <a:pt x="155257" y="207740"/>
                    <a:pt x="154114" y="207550"/>
                    <a:pt x="153067" y="207264"/>
                  </a:cubicBezTo>
                  <a:cubicBezTo>
                    <a:pt x="147352" y="205835"/>
                    <a:pt x="143161" y="200692"/>
                    <a:pt x="143161" y="194596"/>
                  </a:cubicBezTo>
                  <a:close/>
                  <a:moveTo>
                    <a:pt x="7144" y="20288"/>
                  </a:moveTo>
                  <a:cubicBezTo>
                    <a:pt x="7144" y="13049"/>
                    <a:pt x="13049" y="7144"/>
                    <a:pt x="20288" y="7144"/>
                  </a:cubicBezTo>
                  <a:cubicBezTo>
                    <a:pt x="27527" y="7144"/>
                    <a:pt x="33433" y="13049"/>
                    <a:pt x="33433" y="20288"/>
                  </a:cubicBezTo>
                  <a:cubicBezTo>
                    <a:pt x="33433" y="26289"/>
                    <a:pt x="29337" y="31433"/>
                    <a:pt x="23813" y="32861"/>
                  </a:cubicBezTo>
                  <a:cubicBezTo>
                    <a:pt x="22669" y="33242"/>
                    <a:pt x="21526" y="33433"/>
                    <a:pt x="20288" y="33433"/>
                  </a:cubicBezTo>
                  <a:cubicBezTo>
                    <a:pt x="19050" y="33433"/>
                    <a:pt x="17812" y="33242"/>
                    <a:pt x="16669" y="32861"/>
                  </a:cubicBezTo>
                  <a:cubicBezTo>
                    <a:pt x="11144" y="31337"/>
                    <a:pt x="7144" y="26289"/>
                    <a:pt x="7144" y="202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2179" name="Google Shape;2179;p42"/>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Times New Roman" panose="02020603050405020304" pitchFamily="18" charset="0"/>
                <a:ea typeface="Calibri"/>
                <a:cs typeface="Times New Roman" panose="02020603050405020304" pitchFamily="18" charset="0"/>
                <a:sym typeface="Calibri"/>
              </a:endParaRPr>
            </a:p>
          </p:txBody>
        </p:sp>
      </p:grpSp>
      <p:sp>
        <p:nvSpPr>
          <p:cNvPr id="3" name="Google Shape;2158;p42">
            <a:extLst>
              <a:ext uri="{FF2B5EF4-FFF2-40B4-BE49-F238E27FC236}">
                <a16:creationId xmlns:a16="http://schemas.microsoft.com/office/drawing/2014/main" id="{AB69BA8D-8D0A-A5CA-11BB-04C238A89B24}"/>
              </a:ext>
            </a:extLst>
          </p:cNvPr>
          <p:cNvSpPr/>
          <p:nvPr/>
        </p:nvSpPr>
        <p:spPr>
          <a:xfrm>
            <a:off x="7408311" y="3437300"/>
            <a:ext cx="956700" cy="956700"/>
          </a:xfrm>
          <a:prstGeom prst="ellipse">
            <a:avLst/>
          </a:prstGeom>
          <a:noFill/>
          <a:ln w="28575" cap="flat" cmpd="sng">
            <a:solidFill>
              <a:schemeClr val="accent1"/>
            </a:solidFill>
            <a:prstDash val="solid"/>
            <a:round/>
            <a:headEnd type="none" w="sm" len="sm"/>
            <a:tailEnd type="none" w="sm" len="sm"/>
          </a:ln>
          <a:effectLst>
            <a:outerShdw blurRad="114300" dist="19050" dir="5400000" algn="bl" rotWithShape="0">
              <a:srgbClr val="98FAFC">
                <a:alpha val="56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rgbClr val="FFFFFF"/>
                </a:solidFill>
                <a:latin typeface="Times New Roman" panose="02020603050405020304" pitchFamily="18" charset="0"/>
                <a:ea typeface="Oswald ExtraLight"/>
                <a:cs typeface="Times New Roman" panose="02020603050405020304" pitchFamily="18" charset="0"/>
                <a:sym typeface="Oswald ExtraLight"/>
              </a:rPr>
              <a:t>05</a:t>
            </a:r>
            <a:endParaRPr sz="3000" dirty="0">
              <a:solidFill>
                <a:srgbClr val="FFFFFF"/>
              </a:solidFill>
              <a:latin typeface="Times New Roman" panose="02020603050405020304" pitchFamily="18" charset="0"/>
              <a:ea typeface="Oswald ExtraLight"/>
              <a:cs typeface="Times New Roman" panose="02020603050405020304" pitchFamily="18" charset="0"/>
              <a:sym typeface="Oswald ExtraLight"/>
            </a:endParaRPr>
          </a:p>
        </p:txBody>
      </p:sp>
      <p:cxnSp>
        <p:nvCxnSpPr>
          <p:cNvPr id="4" name="Google Shape;2157;p42">
            <a:extLst>
              <a:ext uri="{FF2B5EF4-FFF2-40B4-BE49-F238E27FC236}">
                <a16:creationId xmlns:a16="http://schemas.microsoft.com/office/drawing/2014/main" id="{B10BD25D-B214-5052-BB85-3A95B74223C0}"/>
              </a:ext>
            </a:extLst>
          </p:cNvPr>
          <p:cNvCxnSpPr>
            <a:cxnSpLocks/>
            <a:stCxn id="2158" idx="5"/>
            <a:endCxn id="3" idx="1"/>
          </p:cNvCxnSpPr>
          <p:nvPr/>
        </p:nvCxnSpPr>
        <p:spPr>
          <a:xfrm>
            <a:off x="6381854" y="2700299"/>
            <a:ext cx="1166562" cy="877106"/>
          </a:xfrm>
          <a:prstGeom prst="straightConnector1">
            <a:avLst/>
          </a:prstGeom>
          <a:noFill/>
          <a:ln w="28575" cap="flat" cmpd="sng">
            <a:solidFill>
              <a:schemeClr val="accent1"/>
            </a:solidFill>
            <a:prstDash val="solid"/>
            <a:round/>
            <a:headEnd type="none" w="med" len="med"/>
            <a:tailEnd type="none" w="med" len="med"/>
          </a:ln>
        </p:spPr>
      </p:cxnSp>
      <p:sp>
        <p:nvSpPr>
          <p:cNvPr id="9" name="Google Shape;2164;p42">
            <a:extLst>
              <a:ext uri="{FF2B5EF4-FFF2-40B4-BE49-F238E27FC236}">
                <a16:creationId xmlns:a16="http://schemas.microsoft.com/office/drawing/2014/main" id="{1DFA62DA-3294-D6C6-35D0-871371BE6495}"/>
              </a:ext>
            </a:extLst>
          </p:cNvPr>
          <p:cNvSpPr txBox="1">
            <a:spLocks/>
          </p:cNvSpPr>
          <p:nvPr/>
        </p:nvSpPr>
        <p:spPr>
          <a:xfrm>
            <a:off x="7114789" y="1962675"/>
            <a:ext cx="1693200" cy="320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Oswald"/>
              <a:buNone/>
              <a:defRPr sz="34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2000" dirty="0">
                <a:latin typeface="Times New Roman" panose="02020603050405020304" pitchFamily="18" charset="0"/>
                <a:cs typeface="Times New Roman" panose="02020603050405020304" pitchFamily="18" charset="0"/>
              </a:rPr>
              <a:t>Times Opened</a:t>
            </a:r>
          </a:p>
        </p:txBody>
      </p:sp>
      <p:sp>
        <p:nvSpPr>
          <p:cNvPr id="10" name="Google Shape;2166;p42">
            <a:extLst>
              <a:ext uri="{FF2B5EF4-FFF2-40B4-BE49-F238E27FC236}">
                <a16:creationId xmlns:a16="http://schemas.microsoft.com/office/drawing/2014/main" id="{1EE6AF38-1CE7-8E9A-26BD-56ACDB9C2850}"/>
              </a:ext>
            </a:extLst>
          </p:cNvPr>
          <p:cNvSpPr txBox="1">
            <a:spLocks/>
          </p:cNvSpPr>
          <p:nvPr/>
        </p:nvSpPr>
        <p:spPr>
          <a:xfrm>
            <a:off x="7128063" y="2511592"/>
            <a:ext cx="1691700" cy="8771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dirty="0">
                <a:solidFill>
                  <a:schemeClr val="dk1"/>
                </a:solidFill>
                <a:latin typeface="Times New Roman" panose="02020603050405020304" pitchFamily="18" charset="0"/>
                <a:ea typeface="DM Sans"/>
                <a:cs typeface="Times New Roman" panose="02020603050405020304" pitchFamily="18" charset="0"/>
                <a:sym typeface="DM Sans"/>
              </a:rPr>
              <a:t>Records the number of times the app was opened that day</a:t>
            </a:r>
          </a:p>
        </p:txBody>
      </p:sp>
      <p:sp>
        <p:nvSpPr>
          <p:cNvPr id="2" name="TextBox 1">
            <a:extLst>
              <a:ext uri="{FF2B5EF4-FFF2-40B4-BE49-F238E27FC236}">
                <a16:creationId xmlns:a16="http://schemas.microsoft.com/office/drawing/2014/main" id="{A56A7DC5-EF62-C9C3-999C-B328CCD1562E}"/>
              </a:ext>
            </a:extLst>
          </p:cNvPr>
          <p:cNvSpPr txBox="1"/>
          <p:nvPr/>
        </p:nvSpPr>
        <p:spPr>
          <a:xfrm>
            <a:off x="8854025" y="4817929"/>
            <a:ext cx="223667"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0"/>
          <p:cNvSpPr/>
          <p:nvPr/>
        </p:nvSpPr>
        <p:spPr>
          <a:xfrm>
            <a:off x="921100" y="1265100"/>
            <a:ext cx="7168799" cy="2610230"/>
          </a:xfrm>
          <a:prstGeom prst="roundRect">
            <a:avLst>
              <a:gd name="adj" fmla="val 11903"/>
            </a:avLst>
          </a:prstGeom>
          <a:noFill/>
          <a:ln w="19050" cap="flat" cmpd="sng">
            <a:solidFill>
              <a:srgbClr val="3FF5E1"/>
            </a:solidFill>
            <a:prstDash val="solid"/>
            <a:round/>
            <a:headEnd type="none" w="sm" len="sm"/>
            <a:tailEnd type="none" w="sm" len="sm"/>
          </a:ln>
          <a:effectLst>
            <a:outerShdw blurRad="142875" dist="19050" dir="5400000" algn="bl" rotWithShape="0">
              <a:srgbClr val="98FAFC">
                <a:alpha val="9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0"/>
          <p:cNvSpPr txBox="1">
            <a:spLocks noGrp="1"/>
          </p:cNvSpPr>
          <p:nvPr>
            <p:ph type="title"/>
          </p:nvPr>
        </p:nvSpPr>
        <p:spPr>
          <a:xfrm>
            <a:off x="4505499" y="1782933"/>
            <a:ext cx="3207987" cy="1574563"/>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200" b="1" dirty="0">
                <a:solidFill>
                  <a:schemeClr val="accent1"/>
                </a:solidFill>
                <a:latin typeface="Times New Roman" panose="02020603050405020304" pitchFamily="18" charset="0"/>
                <a:cs typeface="Times New Roman" panose="02020603050405020304" pitchFamily="18" charset="0"/>
              </a:rPr>
              <a:t>EXPLORATORY DATA ANALYSIS</a:t>
            </a:r>
            <a:endParaRPr sz="3200" b="1" dirty="0">
              <a:solidFill>
                <a:schemeClr val="accent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320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7CBCC96-A29E-3940-4DB7-1B2C9ED87E01}"/>
              </a:ext>
            </a:extLst>
          </p:cNvPr>
          <p:cNvPicPr>
            <a:picLocks noChangeAspect="1"/>
          </p:cNvPicPr>
          <p:nvPr/>
        </p:nvPicPr>
        <p:blipFill>
          <a:blip r:embed="rId3"/>
          <a:stretch>
            <a:fillRect/>
          </a:stretch>
        </p:blipFill>
        <p:spPr>
          <a:xfrm>
            <a:off x="1162401" y="1422667"/>
            <a:ext cx="3046175" cy="2298165"/>
          </a:xfrm>
          <a:prstGeom prst="rect">
            <a:avLst/>
          </a:prstGeom>
          <a:effectLst>
            <a:glow rad="63500">
              <a:schemeClr val="accent1">
                <a:satMod val="175000"/>
                <a:alpha val="40000"/>
              </a:schemeClr>
            </a:glow>
          </a:effectLst>
        </p:spPr>
      </p:pic>
      <p:sp>
        <p:nvSpPr>
          <p:cNvPr id="2" name="TextBox 1">
            <a:extLst>
              <a:ext uri="{FF2B5EF4-FFF2-40B4-BE49-F238E27FC236}">
                <a16:creationId xmlns:a16="http://schemas.microsoft.com/office/drawing/2014/main" id="{0C22A984-B723-E8E3-4528-54E58D2B0FC3}"/>
              </a:ext>
            </a:extLst>
          </p:cNvPr>
          <p:cNvSpPr txBox="1"/>
          <p:nvPr/>
        </p:nvSpPr>
        <p:spPr>
          <a:xfrm>
            <a:off x="8854025" y="4817929"/>
            <a:ext cx="223667"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grpSp>
        <p:nvGrpSpPr>
          <p:cNvPr id="2136" name="Google Shape;2136;p41"/>
          <p:cNvGrpSpPr/>
          <p:nvPr/>
        </p:nvGrpSpPr>
        <p:grpSpPr>
          <a:xfrm rot="-5400000" flipH="1">
            <a:off x="1390763" y="-1182784"/>
            <a:ext cx="959680" cy="3741186"/>
            <a:chOff x="7557897" y="2608992"/>
            <a:chExt cx="429195" cy="1673160"/>
          </a:xfrm>
        </p:grpSpPr>
        <p:sp>
          <p:nvSpPr>
            <p:cNvPr id="2137" name="Google Shape;2137;p41"/>
            <p:cNvSpPr/>
            <p:nvPr/>
          </p:nvSpPr>
          <p:spPr>
            <a:xfrm>
              <a:off x="7666005" y="3837621"/>
              <a:ext cx="75628" cy="444531"/>
            </a:xfrm>
            <a:custGeom>
              <a:avLst/>
              <a:gdLst/>
              <a:ahLst/>
              <a:cxnLst/>
              <a:rect l="l" t="t" r="r" b="b"/>
              <a:pathLst>
                <a:path w="75628" h="444531" extrusionOk="0">
                  <a:moveTo>
                    <a:pt x="58865" y="404146"/>
                  </a:moveTo>
                  <a:lnTo>
                    <a:pt x="58865" y="53816"/>
                  </a:lnTo>
                  <a:lnTo>
                    <a:pt x="30861" y="25813"/>
                  </a:lnTo>
                  <a:cubicBezTo>
                    <a:pt x="32576" y="23241"/>
                    <a:pt x="33528" y="20098"/>
                    <a:pt x="33528" y="16764"/>
                  </a:cubicBezTo>
                  <a:cubicBezTo>
                    <a:pt x="33528" y="7525"/>
                    <a:pt x="26003" y="0"/>
                    <a:pt x="16764" y="0"/>
                  </a:cubicBezTo>
                  <a:cubicBezTo>
                    <a:pt x="7525" y="0"/>
                    <a:pt x="0" y="7525"/>
                    <a:pt x="0" y="16764"/>
                  </a:cubicBezTo>
                  <a:cubicBezTo>
                    <a:pt x="0" y="26003"/>
                    <a:pt x="7525" y="33528"/>
                    <a:pt x="16764" y="33528"/>
                  </a:cubicBezTo>
                  <a:cubicBezTo>
                    <a:pt x="20098" y="33528"/>
                    <a:pt x="23146" y="32480"/>
                    <a:pt x="25813" y="30861"/>
                  </a:cubicBezTo>
                  <a:lnTo>
                    <a:pt x="25813" y="30861"/>
                  </a:lnTo>
                  <a:lnTo>
                    <a:pt x="51721" y="56769"/>
                  </a:lnTo>
                  <a:lnTo>
                    <a:pt x="51721" y="404146"/>
                  </a:lnTo>
                  <a:cubicBezTo>
                    <a:pt x="42196" y="405860"/>
                    <a:pt x="34957" y="414242"/>
                    <a:pt x="34957" y="424148"/>
                  </a:cubicBezTo>
                  <a:cubicBezTo>
                    <a:pt x="34957" y="435388"/>
                    <a:pt x="44101" y="444532"/>
                    <a:pt x="55341" y="444532"/>
                  </a:cubicBezTo>
                  <a:cubicBezTo>
                    <a:pt x="66485" y="444532"/>
                    <a:pt x="75629" y="435388"/>
                    <a:pt x="75629" y="424148"/>
                  </a:cubicBezTo>
                  <a:cubicBezTo>
                    <a:pt x="75629" y="414242"/>
                    <a:pt x="68294" y="405860"/>
                    <a:pt x="58865" y="404146"/>
                  </a:cubicBezTo>
                  <a:close/>
                  <a:moveTo>
                    <a:pt x="55341" y="437388"/>
                  </a:moveTo>
                  <a:cubicBezTo>
                    <a:pt x="48006" y="437388"/>
                    <a:pt x="42101" y="431483"/>
                    <a:pt x="42101" y="424148"/>
                  </a:cubicBezTo>
                  <a:cubicBezTo>
                    <a:pt x="42101" y="418147"/>
                    <a:pt x="46101" y="413099"/>
                    <a:pt x="51721" y="411575"/>
                  </a:cubicBezTo>
                  <a:cubicBezTo>
                    <a:pt x="52864" y="411194"/>
                    <a:pt x="54102" y="411004"/>
                    <a:pt x="55341" y="411004"/>
                  </a:cubicBezTo>
                  <a:cubicBezTo>
                    <a:pt x="56579" y="411004"/>
                    <a:pt x="57722" y="411194"/>
                    <a:pt x="58865" y="411575"/>
                  </a:cubicBezTo>
                  <a:cubicBezTo>
                    <a:pt x="64389" y="413004"/>
                    <a:pt x="68485" y="418147"/>
                    <a:pt x="68485" y="424148"/>
                  </a:cubicBezTo>
                  <a:cubicBezTo>
                    <a:pt x="68485" y="431483"/>
                    <a:pt x="62579" y="437388"/>
                    <a:pt x="55341" y="437388"/>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41"/>
            <p:cNvSpPr/>
            <p:nvPr/>
          </p:nvSpPr>
          <p:spPr>
            <a:xfrm>
              <a:off x="7557897" y="2823590"/>
              <a:ext cx="322706" cy="857440"/>
            </a:xfrm>
            <a:custGeom>
              <a:avLst/>
              <a:gdLst/>
              <a:ahLst/>
              <a:cxnLst/>
              <a:rect l="l" t="t" r="r" b="b"/>
              <a:pathLst>
                <a:path w="322706" h="857440" extrusionOk="0">
                  <a:moveTo>
                    <a:pt x="20098" y="824293"/>
                  </a:moveTo>
                  <a:lnTo>
                    <a:pt x="20098" y="561213"/>
                  </a:lnTo>
                  <a:lnTo>
                    <a:pt x="309563" y="271748"/>
                  </a:lnTo>
                  <a:lnTo>
                    <a:pt x="309563" y="33147"/>
                  </a:lnTo>
                  <a:cubicBezTo>
                    <a:pt x="317087" y="31528"/>
                    <a:pt x="322707" y="24860"/>
                    <a:pt x="322707" y="16764"/>
                  </a:cubicBezTo>
                  <a:cubicBezTo>
                    <a:pt x="322707" y="7525"/>
                    <a:pt x="315182" y="0"/>
                    <a:pt x="305943" y="0"/>
                  </a:cubicBezTo>
                  <a:cubicBezTo>
                    <a:pt x="296704" y="0"/>
                    <a:pt x="289179" y="7525"/>
                    <a:pt x="289179" y="16764"/>
                  </a:cubicBezTo>
                  <a:cubicBezTo>
                    <a:pt x="289179" y="24765"/>
                    <a:pt x="294799" y="31432"/>
                    <a:pt x="302323" y="33147"/>
                  </a:cubicBezTo>
                  <a:lnTo>
                    <a:pt x="302323" y="268796"/>
                  </a:lnTo>
                  <a:lnTo>
                    <a:pt x="12859" y="558260"/>
                  </a:lnTo>
                  <a:lnTo>
                    <a:pt x="12859" y="824389"/>
                  </a:lnTo>
                  <a:cubicBezTo>
                    <a:pt x="5524" y="826103"/>
                    <a:pt x="0" y="832771"/>
                    <a:pt x="0" y="840676"/>
                  </a:cubicBezTo>
                  <a:cubicBezTo>
                    <a:pt x="0" y="849916"/>
                    <a:pt x="7525" y="857441"/>
                    <a:pt x="16764" y="857441"/>
                  </a:cubicBezTo>
                  <a:cubicBezTo>
                    <a:pt x="26003" y="857441"/>
                    <a:pt x="33528" y="849916"/>
                    <a:pt x="33528" y="840676"/>
                  </a:cubicBezTo>
                  <a:cubicBezTo>
                    <a:pt x="33528" y="832580"/>
                    <a:pt x="27718" y="825818"/>
                    <a:pt x="20098" y="824293"/>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41"/>
            <p:cNvSpPr/>
            <p:nvPr/>
          </p:nvSpPr>
          <p:spPr>
            <a:xfrm>
              <a:off x="7616094" y="2608992"/>
              <a:ext cx="370998" cy="1562195"/>
            </a:xfrm>
            <a:custGeom>
              <a:avLst/>
              <a:gdLst/>
              <a:ahLst/>
              <a:cxnLst/>
              <a:rect l="l" t="t" r="r" b="b"/>
              <a:pathLst>
                <a:path w="370998" h="1562195" extrusionOk="0">
                  <a:moveTo>
                    <a:pt x="158496" y="1521905"/>
                  </a:moveTo>
                  <a:lnTo>
                    <a:pt x="158496" y="1225868"/>
                  </a:lnTo>
                  <a:lnTo>
                    <a:pt x="95155" y="1162431"/>
                  </a:lnTo>
                  <a:lnTo>
                    <a:pt x="95155" y="939070"/>
                  </a:lnTo>
                  <a:lnTo>
                    <a:pt x="156210" y="878014"/>
                  </a:lnTo>
                  <a:lnTo>
                    <a:pt x="156210" y="839534"/>
                  </a:lnTo>
                  <a:lnTo>
                    <a:pt x="317659" y="678085"/>
                  </a:lnTo>
                  <a:cubicBezTo>
                    <a:pt x="320897" y="680466"/>
                    <a:pt x="324898" y="681800"/>
                    <a:pt x="329184" y="681800"/>
                  </a:cubicBezTo>
                  <a:cubicBezTo>
                    <a:pt x="340423" y="681800"/>
                    <a:pt x="349568" y="672655"/>
                    <a:pt x="349568" y="661511"/>
                  </a:cubicBezTo>
                  <a:cubicBezTo>
                    <a:pt x="349568" y="650272"/>
                    <a:pt x="340423" y="641128"/>
                    <a:pt x="329184" y="641128"/>
                  </a:cubicBezTo>
                  <a:cubicBezTo>
                    <a:pt x="318040" y="641128"/>
                    <a:pt x="308896" y="650272"/>
                    <a:pt x="308896" y="661511"/>
                  </a:cubicBezTo>
                  <a:cubicBezTo>
                    <a:pt x="308896" y="665797"/>
                    <a:pt x="310229" y="669798"/>
                    <a:pt x="312611" y="673037"/>
                  </a:cubicBezTo>
                  <a:lnTo>
                    <a:pt x="267843" y="717804"/>
                  </a:lnTo>
                  <a:lnTo>
                    <a:pt x="267843" y="635413"/>
                  </a:lnTo>
                  <a:lnTo>
                    <a:pt x="370999" y="532257"/>
                  </a:lnTo>
                  <a:lnTo>
                    <a:pt x="370999" y="273844"/>
                  </a:lnTo>
                  <a:lnTo>
                    <a:pt x="319183" y="222028"/>
                  </a:lnTo>
                  <a:lnTo>
                    <a:pt x="319183" y="0"/>
                  </a:lnTo>
                  <a:lnTo>
                    <a:pt x="312039" y="0"/>
                  </a:lnTo>
                  <a:lnTo>
                    <a:pt x="312039" y="503777"/>
                  </a:lnTo>
                  <a:lnTo>
                    <a:pt x="16669" y="799147"/>
                  </a:lnTo>
                  <a:lnTo>
                    <a:pt x="16669" y="1479995"/>
                  </a:lnTo>
                  <a:cubicBezTo>
                    <a:pt x="7144" y="1481709"/>
                    <a:pt x="0" y="1490091"/>
                    <a:pt x="0" y="1500092"/>
                  </a:cubicBezTo>
                  <a:cubicBezTo>
                    <a:pt x="0" y="1511237"/>
                    <a:pt x="9049" y="1520381"/>
                    <a:pt x="20288" y="1520381"/>
                  </a:cubicBezTo>
                  <a:cubicBezTo>
                    <a:pt x="31528" y="1520381"/>
                    <a:pt x="40577" y="1511237"/>
                    <a:pt x="40577" y="1500092"/>
                  </a:cubicBezTo>
                  <a:cubicBezTo>
                    <a:pt x="40577" y="1490091"/>
                    <a:pt x="33338" y="1481709"/>
                    <a:pt x="23813" y="1479995"/>
                  </a:cubicBezTo>
                  <a:lnTo>
                    <a:pt x="23813" y="802100"/>
                  </a:lnTo>
                  <a:lnTo>
                    <a:pt x="319183" y="506730"/>
                  </a:lnTo>
                  <a:lnTo>
                    <a:pt x="319183" y="232124"/>
                  </a:lnTo>
                  <a:lnTo>
                    <a:pt x="363855" y="276796"/>
                  </a:lnTo>
                  <a:lnTo>
                    <a:pt x="363855" y="529304"/>
                  </a:lnTo>
                  <a:lnTo>
                    <a:pt x="260699" y="632460"/>
                  </a:lnTo>
                  <a:lnTo>
                    <a:pt x="260699" y="724948"/>
                  </a:lnTo>
                  <a:lnTo>
                    <a:pt x="260699" y="724948"/>
                  </a:lnTo>
                  <a:lnTo>
                    <a:pt x="149066" y="836485"/>
                  </a:lnTo>
                  <a:lnTo>
                    <a:pt x="149066" y="874967"/>
                  </a:lnTo>
                  <a:lnTo>
                    <a:pt x="95155" y="928973"/>
                  </a:lnTo>
                  <a:lnTo>
                    <a:pt x="95155" y="821341"/>
                  </a:lnTo>
                  <a:lnTo>
                    <a:pt x="178498" y="738092"/>
                  </a:lnTo>
                  <a:cubicBezTo>
                    <a:pt x="181737" y="740473"/>
                    <a:pt x="185738" y="741807"/>
                    <a:pt x="190024" y="741807"/>
                  </a:cubicBezTo>
                  <a:cubicBezTo>
                    <a:pt x="201263" y="741807"/>
                    <a:pt x="210312" y="732663"/>
                    <a:pt x="210312" y="721423"/>
                  </a:cubicBezTo>
                  <a:cubicBezTo>
                    <a:pt x="210312" y="710279"/>
                    <a:pt x="201263" y="701135"/>
                    <a:pt x="190024" y="701135"/>
                  </a:cubicBezTo>
                  <a:cubicBezTo>
                    <a:pt x="178784" y="701135"/>
                    <a:pt x="169736" y="710279"/>
                    <a:pt x="169736" y="721423"/>
                  </a:cubicBezTo>
                  <a:cubicBezTo>
                    <a:pt x="169736" y="725805"/>
                    <a:pt x="171069" y="729805"/>
                    <a:pt x="173355" y="733044"/>
                  </a:cubicBezTo>
                  <a:lnTo>
                    <a:pt x="88011" y="818388"/>
                  </a:lnTo>
                  <a:lnTo>
                    <a:pt x="88011" y="1165384"/>
                  </a:lnTo>
                  <a:lnTo>
                    <a:pt x="151352" y="1228820"/>
                  </a:lnTo>
                  <a:lnTo>
                    <a:pt x="151352" y="1521905"/>
                  </a:lnTo>
                  <a:cubicBezTo>
                    <a:pt x="141732" y="1523524"/>
                    <a:pt x="134493" y="1531906"/>
                    <a:pt x="134493" y="1541907"/>
                  </a:cubicBezTo>
                  <a:cubicBezTo>
                    <a:pt x="134493" y="1553147"/>
                    <a:pt x="143542" y="1562195"/>
                    <a:pt x="154781" y="1562195"/>
                  </a:cubicBezTo>
                  <a:cubicBezTo>
                    <a:pt x="166021" y="1562195"/>
                    <a:pt x="175070" y="1553147"/>
                    <a:pt x="175070" y="1541907"/>
                  </a:cubicBezTo>
                  <a:cubicBezTo>
                    <a:pt x="175070" y="1532001"/>
                    <a:pt x="167926" y="1523714"/>
                    <a:pt x="158496" y="1521905"/>
                  </a:cubicBezTo>
                  <a:close/>
                  <a:moveTo>
                    <a:pt x="316039" y="661511"/>
                  </a:moveTo>
                  <a:cubicBezTo>
                    <a:pt x="316039" y="654177"/>
                    <a:pt x="321945" y="648272"/>
                    <a:pt x="329184" y="648272"/>
                  </a:cubicBezTo>
                  <a:cubicBezTo>
                    <a:pt x="336518" y="648272"/>
                    <a:pt x="342424" y="654177"/>
                    <a:pt x="342424" y="661511"/>
                  </a:cubicBezTo>
                  <a:cubicBezTo>
                    <a:pt x="342424" y="668750"/>
                    <a:pt x="336518" y="674656"/>
                    <a:pt x="329184" y="674656"/>
                  </a:cubicBezTo>
                  <a:cubicBezTo>
                    <a:pt x="326898" y="674656"/>
                    <a:pt x="324707" y="674084"/>
                    <a:pt x="322802" y="672941"/>
                  </a:cubicBezTo>
                  <a:cubicBezTo>
                    <a:pt x="320707" y="671798"/>
                    <a:pt x="318897" y="669988"/>
                    <a:pt x="317754" y="667893"/>
                  </a:cubicBezTo>
                  <a:cubicBezTo>
                    <a:pt x="316611" y="665988"/>
                    <a:pt x="316039" y="663797"/>
                    <a:pt x="316039" y="661511"/>
                  </a:cubicBezTo>
                  <a:close/>
                  <a:moveTo>
                    <a:pt x="33433" y="1500092"/>
                  </a:moveTo>
                  <a:cubicBezTo>
                    <a:pt x="33433" y="1507331"/>
                    <a:pt x="27527" y="1513237"/>
                    <a:pt x="20288" y="1513237"/>
                  </a:cubicBezTo>
                  <a:cubicBezTo>
                    <a:pt x="13049" y="1513237"/>
                    <a:pt x="7144" y="1507331"/>
                    <a:pt x="7144" y="1500092"/>
                  </a:cubicBezTo>
                  <a:cubicBezTo>
                    <a:pt x="7144" y="1493996"/>
                    <a:pt x="11144" y="1488948"/>
                    <a:pt x="16669" y="1487424"/>
                  </a:cubicBezTo>
                  <a:cubicBezTo>
                    <a:pt x="17812" y="1487043"/>
                    <a:pt x="19050" y="1486853"/>
                    <a:pt x="20288" y="1486853"/>
                  </a:cubicBezTo>
                  <a:cubicBezTo>
                    <a:pt x="21527" y="1486853"/>
                    <a:pt x="22670" y="1487043"/>
                    <a:pt x="23813" y="1487424"/>
                  </a:cubicBezTo>
                  <a:cubicBezTo>
                    <a:pt x="29337" y="1488853"/>
                    <a:pt x="33433" y="1493996"/>
                    <a:pt x="33433" y="1500092"/>
                  </a:cubicBezTo>
                  <a:close/>
                  <a:moveTo>
                    <a:pt x="176879" y="721423"/>
                  </a:moveTo>
                  <a:cubicBezTo>
                    <a:pt x="176879" y="714184"/>
                    <a:pt x="182785" y="708279"/>
                    <a:pt x="190024" y="708279"/>
                  </a:cubicBezTo>
                  <a:cubicBezTo>
                    <a:pt x="197263" y="708279"/>
                    <a:pt x="203168" y="714184"/>
                    <a:pt x="203168" y="721423"/>
                  </a:cubicBezTo>
                  <a:cubicBezTo>
                    <a:pt x="203168" y="728758"/>
                    <a:pt x="197263" y="734663"/>
                    <a:pt x="190024" y="734663"/>
                  </a:cubicBezTo>
                  <a:cubicBezTo>
                    <a:pt x="187738" y="734663"/>
                    <a:pt x="185547" y="734092"/>
                    <a:pt x="183642" y="732949"/>
                  </a:cubicBezTo>
                  <a:cubicBezTo>
                    <a:pt x="181546" y="731806"/>
                    <a:pt x="179737" y="730091"/>
                    <a:pt x="178594" y="727901"/>
                  </a:cubicBezTo>
                  <a:cubicBezTo>
                    <a:pt x="177451" y="725996"/>
                    <a:pt x="176879" y="723805"/>
                    <a:pt x="176879" y="721423"/>
                  </a:cubicBezTo>
                  <a:close/>
                  <a:moveTo>
                    <a:pt x="154781" y="1555052"/>
                  </a:moveTo>
                  <a:cubicBezTo>
                    <a:pt x="147542" y="1555052"/>
                    <a:pt x="141637" y="1549146"/>
                    <a:pt x="141637" y="1541907"/>
                  </a:cubicBezTo>
                  <a:cubicBezTo>
                    <a:pt x="141637" y="1535811"/>
                    <a:pt x="145733" y="1530763"/>
                    <a:pt x="151352" y="1529239"/>
                  </a:cubicBezTo>
                  <a:cubicBezTo>
                    <a:pt x="152495" y="1528953"/>
                    <a:pt x="153638" y="1528763"/>
                    <a:pt x="154781" y="1528763"/>
                  </a:cubicBezTo>
                  <a:cubicBezTo>
                    <a:pt x="156115" y="1528763"/>
                    <a:pt x="157353" y="1528953"/>
                    <a:pt x="158496" y="1529334"/>
                  </a:cubicBezTo>
                  <a:cubicBezTo>
                    <a:pt x="163925" y="1530953"/>
                    <a:pt x="167926" y="1536002"/>
                    <a:pt x="167926" y="1541907"/>
                  </a:cubicBezTo>
                  <a:cubicBezTo>
                    <a:pt x="167926" y="1549146"/>
                    <a:pt x="162020" y="1555052"/>
                    <a:pt x="154781" y="1555052"/>
                  </a:cubicBezTo>
                  <a:close/>
                </a:path>
              </a:pathLst>
            </a:custGeom>
            <a:solidFill>
              <a:schemeClr val="accent1"/>
            </a:solidFill>
            <a:ln>
              <a:noFill/>
            </a:ln>
            <a:effectLst>
              <a:outerShdw blurRad="200025" dist="19050" dir="5400000" algn="bl" rotWithShape="0">
                <a:schemeClr val="accent1">
                  <a:alpha val="67000"/>
                </a:scheme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0" name="Google Shape;2140;p41"/>
          <p:cNvSpPr txBox="1">
            <a:spLocks noGrp="1"/>
          </p:cNvSpPr>
          <p:nvPr>
            <p:ph type="title"/>
          </p:nvPr>
        </p:nvSpPr>
        <p:spPr>
          <a:xfrm>
            <a:off x="3972919" y="448486"/>
            <a:ext cx="4900268" cy="481054"/>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b="1" dirty="0">
                <a:solidFill>
                  <a:schemeClr val="accent1"/>
                </a:solidFill>
                <a:latin typeface="Times New Roman" panose="02020603050405020304" pitchFamily="18" charset="0"/>
                <a:cs typeface="Times New Roman" panose="02020603050405020304" pitchFamily="18" charset="0"/>
              </a:rPr>
              <a:t>Understanding User Habits and Preferences</a:t>
            </a:r>
            <a:endParaRPr sz="20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9007A29-A3AB-0851-27C8-625CBF8B7667}"/>
              </a:ext>
            </a:extLst>
          </p:cNvPr>
          <p:cNvPicPr>
            <a:picLocks noChangeAspect="1"/>
          </p:cNvPicPr>
          <p:nvPr/>
        </p:nvPicPr>
        <p:blipFill>
          <a:blip r:embed="rId3"/>
          <a:stretch>
            <a:fillRect/>
          </a:stretch>
        </p:blipFill>
        <p:spPr>
          <a:xfrm>
            <a:off x="240660" y="1338062"/>
            <a:ext cx="5454650" cy="3597470"/>
          </a:xfrm>
          <a:prstGeom prst="rect">
            <a:avLst/>
          </a:prstGeom>
        </p:spPr>
      </p:pic>
      <p:sp>
        <p:nvSpPr>
          <p:cNvPr id="11" name="TextBox 10">
            <a:extLst>
              <a:ext uri="{FF2B5EF4-FFF2-40B4-BE49-F238E27FC236}">
                <a16:creationId xmlns:a16="http://schemas.microsoft.com/office/drawing/2014/main" id="{7E222449-0301-22FC-9822-5DC370CBF320}"/>
              </a:ext>
            </a:extLst>
          </p:cNvPr>
          <p:cNvSpPr txBox="1"/>
          <p:nvPr/>
        </p:nvSpPr>
        <p:spPr>
          <a:xfrm>
            <a:off x="6127750" y="1397504"/>
            <a:ext cx="2705100" cy="3416320"/>
          </a:xfrm>
          <a:prstGeom prst="rect">
            <a:avLst/>
          </a:prstGeom>
          <a:noFill/>
        </p:spPr>
        <p:txBody>
          <a:bodyPr wrap="square" rtlCol="0">
            <a:spAutoFit/>
          </a:bodyPr>
          <a:lstStyle/>
          <a:p>
            <a:pPr algn="just"/>
            <a:r>
              <a:rPr lang="en-US" sz="1200" b="1" dirty="0">
                <a:solidFill>
                  <a:schemeClr val="accent1"/>
                </a:solidFill>
                <a:latin typeface="Times New Roman" panose="02020603050405020304" pitchFamily="18" charset="0"/>
                <a:cs typeface="Times New Roman" panose="02020603050405020304" pitchFamily="18" charset="0"/>
              </a:rPr>
              <a:t>Usage Time</a:t>
            </a:r>
            <a:r>
              <a:rPr lang="en-US" sz="1200" dirty="0">
                <a:solidFill>
                  <a:schemeClr val="accent1"/>
                </a:solidFill>
                <a:latin typeface="Times New Roman" panose="02020603050405020304" pitchFamily="18" charset="0"/>
                <a:cs typeface="Times New Roman" panose="02020603050405020304" pitchFamily="18" charset="0"/>
              </a:rPr>
              <a:t>:</a:t>
            </a:r>
            <a:r>
              <a:rPr lang="en-US" sz="1200" b="1" dirty="0">
                <a:solidFill>
                  <a:schemeClr val="accent6"/>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Most users have relatively short usage sessions, with the majority spending less than 40 minutes per session. A smaller group of users engages for significantly longer periods.</a:t>
            </a: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r>
              <a:rPr lang="en-US" sz="1200" b="1" dirty="0">
                <a:solidFill>
                  <a:schemeClr val="accent1"/>
                </a:solidFill>
                <a:latin typeface="Times New Roman" panose="02020603050405020304" pitchFamily="18" charset="0"/>
                <a:cs typeface="Times New Roman" panose="02020603050405020304" pitchFamily="18" charset="0"/>
              </a:rPr>
              <a:t>Notifications</a:t>
            </a:r>
            <a:r>
              <a:rPr lang="en-US" sz="1200" dirty="0">
                <a:solidFill>
                  <a:schemeClr val="accent1"/>
                </a:solidFill>
                <a:latin typeface="Times New Roman" panose="020206030504050203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 The majority of users receive a moderate number of notifications, with fewer than 40 notifications being the norm. A smaller segment receives a higher number of notifications.</a:t>
            </a:r>
          </a:p>
          <a:p>
            <a:pPr algn="just"/>
            <a:endParaRPr lang="en-US" sz="1200" dirty="0">
              <a:solidFill>
                <a:schemeClr val="tx1"/>
              </a:solidFill>
              <a:latin typeface="Times New Roman" panose="02020603050405020304" pitchFamily="18" charset="0"/>
              <a:cs typeface="Times New Roman" panose="02020603050405020304" pitchFamily="18" charset="0"/>
            </a:endParaRPr>
          </a:p>
          <a:p>
            <a:pPr algn="just"/>
            <a:r>
              <a:rPr lang="en-US" sz="1200" b="1" dirty="0">
                <a:solidFill>
                  <a:schemeClr val="accent1"/>
                </a:solidFill>
                <a:latin typeface="Times New Roman" panose="02020603050405020304" pitchFamily="18" charset="0"/>
                <a:cs typeface="Times New Roman" panose="02020603050405020304" pitchFamily="18" charset="0"/>
              </a:rPr>
              <a:t>App Open Frequency</a:t>
            </a:r>
            <a:r>
              <a:rPr lang="en-US" sz="1200" dirty="0">
                <a:solidFill>
                  <a:schemeClr val="accent1"/>
                </a:solidFill>
                <a:latin typeface="Times New Roman" panose="02020603050405020304" pitchFamily="18" charset="0"/>
                <a:cs typeface="Times New Roman" panose="02020603050405020304" pitchFamily="18" charset="0"/>
              </a:rPr>
              <a:t>:</a:t>
            </a:r>
            <a:r>
              <a:rPr lang="en-US" sz="1200" dirty="0">
                <a:solidFill>
                  <a:schemeClr val="tx1"/>
                </a:solidFill>
                <a:latin typeface="Times New Roman" panose="02020603050405020304" pitchFamily="18" charset="0"/>
                <a:cs typeface="Times New Roman" panose="02020603050405020304" pitchFamily="18" charset="0"/>
              </a:rPr>
              <a:t> Users tend to open the app a moderate number of times, with a peak around 20-30 times. The distribution is relatively even, indicating consistent usage patterns.</a:t>
            </a:r>
          </a:p>
        </p:txBody>
      </p:sp>
      <p:sp>
        <p:nvSpPr>
          <p:cNvPr id="2" name="TextBox 1">
            <a:extLst>
              <a:ext uri="{FF2B5EF4-FFF2-40B4-BE49-F238E27FC236}">
                <a16:creationId xmlns:a16="http://schemas.microsoft.com/office/drawing/2014/main" id="{2922703D-4E07-42E2-D68C-551895E4B3C5}"/>
              </a:ext>
            </a:extLst>
          </p:cNvPr>
          <p:cNvSpPr txBox="1"/>
          <p:nvPr/>
        </p:nvSpPr>
        <p:spPr>
          <a:xfrm>
            <a:off x="8854025" y="4817929"/>
            <a:ext cx="223667" cy="276999"/>
          </a:xfrm>
          <a:prstGeom prst="rect">
            <a:avLst/>
          </a:prstGeom>
          <a:noFill/>
        </p:spPr>
        <p:txBody>
          <a:bodyPr wrap="square" rtlCol="0">
            <a:spAutoFit/>
          </a:bodyPr>
          <a:lstStyle/>
          <a:p>
            <a:r>
              <a:rPr lang="en-US" sz="1200" dirty="0">
                <a:solidFill>
                  <a:schemeClr val="tx1"/>
                </a:solidFill>
                <a:latin typeface="Times New Roman" panose="02020603050405020304" pitchFamily="18" charset="0"/>
                <a:cs typeface="Times New Roman" panose="02020603050405020304" pitchFamily="18" charset="0"/>
              </a:rPr>
              <a:t>9</a:t>
            </a:r>
          </a:p>
        </p:txBody>
      </p:sp>
    </p:spTree>
  </p:cSld>
  <p:clrMapOvr>
    <a:masterClrMapping/>
  </p:clrMapOvr>
</p:sld>
</file>

<file path=ppt/theme/theme1.xml><?xml version="1.0" encoding="utf-8"?>
<a:theme xmlns:a="http://schemas.openxmlformats.org/drawingml/2006/main" name="Technology Project Proposal Minitheme by Slidesgo">
  <a:themeElements>
    <a:clrScheme name="Simple Light">
      <a:dk1>
        <a:srgbClr val="FFFFFF"/>
      </a:dk1>
      <a:lt1>
        <a:srgbClr val="E0E0E0"/>
      </a:lt1>
      <a:dk2>
        <a:srgbClr val="666666"/>
      </a:dk2>
      <a:lt2>
        <a:srgbClr val="000000"/>
      </a:lt2>
      <a:accent1>
        <a:srgbClr val="96FFF3"/>
      </a:accent1>
      <a:accent2>
        <a:srgbClr val="8F1EA0"/>
      </a:accent2>
      <a:accent3>
        <a:srgbClr val="3DC6FF"/>
      </a:accent3>
      <a:accent4>
        <a:srgbClr val="2619AA"/>
      </a:accent4>
      <a:accent5>
        <a:srgbClr val="190057"/>
      </a:accent5>
      <a:accent6>
        <a:srgbClr val="F139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761</TotalTime>
  <Words>2635</Words>
  <Application>Microsoft Office PowerPoint</Application>
  <PresentationFormat>On-screen Show (16:9)</PresentationFormat>
  <Paragraphs>226</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Calibri</vt:lpstr>
      <vt:lpstr>Arial</vt:lpstr>
      <vt:lpstr>Roboto Condensed Light</vt:lpstr>
      <vt:lpstr>Oswald ExtraLight</vt:lpstr>
      <vt:lpstr>Times New Roman</vt:lpstr>
      <vt:lpstr>Oswald</vt:lpstr>
      <vt:lpstr>DM Sans</vt:lpstr>
      <vt:lpstr>Technology Project Proposal Minitheme by Slidesgo</vt:lpstr>
      <vt:lpstr>PowerPoint Presentation</vt:lpstr>
      <vt:lpstr>AGENDA</vt:lpstr>
      <vt:lpstr>EXECUTIVE SUMMARY</vt:lpstr>
      <vt:lpstr>PLAN OF THE PROJECT</vt:lpstr>
      <vt:lpstr>PowerPoint Presentation</vt:lpstr>
      <vt:lpstr>DATA</vt:lpstr>
      <vt:lpstr>FEATURES</vt:lpstr>
      <vt:lpstr>EXPLORATORY DATA ANALYSIS </vt:lpstr>
      <vt:lpstr>Understanding User Habits and Preferences</vt:lpstr>
      <vt:lpstr>Relationships  between Screen Time, Notifications and Times Opened</vt:lpstr>
      <vt:lpstr>Weekly User Engagement Patterns</vt:lpstr>
      <vt:lpstr>Identifying Peak Usage Days for Different Apps</vt:lpstr>
      <vt:lpstr>Relationships Between Key User Metrics</vt:lpstr>
      <vt:lpstr>MODELING METHOD</vt:lpstr>
      <vt:lpstr>MODELING</vt:lpstr>
      <vt:lpstr>MODEL SELECTION: RANDOM FOREST</vt:lpstr>
      <vt:lpstr>FINDINGS</vt:lpstr>
      <vt:lpstr>Model Performance and Predictions</vt:lpstr>
      <vt:lpstr>Model Performance and Predictions</vt:lpstr>
      <vt:lpstr>Understanding Digital Behavior</vt:lpstr>
      <vt:lpstr>PowerPoint Presentation</vt:lpstr>
      <vt:lpstr>Recommendations for Supporting Healthier App Usage</vt:lpstr>
      <vt:lpstr>Next Steps</vt:lpstr>
      <vt:lpstr>PowerPoint Presentation</vt:lpstr>
      <vt:lpstr>DATA TRANSFORMATION</vt:lpstr>
      <vt:lpstr>MODEL TYPE : RANDOM FOREST</vt:lpstr>
      <vt:lpstr>Confusion Matrix</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Pavan Boyapalli</dc:creator>
  <cp:lastModifiedBy>Pavan Boyapalli</cp:lastModifiedBy>
  <cp:revision>16</cp:revision>
  <dcterms:modified xsi:type="dcterms:W3CDTF">2024-11-12T21:13:19Z</dcterms:modified>
</cp:coreProperties>
</file>