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8288000" cy="10287000"/>
  <p:notesSz cx="6858000" cy="9144000"/>
  <p:embeddedFontLst>
    <p:embeddedFont>
      <p:font typeface="Garet Bold" charset="1" panose="00000000000000000000"/>
      <p:regular r:id="rId16"/>
    </p:embeddedFont>
    <p:embeddedFont>
      <p:font typeface="Inter" charset="1" panose="020B0502030000000004"/>
      <p:regular r:id="rId17"/>
    </p:embeddedFont>
    <p:embeddedFont>
      <p:font typeface="Garet" charset="1" panose="00000000000000000000"/>
      <p:regular r:id="rId18"/>
    </p:embeddedFont>
    <p:embeddedFont>
      <p:font typeface="Canva Sans Bold" charset="1" panose="020B0803030501040103"/>
      <p:regular r:id="rId19"/>
    </p:embeddedFont>
    <p:embeddedFont>
      <p:font typeface="Canva Sans" charset="1" panose="020B0503030501040103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Relationship Id="rId4" Target="../media/image5.png" Type="http://schemas.openxmlformats.org/officeDocument/2006/relationships/image"/><Relationship Id="rId5" Target="../media/image8.png" Type="http://schemas.openxmlformats.org/officeDocument/2006/relationships/image"/><Relationship Id="rId6" Target="../media/image9.svg" Type="http://schemas.openxmlformats.org/officeDocument/2006/relationships/image"/><Relationship Id="rId7" Target="../media/image10.png" Type="http://schemas.openxmlformats.org/officeDocument/2006/relationships/image"/><Relationship Id="rId8" Target="../media/image11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Relationship Id="rId4" Target="../media/image5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Relationship Id="rId4" Target="../media/image5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Relationship Id="rId4" Target="../media/image5.png" Type="http://schemas.openxmlformats.org/officeDocument/2006/relationships/image"/><Relationship Id="rId5" Target="../media/image12.png" Type="http://schemas.openxmlformats.org/officeDocument/2006/relationships/image"/><Relationship Id="rId6" Target="../media/image13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Relationship Id="rId4" Target="../media/image5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Relationship Id="rId4" Target="../media/image5.png" Type="http://schemas.openxmlformats.org/officeDocument/2006/relationships/image"/><Relationship Id="rId5" Target="../media/image14.png" Type="http://schemas.openxmlformats.org/officeDocument/2006/relationships/image"/><Relationship Id="rId6" Target="https://github.com/PavanDivya-2715/Aicte-Cyber.git" TargetMode="External" Type="http://schemas.openxmlformats.org/officeDocument/2006/relationships/hyperlink"/><Relationship Id="rId7" Target="https://github.com/PavanDivya-2715/Aicte-Cyber.git" TargetMode="External" Type="http://schemas.openxmlformats.org/officeDocument/2006/relationships/hyperlink"/><Relationship Id="rId8" Target="https://github.com/PavanDivya-2715/Aicte-Cyber.git" TargetMode="External" Type="http://schemas.openxmlformats.org/officeDocument/2006/relationships/hyperlink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162714" y="2057400"/>
            <a:ext cx="11532595" cy="3831379"/>
            <a:chOff x="0" y="0"/>
            <a:chExt cx="3037391" cy="100908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037391" cy="1009087"/>
            </a:xfrm>
            <a:custGeom>
              <a:avLst/>
              <a:gdLst/>
              <a:ahLst/>
              <a:cxnLst/>
              <a:rect r="r" b="b" t="t" l="l"/>
              <a:pathLst>
                <a:path h="1009087" w="3037391">
                  <a:moveTo>
                    <a:pt x="0" y="0"/>
                  </a:moveTo>
                  <a:lnTo>
                    <a:pt x="3037391" y="0"/>
                  </a:lnTo>
                  <a:lnTo>
                    <a:pt x="3037391" y="1009087"/>
                  </a:lnTo>
                  <a:lnTo>
                    <a:pt x="0" y="1009087"/>
                  </a:lnTo>
                  <a:close/>
                </a:path>
              </a:pathLst>
            </a:custGeom>
            <a:solidFill>
              <a:srgbClr val="003333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3037391" cy="104718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4103191" y="4579883"/>
            <a:ext cx="12091415" cy="3602062"/>
            <a:chOff x="0" y="0"/>
            <a:chExt cx="3184570" cy="948691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184570" cy="948691"/>
            </a:xfrm>
            <a:custGeom>
              <a:avLst/>
              <a:gdLst/>
              <a:ahLst/>
              <a:cxnLst/>
              <a:rect r="r" b="b" t="t" l="l"/>
              <a:pathLst>
                <a:path h="948691" w="3184570">
                  <a:moveTo>
                    <a:pt x="0" y="0"/>
                  </a:moveTo>
                  <a:lnTo>
                    <a:pt x="3184570" y="0"/>
                  </a:lnTo>
                  <a:lnTo>
                    <a:pt x="3184570" y="948691"/>
                  </a:lnTo>
                  <a:lnTo>
                    <a:pt x="0" y="948691"/>
                  </a:lnTo>
                  <a:close/>
                </a:path>
              </a:pathLst>
            </a:custGeom>
            <a:solidFill>
              <a:srgbClr val="003333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3184570" cy="98679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2700000">
            <a:off x="11700950" y="2816842"/>
            <a:ext cx="3647288" cy="3602062"/>
            <a:chOff x="0" y="0"/>
            <a:chExt cx="960603" cy="948691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960603" cy="948691"/>
            </a:xfrm>
            <a:custGeom>
              <a:avLst/>
              <a:gdLst/>
              <a:ahLst/>
              <a:cxnLst/>
              <a:rect r="r" b="b" t="t" l="l"/>
              <a:pathLst>
                <a:path h="948691" w="960603">
                  <a:moveTo>
                    <a:pt x="0" y="0"/>
                  </a:moveTo>
                  <a:lnTo>
                    <a:pt x="960603" y="0"/>
                  </a:lnTo>
                  <a:lnTo>
                    <a:pt x="960603" y="948691"/>
                  </a:lnTo>
                  <a:lnTo>
                    <a:pt x="0" y="948691"/>
                  </a:lnTo>
                  <a:close/>
                </a:path>
              </a:pathLst>
            </a:custGeom>
            <a:solidFill>
              <a:srgbClr val="003333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960603" cy="98679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2700000">
            <a:off x="2747275" y="4173742"/>
            <a:ext cx="3647288" cy="3602062"/>
            <a:chOff x="0" y="0"/>
            <a:chExt cx="960603" cy="948691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960603" cy="948691"/>
            </a:xfrm>
            <a:custGeom>
              <a:avLst/>
              <a:gdLst/>
              <a:ahLst/>
              <a:cxnLst/>
              <a:rect r="r" b="b" t="t" l="l"/>
              <a:pathLst>
                <a:path h="948691" w="960603">
                  <a:moveTo>
                    <a:pt x="0" y="0"/>
                  </a:moveTo>
                  <a:lnTo>
                    <a:pt x="960603" y="0"/>
                  </a:lnTo>
                  <a:lnTo>
                    <a:pt x="960603" y="948691"/>
                  </a:lnTo>
                  <a:lnTo>
                    <a:pt x="0" y="948691"/>
                  </a:lnTo>
                  <a:close/>
                </a:path>
              </a:pathLst>
            </a:custGeom>
            <a:solidFill>
              <a:srgbClr val="003333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960603" cy="98679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4428975" y="7562737"/>
            <a:ext cx="2041499" cy="891892"/>
            <a:chOff x="0" y="0"/>
            <a:chExt cx="537679" cy="234902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537679" cy="234902"/>
            </a:xfrm>
            <a:custGeom>
              <a:avLst/>
              <a:gdLst/>
              <a:ahLst/>
              <a:cxnLst/>
              <a:rect r="r" b="b" t="t" l="l"/>
              <a:pathLst>
                <a:path h="234902" w="537679">
                  <a:moveTo>
                    <a:pt x="0" y="0"/>
                  </a:moveTo>
                  <a:lnTo>
                    <a:pt x="537679" y="0"/>
                  </a:lnTo>
                  <a:lnTo>
                    <a:pt x="537679" y="234902"/>
                  </a:lnTo>
                  <a:lnTo>
                    <a:pt x="0" y="234902"/>
                  </a:lnTo>
                  <a:close/>
                </a:path>
              </a:pathLst>
            </a:custGeom>
            <a:solidFill>
              <a:srgbClr val="003333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537679" cy="2730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4570919" y="7500242"/>
            <a:ext cx="2041499" cy="891892"/>
            <a:chOff x="0" y="0"/>
            <a:chExt cx="537679" cy="234902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537679" cy="234902"/>
            </a:xfrm>
            <a:custGeom>
              <a:avLst/>
              <a:gdLst/>
              <a:ahLst/>
              <a:cxnLst/>
              <a:rect r="r" b="b" t="t" l="l"/>
              <a:pathLst>
                <a:path h="234902" w="537679">
                  <a:moveTo>
                    <a:pt x="0" y="0"/>
                  </a:moveTo>
                  <a:lnTo>
                    <a:pt x="537679" y="0"/>
                  </a:lnTo>
                  <a:lnTo>
                    <a:pt x="537679" y="234902"/>
                  </a:lnTo>
                  <a:lnTo>
                    <a:pt x="0" y="234902"/>
                  </a:lnTo>
                  <a:close/>
                </a:path>
              </a:pathLst>
            </a:custGeom>
            <a:solidFill>
              <a:srgbClr val="003333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537679" cy="2730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12463306" y="7552856"/>
            <a:ext cx="3731299" cy="813940"/>
            <a:chOff x="0" y="0"/>
            <a:chExt cx="982729" cy="214371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982729" cy="214371"/>
            </a:xfrm>
            <a:custGeom>
              <a:avLst/>
              <a:gdLst/>
              <a:ahLst/>
              <a:cxnLst/>
              <a:rect r="r" b="b" t="t" l="l"/>
              <a:pathLst>
                <a:path h="214371" w="982729">
                  <a:moveTo>
                    <a:pt x="0" y="0"/>
                  </a:moveTo>
                  <a:lnTo>
                    <a:pt x="982729" y="0"/>
                  </a:lnTo>
                  <a:lnTo>
                    <a:pt x="982729" y="214371"/>
                  </a:lnTo>
                  <a:lnTo>
                    <a:pt x="0" y="214371"/>
                  </a:lnTo>
                  <a:close/>
                </a:path>
              </a:pathLst>
            </a:custGeom>
            <a:solidFill>
              <a:srgbClr val="003333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38100"/>
              <a:ext cx="982729" cy="25247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12605340" y="7696000"/>
            <a:ext cx="3589266" cy="813940"/>
            <a:chOff x="0" y="0"/>
            <a:chExt cx="945321" cy="214371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945321" cy="214371"/>
            </a:xfrm>
            <a:custGeom>
              <a:avLst/>
              <a:gdLst/>
              <a:ahLst/>
              <a:cxnLst/>
              <a:rect r="r" b="b" t="t" l="l"/>
              <a:pathLst>
                <a:path h="214371" w="945321">
                  <a:moveTo>
                    <a:pt x="0" y="0"/>
                  </a:moveTo>
                  <a:lnTo>
                    <a:pt x="945321" y="0"/>
                  </a:lnTo>
                  <a:lnTo>
                    <a:pt x="945321" y="214371"/>
                  </a:lnTo>
                  <a:lnTo>
                    <a:pt x="0" y="214371"/>
                  </a:lnTo>
                  <a:close/>
                </a:path>
              </a:pathLst>
            </a:custGeom>
            <a:solidFill>
              <a:srgbClr val="003333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-38100"/>
              <a:ext cx="945321" cy="25247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26" id="26"/>
          <p:cNvSpPr/>
          <p:nvPr/>
        </p:nvSpPr>
        <p:spPr>
          <a:xfrm flipH="false" flipV="false" rot="0">
            <a:off x="1987663" y="1669424"/>
            <a:ext cx="14312675" cy="6948153"/>
          </a:xfrm>
          <a:custGeom>
            <a:avLst/>
            <a:gdLst/>
            <a:ahLst/>
            <a:cxnLst/>
            <a:rect r="r" b="b" t="t" l="l"/>
            <a:pathLst>
              <a:path h="6948153" w="14312675">
                <a:moveTo>
                  <a:pt x="0" y="0"/>
                </a:moveTo>
                <a:lnTo>
                  <a:pt x="14312674" y="0"/>
                </a:lnTo>
                <a:lnTo>
                  <a:pt x="14312674" y="6948152"/>
                </a:lnTo>
                <a:lnTo>
                  <a:pt x="0" y="694815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7" id="27"/>
          <p:cNvSpPr/>
          <p:nvPr/>
        </p:nvSpPr>
        <p:spPr>
          <a:xfrm flipH="false" flipV="false" rot="0">
            <a:off x="13524594" y="7552856"/>
            <a:ext cx="1730310" cy="286288"/>
          </a:xfrm>
          <a:custGeom>
            <a:avLst/>
            <a:gdLst/>
            <a:ahLst/>
            <a:cxnLst/>
            <a:rect r="r" b="b" t="t" l="l"/>
            <a:pathLst>
              <a:path h="286288" w="1730310">
                <a:moveTo>
                  <a:pt x="0" y="0"/>
                </a:moveTo>
                <a:lnTo>
                  <a:pt x="1730310" y="0"/>
                </a:lnTo>
                <a:lnTo>
                  <a:pt x="1730310" y="286288"/>
                </a:lnTo>
                <a:lnTo>
                  <a:pt x="0" y="2862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8" id="28"/>
          <p:cNvSpPr/>
          <p:nvPr/>
        </p:nvSpPr>
        <p:spPr>
          <a:xfrm flipH="false" flipV="false" rot="0">
            <a:off x="2840609" y="2727905"/>
            <a:ext cx="1730310" cy="286288"/>
          </a:xfrm>
          <a:custGeom>
            <a:avLst/>
            <a:gdLst/>
            <a:ahLst/>
            <a:cxnLst/>
            <a:rect r="r" b="b" t="t" l="l"/>
            <a:pathLst>
              <a:path h="286288" w="1730310">
                <a:moveTo>
                  <a:pt x="0" y="0"/>
                </a:moveTo>
                <a:lnTo>
                  <a:pt x="1730310" y="0"/>
                </a:lnTo>
                <a:lnTo>
                  <a:pt x="1730310" y="286288"/>
                </a:lnTo>
                <a:lnTo>
                  <a:pt x="0" y="2862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9" id="29"/>
          <p:cNvSpPr/>
          <p:nvPr/>
        </p:nvSpPr>
        <p:spPr>
          <a:xfrm flipH="false" flipV="false" rot="0">
            <a:off x="15254904" y="8989051"/>
            <a:ext cx="2227862" cy="826367"/>
          </a:xfrm>
          <a:custGeom>
            <a:avLst/>
            <a:gdLst/>
            <a:ahLst/>
            <a:cxnLst/>
            <a:rect r="r" b="b" t="t" l="l"/>
            <a:pathLst>
              <a:path h="826367" w="2227862">
                <a:moveTo>
                  <a:pt x="0" y="0"/>
                </a:moveTo>
                <a:lnTo>
                  <a:pt x="2227862" y="0"/>
                </a:lnTo>
                <a:lnTo>
                  <a:pt x="2227862" y="826368"/>
                </a:lnTo>
                <a:lnTo>
                  <a:pt x="0" y="82636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30" id="30"/>
          <p:cNvSpPr txBox="true"/>
          <p:nvPr/>
        </p:nvSpPr>
        <p:spPr>
          <a:xfrm rot="0">
            <a:off x="-1308891" y="3573665"/>
            <a:ext cx="20243333" cy="12456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42"/>
              </a:lnSpc>
            </a:pPr>
            <a:r>
              <a:rPr lang="en-US" b="true" sz="5328" spc="-69">
                <a:solidFill>
                  <a:srgbClr val="00F9FF"/>
                </a:solidFill>
                <a:latin typeface="Garet Bold"/>
                <a:ea typeface="Garet Bold"/>
                <a:cs typeface="Garet Bold"/>
                <a:sym typeface="Garet Bold"/>
              </a:rPr>
              <a:t>SECURE DATA HIDING IN IMAGES </a:t>
            </a:r>
          </a:p>
          <a:p>
            <a:pPr algn="ctr">
              <a:lnSpc>
                <a:spcPts val="4742"/>
              </a:lnSpc>
            </a:pPr>
            <a:r>
              <a:rPr lang="en-US" b="true" sz="5328" spc="-69">
                <a:solidFill>
                  <a:srgbClr val="00F9FF"/>
                </a:solidFill>
                <a:latin typeface="Garet Bold"/>
                <a:ea typeface="Garet Bold"/>
                <a:cs typeface="Garet Bold"/>
                <a:sym typeface="Garet Bold"/>
              </a:rPr>
              <a:t>USING STEGANOGRAPHY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5591669" y="2054740"/>
            <a:ext cx="5369893" cy="318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39"/>
              </a:lnSpc>
            </a:pPr>
            <a:r>
              <a:rPr lang="en-US" b="true" sz="2752" spc="-118">
                <a:solidFill>
                  <a:srgbClr val="003333"/>
                </a:solidFill>
                <a:latin typeface="Garet Bold"/>
                <a:ea typeface="Garet Bold"/>
                <a:cs typeface="Garet Bold"/>
                <a:sym typeface="Garet Bold"/>
              </a:rPr>
              <a:t> GILAKATHULA PAVAN KALYAN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4570919" y="5429830"/>
            <a:ext cx="7548713" cy="4589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39"/>
              </a:lnSpc>
            </a:pPr>
            <a:r>
              <a:rPr lang="en-US" sz="2742" b="true">
                <a:solidFill>
                  <a:srgbClr val="00F9FF"/>
                </a:solidFill>
                <a:latin typeface="Garet Bold"/>
                <a:ea typeface="Garet Bold"/>
                <a:cs typeface="Garet Bold"/>
                <a:sym typeface="Garet Bold"/>
              </a:rPr>
              <a:t>Student Name   : G.Pavan Kalyan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3766557" y="6026908"/>
            <a:ext cx="11488347" cy="9399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39"/>
              </a:lnSpc>
            </a:pPr>
            <a:r>
              <a:rPr lang="en-US" sz="2742" b="true">
                <a:solidFill>
                  <a:srgbClr val="00F9FF"/>
                </a:solidFill>
                <a:latin typeface="Garet Bold"/>
                <a:ea typeface="Garet Bold"/>
                <a:cs typeface="Garet Bold"/>
                <a:sym typeface="Garet Bold"/>
              </a:rPr>
              <a:t>College Name   : Holy Mary Institute Of             </a:t>
            </a:r>
          </a:p>
          <a:p>
            <a:pPr algn="ctr">
              <a:lnSpc>
                <a:spcPts val="3839"/>
              </a:lnSpc>
            </a:pPr>
            <a:r>
              <a:rPr lang="en-US" sz="2742" b="true">
                <a:solidFill>
                  <a:srgbClr val="00F9FF"/>
                </a:solidFill>
                <a:latin typeface="Garet Bold"/>
                <a:ea typeface="Garet Bold"/>
                <a:cs typeface="Garet Bold"/>
                <a:sym typeface="Garet Bold"/>
              </a:rPr>
              <a:t>                               Technology And Science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3908033" y="7041293"/>
            <a:ext cx="7548713" cy="4589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39"/>
              </a:lnSpc>
            </a:pPr>
            <a:r>
              <a:rPr lang="en-US" sz="2742" b="true">
                <a:solidFill>
                  <a:srgbClr val="00F9FF"/>
                </a:solidFill>
                <a:latin typeface="Garet Bold"/>
                <a:ea typeface="Garet Bold"/>
                <a:cs typeface="Garet Bold"/>
                <a:sym typeface="Garet Bold"/>
              </a:rPr>
              <a:t>Department      : EEE        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162714" y="2057400"/>
            <a:ext cx="11532595" cy="3831379"/>
            <a:chOff x="0" y="0"/>
            <a:chExt cx="3037391" cy="100908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037391" cy="1009087"/>
            </a:xfrm>
            <a:custGeom>
              <a:avLst/>
              <a:gdLst/>
              <a:ahLst/>
              <a:cxnLst/>
              <a:rect r="r" b="b" t="t" l="l"/>
              <a:pathLst>
                <a:path h="1009087" w="3037391">
                  <a:moveTo>
                    <a:pt x="0" y="0"/>
                  </a:moveTo>
                  <a:lnTo>
                    <a:pt x="3037391" y="0"/>
                  </a:lnTo>
                  <a:lnTo>
                    <a:pt x="3037391" y="1009087"/>
                  </a:lnTo>
                  <a:lnTo>
                    <a:pt x="0" y="1009087"/>
                  </a:lnTo>
                  <a:close/>
                </a:path>
              </a:pathLst>
            </a:custGeom>
            <a:solidFill>
              <a:srgbClr val="003333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3037391" cy="104718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4103191" y="4579883"/>
            <a:ext cx="12091415" cy="3602062"/>
            <a:chOff x="0" y="0"/>
            <a:chExt cx="3184570" cy="948691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184570" cy="948691"/>
            </a:xfrm>
            <a:custGeom>
              <a:avLst/>
              <a:gdLst/>
              <a:ahLst/>
              <a:cxnLst/>
              <a:rect r="r" b="b" t="t" l="l"/>
              <a:pathLst>
                <a:path h="948691" w="3184570">
                  <a:moveTo>
                    <a:pt x="0" y="0"/>
                  </a:moveTo>
                  <a:lnTo>
                    <a:pt x="3184570" y="0"/>
                  </a:lnTo>
                  <a:lnTo>
                    <a:pt x="3184570" y="948691"/>
                  </a:lnTo>
                  <a:lnTo>
                    <a:pt x="0" y="948691"/>
                  </a:lnTo>
                  <a:close/>
                </a:path>
              </a:pathLst>
            </a:custGeom>
            <a:solidFill>
              <a:srgbClr val="003333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3184570" cy="98679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2700000">
            <a:off x="11700950" y="2816842"/>
            <a:ext cx="3647288" cy="3602062"/>
            <a:chOff x="0" y="0"/>
            <a:chExt cx="960603" cy="948691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960603" cy="948691"/>
            </a:xfrm>
            <a:custGeom>
              <a:avLst/>
              <a:gdLst/>
              <a:ahLst/>
              <a:cxnLst/>
              <a:rect r="r" b="b" t="t" l="l"/>
              <a:pathLst>
                <a:path h="948691" w="960603">
                  <a:moveTo>
                    <a:pt x="0" y="0"/>
                  </a:moveTo>
                  <a:lnTo>
                    <a:pt x="960603" y="0"/>
                  </a:lnTo>
                  <a:lnTo>
                    <a:pt x="960603" y="948691"/>
                  </a:lnTo>
                  <a:lnTo>
                    <a:pt x="0" y="948691"/>
                  </a:lnTo>
                  <a:close/>
                </a:path>
              </a:pathLst>
            </a:custGeom>
            <a:solidFill>
              <a:srgbClr val="003333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960603" cy="98679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2700000">
            <a:off x="2747275" y="4173742"/>
            <a:ext cx="3647288" cy="3602062"/>
            <a:chOff x="0" y="0"/>
            <a:chExt cx="960603" cy="948691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960603" cy="948691"/>
            </a:xfrm>
            <a:custGeom>
              <a:avLst/>
              <a:gdLst/>
              <a:ahLst/>
              <a:cxnLst/>
              <a:rect r="r" b="b" t="t" l="l"/>
              <a:pathLst>
                <a:path h="948691" w="960603">
                  <a:moveTo>
                    <a:pt x="0" y="0"/>
                  </a:moveTo>
                  <a:lnTo>
                    <a:pt x="960603" y="0"/>
                  </a:lnTo>
                  <a:lnTo>
                    <a:pt x="960603" y="948691"/>
                  </a:lnTo>
                  <a:lnTo>
                    <a:pt x="0" y="948691"/>
                  </a:lnTo>
                  <a:close/>
                </a:path>
              </a:pathLst>
            </a:custGeom>
            <a:solidFill>
              <a:srgbClr val="003333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960603" cy="98679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4428975" y="7562737"/>
            <a:ext cx="2041499" cy="891892"/>
            <a:chOff x="0" y="0"/>
            <a:chExt cx="537679" cy="234902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537679" cy="234902"/>
            </a:xfrm>
            <a:custGeom>
              <a:avLst/>
              <a:gdLst/>
              <a:ahLst/>
              <a:cxnLst/>
              <a:rect r="r" b="b" t="t" l="l"/>
              <a:pathLst>
                <a:path h="234902" w="537679">
                  <a:moveTo>
                    <a:pt x="0" y="0"/>
                  </a:moveTo>
                  <a:lnTo>
                    <a:pt x="537679" y="0"/>
                  </a:lnTo>
                  <a:lnTo>
                    <a:pt x="537679" y="234902"/>
                  </a:lnTo>
                  <a:lnTo>
                    <a:pt x="0" y="234902"/>
                  </a:lnTo>
                  <a:close/>
                </a:path>
              </a:pathLst>
            </a:custGeom>
            <a:solidFill>
              <a:srgbClr val="003333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537679" cy="2730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4570919" y="7500242"/>
            <a:ext cx="2041499" cy="891892"/>
            <a:chOff x="0" y="0"/>
            <a:chExt cx="537679" cy="234902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537679" cy="234902"/>
            </a:xfrm>
            <a:custGeom>
              <a:avLst/>
              <a:gdLst/>
              <a:ahLst/>
              <a:cxnLst/>
              <a:rect r="r" b="b" t="t" l="l"/>
              <a:pathLst>
                <a:path h="234902" w="537679">
                  <a:moveTo>
                    <a:pt x="0" y="0"/>
                  </a:moveTo>
                  <a:lnTo>
                    <a:pt x="537679" y="0"/>
                  </a:lnTo>
                  <a:lnTo>
                    <a:pt x="537679" y="234902"/>
                  </a:lnTo>
                  <a:lnTo>
                    <a:pt x="0" y="234902"/>
                  </a:lnTo>
                  <a:close/>
                </a:path>
              </a:pathLst>
            </a:custGeom>
            <a:solidFill>
              <a:srgbClr val="003333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537679" cy="2730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12463306" y="7552856"/>
            <a:ext cx="3731299" cy="813940"/>
            <a:chOff x="0" y="0"/>
            <a:chExt cx="982729" cy="214371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982729" cy="214371"/>
            </a:xfrm>
            <a:custGeom>
              <a:avLst/>
              <a:gdLst/>
              <a:ahLst/>
              <a:cxnLst/>
              <a:rect r="r" b="b" t="t" l="l"/>
              <a:pathLst>
                <a:path h="214371" w="982729">
                  <a:moveTo>
                    <a:pt x="0" y="0"/>
                  </a:moveTo>
                  <a:lnTo>
                    <a:pt x="982729" y="0"/>
                  </a:lnTo>
                  <a:lnTo>
                    <a:pt x="982729" y="214371"/>
                  </a:lnTo>
                  <a:lnTo>
                    <a:pt x="0" y="214371"/>
                  </a:lnTo>
                  <a:close/>
                </a:path>
              </a:pathLst>
            </a:custGeom>
            <a:solidFill>
              <a:srgbClr val="003333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38100"/>
              <a:ext cx="982729" cy="25247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12605340" y="7696000"/>
            <a:ext cx="3589266" cy="813940"/>
            <a:chOff x="0" y="0"/>
            <a:chExt cx="945321" cy="214371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945321" cy="214371"/>
            </a:xfrm>
            <a:custGeom>
              <a:avLst/>
              <a:gdLst/>
              <a:ahLst/>
              <a:cxnLst/>
              <a:rect r="r" b="b" t="t" l="l"/>
              <a:pathLst>
                <a:path h="214371" w="945321">
                  <a:moveTo>
                    <a:pt x="0" y="0"/>
                  </a:moveTo>
                  <a:lnTo>
                    <a:pt x="945321" y="0"/>
                  </a:lnTo>
                  <a:lnTo>
                    <a:pt x="945321" y="214371"/>
                  </a:lnTo>
                  <a:lnTo>
                    <a:pt x="0" y="214371"/>
                  </a:lnTo>
                  <a:close/>
                </a:path>
              </a:pathLst>
            </a:custGeom>
            <a:solidFill>
              <a:srgbClr val="003333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-38100"/>
              <a:ext cx="945321" cy="25247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26" id="26"/>
          <p:cNvSpPr/>
          <p:nvPr/>
        </p:nvSpPr>
        <p:spPr>
          <a:xfrm flipH="false" flipV="false" rot="0">
            <a:off x="1987663" y="1669424"/>
            <a:ext cx="14312675" cy="6948153"/>
          </a:xfrm>
          <a:custGeom>
            <a:avLst/>
            <a:gdLst/>
            <a:ahLst/>
            <a:cxnLst/>
            <a:rect r="r" b="b" t="t" l="l"/>
            <a:pathLst>
              <a:path h="6948153" w="14312675">
                <a:moveTo>
                  <a:pt x="0" y="0"/>
                </a:moveTo>
                <a:lnTo>
                  <a:pt x="14312674" y="0"/>
                </a:lnTo>
                <a:lnTo>
                  <a:pt x="14312674" y="6948152"/>
                </a:lnTo>
                <a:lnTo>
                  <a:pt x="0" y="694815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7" id="27"/>
          <p:cNvSpPr txBox="true"/>
          <p:nvPr/>
        </p:nvSpPr>
        <p:spPr>
          <a:xfrm rot="0">
            <a:off x="4103191" y="4714360"/>
            <a:ext cx="10081618" cy="11302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899"/>
              </a:lnSpc>
            </a:pPr>
            <a:r>
              <a:rPr lang="en-US" b="true" sz="9999" spc="-129">
                <a:solidFill>
                  <a:srgbClr val="00F9FF"/>
                </a:solidFill>
                <a:latin typeface="Garet Bold"/>
                <a:ea typeface="Garet Bold"/>
                <a:cs typeface="Garet Bold"/>
                <a:sym typeface="Garet Bold"/>
              </a:rPr>
              <a:t>THANKYOU</a:t>
            </a:r>
          </a:p>
        </p:txBody>
      </p:sp>
      <p:sp>
        <p:nvSpPr>
          <p:cNvPr name="Freeform 28" id="28"/>
          <p:cNvSpPr/>
          <p:nvPr/>
        </p:nvSpPr>
        <p:spPr>
          <a:xfrm flipH="false" flipV="false" rot="0">
            <a:off x="13524594" y="7552856"/>
            <a:ext cx="1730310" cy="286288"/>
          </a:xfrm>
          <a:custGeom>
            <a:avLst/>
            <a:gdLst/>
            <a:ahLst/>
            <a:cxnLst/>
            <a:rect r="r" b="b" t="t" l="l"/>
            <a:pathLst>
              <a:path h="286288" w="1730310">
                <a:moveTo>
                  <a:pt x="0" y="0"/>
                </a:moveTo>
                <a:lnTo>
                  <a:pt x="1730310" y="0"/>
                </a:lnTo>
                <a:lnTo>
                  <a:pt x="1730310" y="286288"/>
                </a:lnTo>
                <a:lnTo>
                  <a:pt x="0" y="2862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9" id="29"/>
          <p:cNvSpPr/>
          <p:nvPr/>
        </p:nvSpPr>
        <p:spPr>
          <a:xfrm flipH="false" flipV="false" rot="0">
            <a:off x="2840609" y="2727905"/>
            <a:ext cx="1730310" cy="286288"/>
          </a:xfrm>
          <a:custGeom>
            <a:avLst/>
            <a:gdLst/>
            <a:ahLst/>
            <a:cxnLst/>
            <a:rect r="r" b="b" t="t" l="l"/>
            <a:pathLst>
              <a:path h="286288" w="1730310">
                <a:moveTo>
                  <a:pt x="0" y="0"/>
                </a:moveTo>
                <a:lnTo>
                  <a:pt x="1730310" y="0"/>
                </a:lnTo>
                <a:lnTo>
                  <a:pt x="1730310" y="286288"/>
                </a:lnTo>
                <a:lnTo>
                  <a:pt x="0" y="2862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0" id="30"/>
          <p:cNvSpPr/>
          <p:nvPr/>
        </p:nvSpPr>
        <p:spPr>
          <a:xfrm flipH="false" flipV="false" rot="0">
            <a:off x="15058495" y="9059074"/>
            <a:ext cx="2424271" cy="899220"/>
          </a:xfrm>
          <a:custGeom>
            <a:avLst/>
            <a:gdLst/>
            <a:ahLst/>
            <a:cxnLst/>
            <a:rect r="r" b="b" t="t" l="l"/>
            <a:pathLst>
              <a:path h="899220" w="2424271">
                <a:moveTo>
                  <a:pt x="0" y="0"/>
                </a:moveTo>
                <a:lnTo>
                  <a:pt x="2424271" y="0"/>
                </a:lnTo>
                <a:lnTo>
                  <a:pt x="2424271" y="899220"/>
                </a:lnTo>
                <a:lnTo>
                  <a:pt x="0" y="89922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31" id="31"/>
          <p:cNvSpPr txBox="true"/>
          <p:nvPr/>
        </p:nvSpPr>
        <p:spPr>
          <a:xfrm rot="0">
            <a:off x="5308249" y="1952745"/>
            <a:ext cx="6071388" cy="3045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59"/>
              </a:lnSpc>
            </a:pPr>
            <a:r>
              <a:rPr lang="en-US" b="true" sz="2657" spc="-114">
                <a:solidFill>
                  <a:srgbClr val="003333"/>
                </a:solidFill>
                <a:latin typeface="Garet Bold"/>
                <a:ea typeface="Garet Bold"/>
                <a:cs typeface="Garet Bold"/>
                <a:sym typeface="Garet Bold"/>
              </a:rPr>
              <a:t>GILAKATHULA PAVAN KALYAN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28700"/>
            <a:ext cx="15890898" cy="8057357"/>
            <a:chOff x="0" y="0"/>
            <a:chExt cx="1603022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603022" cy="812800"/>
            </a:xfrm>
            <a:custGeom>
              <a:avLst/>
              <a:gdLst/>
              <a:ahLst/>
              <a:cxnLst/>
              <a:rect r="r" b="b" t="t" l="l"/>
              <a:pathLst>
                <a:path h="812800" w="1603022">
                  <a:moveTo>
                    <a:pt x="1443002" y="0"/>
                  </a:moveTo>
                  <a:lnTo>
                    <a:pt x="160020" y="0"/>
                  </a:lnTo>
                  <a:lnTo>
                    <a:pt x="0" y="160020"/>
                  </a:lnTo>
                  <a:lnTo>
                    <a:pt x="0" y="652780"/>
                  </a:lnTo>
                  <a:lnTo>
                    <a:pt x="160020" y="812800"/>
                  </a:lnTo>
                  <a:lnTo>
                    <a:pt x="1443002" y="812800"/>
                  </a:lnTo>
                  <a:lnTo>
                    <a:pt x="1603022" y="652780"/>
                  </a:lnTo>
                  <a:lnTo>
                    <a:pt x="1603022" y="160020"/>
                  </a:lnTo>
                  <a:lnTo>
                    <a:pt x="1443002" y="0"/>
                  </a:lnTo>
                  <a:close/>
                </a:path>
              </a:pathLst>
            </a:custGeom>
            <a:solidFill>
              <a:srgbClr val="003333"/>
            </a:solidFill>
            <a:ln w="28575" cap="sq">
              <a:solidFill>
                <a:srgbClr val="01FFFF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63500" y="25400"/>
              <a:ext cx="1476022" cy="723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AutoShape 5" id="5"/>
          <p:cNvSpPr/>
          <p:nvPr/>
        </p:nvSpPr>
        <p:spPr>
          <a:xfrm>
            <a:off x="256742" y="5143500"/>
            <a:ext cx="771958" cy="0"/>
          </a:xfrm>
          <a:prstGeom prst="line">
            <a:avLst/>
          </a:prstGeom>
          <a:ln cap="flat" w="38100">
            <a:solidFill>
              <a:srgbClr val="00F9FF"/>
            </a:solidFill>
            <a:prstDash val="solid"/>
            <a:headEnd type="oval" len="lg" w="lg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 flipH="true">
            <a:off x="17259300" y="5143500"/>
            <a:ext cx="771958" cy="0"/>
          </a:xfrm>
          <a:prstGeom prst="line">
            <a:avLst/>
          </a:prstGeom>
          <a:ln cap="flat" w="38100">
            <a:solidFill>
              <a:srgbClr val="00F9FF"/>
            </a:solidFill>
            <a:prstDash val="solid"/>
            <a:headEnd type="oval" len="lg" w="lg"/>
            <a:tailEnd type="none" len="sm" w="sm"/>
          </a:ln>
        </p:spPr>
      </p:sp>
      <p:sp>
        <p:nvSpPr>
          <p:cNvPr name="AutoShape 7" id="7"/>
          <p:cNvSpPr/>
          <p:nvPr/>
        </p:nvSpPr>
        <p:spPr>
          <a:xfrm flipV="true">
            <a:off x="9144000" y="9258300"/>
            <a:ext cx="0" cy="771958"/>
          </a:xfrm>
          <a:prstGeom prst="line">
            <a:avLst/>
          </a:prstGeom>
          <a:ln cap="flat" w="38100">
            <a:solidFill>
              <a:srgbClr val="00F9FF"/>
            </a:solidFill>
            <a:prstDash val="solid"/>
            <a:headEnd type="oval" len="lg" w="lg"/>
            <a:tailEnd type="none" len="sm" w="sm"/>
          </a:ln>
        </p:spPr>
      </p:sp>
      <p:sp>
        <p:nvSpPr>
          <p:cNvPr name="AutoShape 8" id="8"/>
          <p:cNvSpPr/>
          <p:nvPr/>
        </p:nvSpPr>
        <p:spPr>
          <a:xfrm>
            <a:off x="9144000" y="256742"/>
            <a:ext cx="0" cy="771958"/>
          </a:xfrm>
          <a:prstGeom prst="line">
            <a:avLst/>
          </a:prstGeom>
          <a:ln cap="flat" w="38100">
            <a:solidFill>
              <a:srgbClr val="00F9FF"/>
            </a:solidFill>
            <a:prstDash val="solid"/>
            <a:headEnd type="oval" len="lg" w="lg"/>
            <a:tailEnd type="none" len="sm" w="sm"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13021200" y="8821108"/>
            <a:ext cx="2631364" cy="181803"/>
          </a:xfrm>
          <a:custGeom>
            <a:avLst/>
            <a:gdLst/>
            <a:ahLst/>
            <a:cxnLst/>
            <a:rect r="r" b="b" t="t" l="l"/>
            <a:pathLst>
              <a:path h="181803" w="2631364">
                <a:moveTo>
                  <a:pt x="0" y="0"/>
                </a:moveTo>
                <a:lnTo>
                  <a:pt x="2631363" y="0"/>
                </a:lnTo>
                <a:lnTo>
                  <a:pt x="2631363" y="181803"/>
                </a:lnTo>
                <a:lnTo>
                  <a:pt x="0" y="18180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2797501" y="1310988"/>
            <a:ext cx="2631364" cy="181803"/>
          </a:xfrm>
          <a:custGeom>
            <a:avLst/>
            <a:gdLst/>
            <a:ahLst/>
            <a:cxnLst/>
            <a:rect r="r" b="b" t="t" l="l"/>
            <a:pathLst>
              <a:path h="181803" w="2631364">
                <a:moveTo>
                  <a:pt x="0" y="0"/>
                </a:moveTo>
                <a:lnTo>
                  <a:pt x="2631363" y="0"/>
                </a:lnTo>
                <a:lnTo>
                  <a:pt x="2631363" y="181804"/>
                </a:lnTo>
                <a:lnTo>
                  <a:pt x="0" y="18180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5536471" y="9258300"/>
            <a:ext cx="2227862" cy="826367"/>
          </a:xfrm>
          <a:custGeom>
            <a:avLst/>
            <a:gdLst/>
            <a:ahLst/>
            <a:cxnLst/>
            <a:rect r="r" b="b" t="t" l="l"/>
            <a:pathLst>
              <a:path h="826367" w="2227862">
                <a:moveTo>
                  <a:pt x="0" y="0"/>
                </a:moveTo>
                <a:lnTo>
                  <a:pt x="2227862" y="0"/>
                </a:lnTo>
                <a:lnTo>
                  <a:pt x="2227862" y="826367"/>
                </a:lnTo>
                <a:lnTo>
                  <a:pt x="0" y="82636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2502454" y="5614486"/>
            <a:ext cx="2574815" cy="2574815"/>
          </a:xfrm>
          <a:custGeom>
            <a:avLst/>
            <a:gdLst/>
            <a:ahLst/>
            <a:cxnLst/>
            <a:rect r="r" b="b" t="t" l="l"/>
            <a:pathLst>
              <a:path h="2574815" w="2574815">
                <a:moveTo>
                  <a:pt x="0" y="0"/>
                </a:moveTo>
                <a:lnTo>
                  <a:pt x="2574815" y="0"/>
                </a:lnTo>
                <a:lnTo>
                  <a:pt x="2574815" y="2574815"/>
                </a:lnTo>
                <a:lnTo>
                  <a:pt x="0" y="257481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1908375" y="1720697"/>
            <a:ext cx="3336681" cy="3336681"/>
          </a:xfrm>
          <a:custGeom>
            <a:avLst/>
            <a:gdLst/>
            <a:ahLst/>
            <a:cxnLst/>
            <a:rect r="r" b="b" t="t" l="l"/>
            <a:pathLst>
              <a:path h="3336681" w="3336681">
                <a:moveTo>
                  <a:pt x="0" y="0"/>
                </a:moveTo>
                <a:lnTo>
                  <a:pt x="3336682" y="0"/>
                </a:lnTo>
                <a:lnTo>
                  <a:pt x="3336682" y="3336681"/>
                </a:lnTo>
                <a:lnTo>
                  <a:pt x="0" y="333668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1736880" y="2635044"/>
            <a:ext cx="7407120" cy="7086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99"/>
              </a:lnSpc>
            </a:pPr>
            <a:r>
              <a:rPr lang="en-US" b="true" sz="5399" spc="-140">
                <a:solidFill>
                  <a:srgbClr val="00F9FF"/>
                </a:solidFill>
                <a:latin typeface="Garet Bold"/>
                <a:ea typeface="Garet Bold"/>
                <a:cs typeface="Garet Bold"/>
                <a:sym typeface="Garet Bold"/>
              </a:rPr>
              <a:t>OUTLINE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467805" y="3485110"/>
            <a:ext cx="7052779" cy="47041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75025" indent="-337512" lvl="1">
              <a:lnSpc>
                <a:spcPts val="4127"/>
              </a:lnSpc>
              <a:buFont typeface="Arial"/>
              <a:buChar char="•"/>
            </a:pPr>
            <a:r>
              <a:rPr lang="en-US" b="true" sz="3126" spc="121">
                <a:solidFill>
                  <a:srgbClr val="00F9FF"/>
                </a:solidFill>
                <a:latin typeface="Garet Bold"/>
                <a:ea typeface="Garet Bold"/>
                <a:cs typeface="Garet Bold"/>
                <a:sym typeface="Garet Bold"/>
              </a:rPr>
              <a:t>PROBLEM STATEMENT </a:t>
            </a:r>
          </a:p>
          <a:p>
            <a:pPr algn="l" marL="675025" indent="-337512" lvl="1">
              <a:lnSpc>
                <a:spcPts val="4127"/>
              </a:lnSpc>
              <a:buFont typeface="Arial"/>
              <a:buChar char="•"/>
            </a:pPr>
            <a:r>
              <a:rPr lang="en-US" b="true" sz="3126" spc="121">
                <a:solidFill>
                  <a:srgbClr val="00F9FF"/>
                </a:solidFill>
                <a:latin typeface="Garet Bold"/>
                <a:ea typeface="Garet Bold"/>
                <a:cs typeface="Garet Bold"/>
                <a:sym typeface="Garet Bold"/>
              </a:rPr>
              <a:t>Technology used</a:t>
            </a:r>
          </a:p>
          <a:p>
            <a:pPr algn="l" marL="675025" indent="-337512" lvl="1">
              <a:lnSpc>
                <a:spcPts val="4127"/>
              </a:lnSpc>
              <a:buFont typeface="Arial"/>
              <a:buChar char="•"/>
            </a:pPr>
            <a:r>
              <a:rPr lang="en-US" b="true" sz="3126" spc="121">
                <a:solidFill>
                  <a:srgbClr val="00F9FF"/>
                </a:solidFill>
                <a:latin typeface="Garet Bold"/>
                <a:ea typeface="Garet Bold"/>
                <a:cs typeface="Garet Bold"/>
                <a:sym typeface="Garet Bold"/>
              </a:rPr>
              <a:t>Wow factors</a:t>
            </a:r>
          </a:p>
          <a:p>
            <a:pPr algn="l" marL="675025" indent="-337512" lvl="1">
              <a:lnSpc>
                <a:spcPts val="4127"/>
              </a:lnSpc>
              <a:buFont typeface="Arial"/>
              <a:buChar char="•"/>
            </a:pPr>
            <a:r>
              <a:rPr lang="en-US" b="true" sz="3126" spc="121">
                <a:solidFill>
                  <a:srgbClr val="00F9FF"/>
                </a:solidFill>
                <a:latin typeface="Garet Bold"/>
                <a:ea typeface="Garet Bold"/>
                <a:cs typeface="Garet Bold"/>
                <a:sym typeface="Garet Bold"/>
              </a:rPr>
              <a:t>End users</a:t>
            </a:r>
          </a:p>
          <a:p>
            <a:pPr algn="l" marL="675025" indent="-337512" lvl="1">
              <a:lnSpc>
                <a:spcPts val="4127"/>
              </a:lnSpc>
              <a:buFont typeface="Arial"/>
              <a:buChar char="•"/>
            </a:pPr>
            <a:r>
              <a:rPr lang="en-US" b="true" sz="3126" spc="121">
                <a:solidFill>
                  <a:srgbClr val="00F9FF"/>
                </a:solidFill>
                <a:latin typeface="Garet Bold"/>
                <a:ea typeface="Garet Bold"/>
                <a:cs typeface="Garet Bold"/>
                <a:sym typeface="Garet Bold"/>
              </a:rPr>
              <a:t>Result</a:t>
            </a:r>
          </a:p>
          <a:p>
            <a:pPr algn="l" marL="675025" indent="-337512" lvl="1">
              <a:lnSpc>
                <a:spcPts val="4127"/>
              </a:lnSpc>
              <a:buFont typeface="Arial"/>
              <a:buChar char="•"/>
            </a:pPr>
            <a:r>
              <a:rPr lang="en-US" b="true" sz="3126" spc="121">
                <a:solidFill>
                  <a:srgbClr val="00F9FF"/>
                </a:solidFill>
                <a:latin typeface="Garet Bold"/>
                <a:ea typeface="Garet Bold"/>
                <a:cs typeface="Garet Bold"/>
                <a:sym typeface="Garet Bold"/>
              </a:rPr>
              <a:t>Conclusion</a:t>
            </a:r>
          </a:p>
          <a:p>
            <a:pPr algn="l" marL="675025" indent="-337512" lvl="1">
              <a:lnSpc>
                <a:spcPts val="4127"/>
              </a:lnSpc>
              <a:buFont typeface="Arial"/>
              <a:buChar char="•"/>
            </a:pPr>
            <a:r>
              <a:rPr lang="en-US" b="true" sz="3126" spc="121">
                <a:solidFill>
                  <a:srgbClr val="00F9FF"/>
                </a:solidFill>
                <a:latin typeface="Garet Bold"/>
                <a:ea typeface="Garet Bold"/>
                <a:cs typeface="Garet Bold"/>
                <a:sym typeface="Garet Bold"/>
              </a:rPr>
              <a:t>Git-hub Link</a:t>
            </a:r>
          </a:p>
          <a:p>
            <a:pPr algn="l">
              <a:lnSpc>
                <a:spcPts val="4127"/>
              </a:lnSpc>
            </a:pPr>
          </a:p>
          <a:p>
            <a:pPr algn="l">
              <a:lnSpc>
                <a:spcPts val="4127"/>
              </a:lnSpc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256742" y="5143500"/>
            <a:ext cx="771958" cy="0"/>
          </a:xfrm>
          <a:prstGeom prst="line">
            <a:avLst/>
          </a:prstGeom>
          <a:ln cap="flat" w="38100">
            <a:solidFill>
              <a:srgbClr val="00F9FF"/>
            </a:solidFill>
            <a:prstDash val="solid"/>
            <a:headEnd type="oval" len="lg" w="lg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1028700" y="1028700"/>
            <a:ext cx="15788711" cy="8068211"/>
            <a:chOff x="0" y="0"/>
            <a:chExt cx="4844594" cy="247564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844594" cy="2475643"/>
            </a:xfrm>
            <a:custGeom>
              <a:avLst/>
              <a:gdLst/>
              <a:ahLst/>
              <a:cxnLst/>
              <a:rect r="r" b="b" t="t" l="l"/>
              <a:pathLst>
                <a:path h="2475643" w="4844594">
                  <a:moveTo>
                    <a:pt x="4684574" y="0"/>
                  </a:moveTo>
                  <a:lnTo>
                    <a:pt x="160020" y="0"/>
                  </a:lnTo>
                  <a:lnTo>
                    <a:pt x="0" y="160020"/>
                  </a:lnTo>
                  <a:lnTo>
                    <a:pt x="0" y="2315623"/>
                  </a:lnTo>
                  <a:lnTo>
                    <a:pt x="160020" y="2475643"/>
                  </a:lnTo>
                  <a:lnTo>
                    <a:pt x="4684574" y="2475643"/>
                  </a:lnTo>
                  <a:lnTo>
                    <a:pt x="4844594" y="2315623"/>
                  </a:lnTo>
                  <a:lnTo>
                    <a:pt x="4844594" y="160020"/>
                  </a:lnTo>
                  <a:lnTo>
                    <a:pt x="4684574" y="0"/>
                  </a:lnTo>
                  <a:close/>
                </a:path>
              </a:pathLst>
            </a:custGeom>
            <a:solidFill>
              <a:srgbClr val="003333"/>
            </a:solidFill>
            <a:ln w="28575" cap="sq">
              <a:solidFill>
                <a:srgbClr val="01FFFF"/>
              </a:solidFill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63500" y="25400"/>
              <a:ext cx="4717594" cy="23867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4000705" y="1480784"/>
            <a:ext cx="2631364" cy="181803"/>
          </a:xfrm>
          <a:custGeom>
            <a:avLst/>
            <a:gdLst/>
            <a:ahLst/>
            <a:cxnLst/>
            <a:rect r="r" b="b" t="t" l="l"/>
            <a:pathLst>
              <a:path h="181803" w="2631364">
                <a:moveTo>
                  <a:pt x="0" y="0"/>
                </a:moveTo>
                <a:lnTo>
                  <a:pt x="2631364" y="0"/>
                </a:lnTo>
                <a:lnTo>
                  <a:pt x="2631364" y="181803"/>
                </a:lnTo>
                <a:lnTo>
                  <a:pt x="0" y="18180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7" id="7"/>
          <p:cNvSpPr/>
          <p:nvPr/>
        </p:nvSpPr>
        <p:spPr>
          <a:xfrm flipH="true">
            <a:off x="17259300" y="5143500"/>
            <a:ext cx="771958" cy="0"/>
          </a:xfrm>
          <a:prstGeom prst="line">
            <a:avLst/>
          </a:prstGeom>
          <a:ln cap="flat" w="38100">
            <a:solidFill>
              <a:srgbClr val="00F9FF"/>
            </a:solidFill>
            <a:prstDash val="solid"/>
            <a:headEnd type="oval" len="lg" w="lg"/>
            <a:tailEnd type="none" len="sm" w="sm"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1700612" y="8703546"/>
            <a:ext cx="2631364" cy="181803"/>
          </a:xfrm>
          <a:custGeom>
            <a:avLst/>
            <a:gdLst/>
            <a:ahLst/>
            <a:cxnLst/>
            <a:rect r="r" b="b" t="t" l="l"/>
            <a:pathLst>
              <a:path h="181803" w="2631364">
                <a:moveTo>
                  <a:pt x="0" y="0"/>
                </a:moveTo>
                <a:lnTo>
                  <a:pt x="2631363" y="0"/>
                </a:lnTo>
                <a:lnTo>
                  <a:pt x="2631363" y="181803"/>
                </a:lnTo>
                <a:lnTo>
                  <a:pt x="0" y="18180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5316387" y="9258300"/>
            <a:ext cx="2227862" cy="826367"/>
          </a:xfrm>
          <a:custGeom>
            <a:avLst/>
            <a:gdLst/>
            <a:ahLst/>
            <a:cxnLst/>
            <a:rect r="r" b="b" t="t" l="l"/>
            <a:pathLst>
              <a:path h="826367" w="2227862">
                <a:moveTo>
                  <a:pt x="0" y="0"/>
                </a:moveTo>
                <a:lnTo>
                  <a:pt x="2227862" y="0"/>
                </a:lnTo>
                <a:lnTo>
                  <a:pt x="2227862" y="826367"/>
                </a:lnTo>
                <a:lnTo>
                  <a:pt x="0" y="82636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4331975" y="1767362"/>
            <a:ext cx="8052165" cy="6827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74"/>
              </a:lnSpc>
            </a:pPr>
            <a:r>
              <a:rPr lang="en-US" b="true" sz="5174" spc="-56">
                <a:solidFill>
                  <a:srgbClr val="00F9FF"/>
                </a:solidFill>
                <a:latin typeface="Garet Bold"/>
                <a:ea typeface="Garet Bold"/>
                <a:cs typeface="Garet Bold"/>
                <a:sym typeface="Garet Bold"/>
              </a:rPr>
              <a:t>PROBLEM STATEMENT</a:t>
            </a:r>
            <a:r>
              <a:rPr lang="en-US" sz="5174" spc="-56" b="true">
                <a:solidFill>
                  <a:srgbClr val="00F9FF"/>
                </a:solidFill>
                <a:latin typeface="Garet Bold"/>
                <a:ea typeface="Garet Bold"/>
                <a:cs typeface="Garet Bold"/>
                <a:sym typeface="Garet Bold"/>
              </a:rPr>
              <a:t> 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700612" y="3063972"/>
            <a:ext cx="14729706" cy="46228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46501" indent="-323251" lvl="1">
              <a:lnSpc>
                <a:spcPts val="3653"/>
              </a:lnSpc>
              <a:buFont typeface="Arial"/>
              <a:buChar char="•"/>
            </a:pPr>
            <a:r>
              <a:rPr lang="en-US" sz="2994">
                <a:solidFill>
                  <a:srgbClr val="00F9FF"/>
                </a:solidFill>
                <a:latin typeface="Inter"/>
                <a:ea typeface="Inter"/>
                <a:cs typeface="Inter"/>
                <a:sym typeface="Inter"/>
              </a:rPr>
              <a:t>In the digital world, data security is crucial.</a:t>
            </a:r>
          </a:p>
          <a:p>
            <a:pPr algn="just">
              <a:lnSpc>
                <a:spcPts val="3653"/>
              </a:lnSpc>
            </a:pPr>
          </a:p>
          <a:p>
            <a:pPr algn="just" marL="646501" indent="-323251" lvl="1">
              <a:lnSpc>
                <a:spcPts val="3653"/>
              </a:lnSpc>
              <a:buFont typeface="Arial"/>
              <a:buChar char="•"/>
            </a:pPr>
            <a:r>
              <a:rPr lang="en-US" sz="2994">
                <a:solidFill>
                  <a:srgbClr val="00F9FF"/>
                </a:solidFill>
                <a:latin typeface="Inter"/>
                <a:ea typeface="Inter"/>
                <a:cs typeface="Inter"/>
                <a:sym typeface="Inter"/>
              </a:rPr>
              <a:t>Traditional encryption methods may raise suspicion, while steganography hides data in plain sight.</a:t>
            </a:r>
          </a:p>
          <a:p>
            <a:pPr algn="just">
              <a:lnSpc>
                <a:spcPts val="3653"/>
              </a:lnSpc>
            </a:pPr>
          </a:p>
          <a:p>
            <a:pPr algn="just" marL="646501" indent="-323251" lvl="1">
              <a:lnSpc>
                <a:spcPts val="3653"/>
              </a:lnSpc>
              <a:buFont typeface="Arial"/>
              <a:buChar char="•"/>
            </a:pPr>
            <a:r>
              <a:rPr lang="en-US" sz="2994">
                <a:solidFill>
                  <a:srgbClr val="00F9FF"/>
                </a:solidFill>
                <a:latin typeface="Inter"/>
                <a:ea typeface="Inter"/>
                <a:cs typeface="Inter"/>
                <a:sym typeface="Inter"/>
              </a:rPr>
              <a:t>This project focuses on securely embedding images, videos, PDFs, audio, and text inside an image using steganography.</a:t>
            </a:r>
          </a:p>
          <a:p>
            <a:pPr algn="just">
              <a:lnSpc>
                <a:spcPts val="3653"/>
              </a:lnSpc>
            </a:pPr>
          </a:p>
          <a:p>
            <a:pPr algn="just" marL="646501" indent="-323251" lvl="1">
              <a:lnSpc>
                <a:spcPts val="3653"/>
              </a:lnSpc>
              <a:buFont typeface="Arial"/>
              <a:buChar char="•"/>
            </a:pPr>
            <a:r>
              <a:rPr lang="en-US" sz="2994">
                <a:solidFill>
                  <a:srgbClr val="00F9FF"/>
                </a:solidFill>
                <a:latin typeface="Inter"/>
                <a:ea typeface="Inter"/>
                <a:cs typeface="Inter"/>
                <a:sym typeface="Inter"/>
              </a:rPr>
              <a:t>Only users with the correct PIN can retrieve the hidden data.</a:t>
            </a:r>
          </a:p>
          <a:p>
            <a:pPr algn="just">
              <a:lnSpc>
                <a:spcPts val="3653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9144000" y="9258300"/>
            <a:ext cx="0" cy="771958"/>
          </a:xfrm>
          <a:prstGeom prst="line">
            <a:avLst/>
          </a:prstGeom>
          <a:ln cap="flat" w="38100">
            <a:solidFill>
              <a:srgbClr val="00F9FF"/>
            </a:solidFill>
            <a:prstDash val="solid"/>
            <a:headEnd type="oval" len="lg" w="lg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1028700" y="1028700"/>
            <a:ext cx="15890898" cy="8057357"/>
            <a:chOff x="0" y="0"/>
            <a:chExt cx="1603022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603022" cy="812800"/>
            </a:xfrm>
            <a:custGeom>
              <a:avLst/>
              <a:gdLst/>
              <a:ahLst/>
              <a:cxnLst/>
              <a:rect r="r" b="b" t="t" l="l"/>
              <a:pathLst>
                <a:path h="812800" w="1603022">
                  <a:moveTo>
                    <a:pt x="1443002" y="0"/>
                  </a:moveTo>
                  <a:lnTo>
                    <a:pt x="160020" y="0"/>
                  </a:lnTo>
                  <a:lnTo>
                    <a:pt x="0" y="160020"/>
                  </a:lnTo>
                  <a:lnTo>
                    <a:pt x="0" y="652780"/>
                  </a:lnTo>
                  <a:lnTo>
                    <a:pt x="160020" y="812800"/>
                  </a:lnTo>
                  <a:lnTo>
                    <a:pt x="1443002" y="812800"/>
                  </a:lnTo>
                  <a:lnTo>
                    <a:pt x="1603022" y="652780"/>
                  </a:lnTo>
                  <a:lnTo>
                    <a:pt x="1603022" y="160020"/>
                  </a:lnTo>
                  <a:lnTo>
                    <a:pt x="1443002" y="0"/>
                  </a:lnTo>
                  <a:close/>
                </a:path>
              </a:pathLst>
            </a:custGeom>
            <a:solidFill>
              <a:srgbClr val="003333"/>
            </a:solidFill>
            <a:ln w="28575" cap="sq">
              <a:solidFill>
                <a:srgbClr val="01FFFF"/>
              </a:solidFill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63500" y="25400"/>
              <a:ext cx="1476022" cy="723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AutoShape 6" id="6"/>
          <p:cNvSpPr/>
          <p:nvPr/>
        </p:nvSpPr>
        <p:spPr>
          <a:xfrm>
            <a:off x="9144000" y="256742"/>
            <a:ext cx="0" cy="771958"/>
          </a:xfrm>
          <a:prstGeom prst="line">
            <a:avLst/>
          </a:prstGeom>
          <a:ln cap="flat" w="38100">
            <a:solidFill>
              <a:srgbClr val="00F9FF"/>
            </a:solidFill>
            <a:prstDash val="solid"/>
            <a:headEnd type="oval" len="lg" w="lg"/>
            <a:tailEnd type="none" len="sm" w="sm"/>
          </a:ln>
        </p:spPr>
      </p:sp>
      <p:sp>
        <p:nvSpPr>
          <p:cNvPr name="TextBox 7" id="7"/>
          <p:cNvSpPr txBox="true"/>
          <p:nvPr/>
        </p:nvSpPr>
        <p:spPr>
          <a:xfrm rot="0">
            <a:off x="2067042" y="2678108"/>
            <a:ext cx="14645353" cy="54026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47233" indent="-323616" lvl="1">
              <a:lnSpc>
                <a:spcPts val="3657"/>
              </a:lnSpc>
              <a:buFont typeface="Arial"/>
              <a:buChar char="•"/>
            </a:pPr>
            <a:r>
              <a:rPr lang="en-US" sz="2997">
                <a:solidFill>
                  <a:srgbClr val="00F9FF"/>
                </a:solidFill>
                <a:latin typeface="Inter"/>
                <a:ea typeface="Inter"/>
                <a:cs typeface="Inter"/>
                <a:sym typeface="Inter"/>
              </a:rPr>
              <a:t>Python – Main programming language</a:t>
            </a:r>
          </a:p>
          <a:p>
            <a:pPr algn="just">
              <a:lnSpc>
                <a:spcPts val="3657"/>
              </a:lnSpc>
            </a:pPr>
          </a:p>
          <a:p>
            <a:pPr algn="just" marL="647233" indent="-323616" lvl="1">
              <a:lnSpc>
                <a:spcPts val="3657"/>
              </a:lnSpc>
              <a:buFont typeface="Arial"/>
              <a:buChar char="•"/>
            </a:pPr>
            <a:r>
              <a:rPr lang="en-US" sz="2997">
                <a:solidFill>
                  <a:srgbClr val="00F9FF"/>
                </a:solidFill>
                <a:latin typeface="Inter"/>
                <a:ea typeface="Inter"/>
                <a:cs typeface="Inter"/>
                <a:sym typeface="Inter"/>
              </a:rPr>
              <a:t>OpenCV – Image processing</a:t>
            </a:r>
          </a:p>
          <a:p>
            <a:pPr algn="just">
              <a:lnSpc>
                <a:spcPts val="3657"/>
              </a:lnSpc>
            </a:pPr>
          </a:p>
          <a:p>
            <a:pPr algn="just" marL="647233" indent="-323616" lvl="1">
              <a:lnSpc>
                <a:spcPts val="3657"/>
              </a:lnSpc>
              <a:buFont typeface="Arial"/>
              <a:buChar char="•"/>
            </a:pPr>
            <a:r>
              <a:rPr lang="en-US" sz="2997">
                <a:solidFill>
                  <a:srgbClr val="00F9FF"/>
                </a:solidFill>
                <a:latin typeface="Inter"/>
                <a:ea typeface="Inter"/>
                <a:cs typeface="Inter"/>
                <a:sym typeface="Inter"/>
              </a:rPr>
              <a:t>Zip-file Module – Compressing and embedding multiple files</a:t>
            </a:r>
          </a:p>
          <a:p>
            <a:pPr algn="just">
              <a:lnSpc>
                <a:spcPts val="3657"/>
              </a:lnSpc>
            </a:pPr>
          </a:p>
          <a:p>
            <a:pPr algn="just" marL="647233" indent="-323616" lvl="1">
              <a:lnSpc>
                <a:spcPts val="3657"/>
              </a:lnSpc>
              <a:buFont typeface="Arial"/>
              <a:buChar char="•"/>
            </a:pPr>
            <a:r>
              <a:rPr lang="en-US" sz="2997">
                <a:solidFill>
                  <a:srgbClr val="00F9FF"/>
                </a:solidFill>
                <a:latin typeface="Inter"/>
                <a:ea typeface="Inter"/>
                <a:cs typeface="Inter"/>
                <a:sym typeface="Inter"/>
              </a:rPr>
              <a:t>OS Module – File handling and automation</a:t>
            </a:r>
          </a:p>
          <a:p>
            <a:pPr algn="just">
              <a:lnSpc>
                <a:spcPts val="3657"/>
              </a:lnSpc>
            </a:pPr>
          </a:p>
          <a:p>
            <a:pPr algn="just" marL="647233" indent="-323616" lvl="1">
              <a:lnSpc>
                <a:spcPts val="3657"/>
              </a:lnSpc>
              <a:buFont typeface="Arial"/>
              <a:buChar char="•"/>
            </a:pPr>
            <a:r>
              <a:rPr lang="en-US" sz="2997">
                <a:solidFill>
                  <a:srgbClr val="00F9FF"/>
                </a:solidFill>
                <a:latin typeface="Inter"/>
                <a:ea typeface="Inter"/>
                <a:cs typeface="Inter"/>
                <a:sym typeface="Inter"/>
              </a:rPr>
              <a:t>Steganography Techniques – Hiding data inside an image</a:t>
            </a:r>
          </a:p>
          <a:p>
            <a:pPr algn="just">
              <a:lnSpc>
                <a:spcPts val="3657"/>
              </a:lnSpc>
            </a:pPr>
          </a:p>
          <a:p>
            <a:pPr algn="just" marL="647233" indent="-323616" lvl="1">
              <a:lnSpc>
                <a:spcPts val="3657"/>
              </a:lnSpc>
              <a:buFont typeface="Arial"/>
              <a:buChar char="•"/>
            </a:pPr>
            <a:r>
              <a:rPr lang="en-US" sz="2997">
                <a:solidFill>
                  <a:srgbClr val="00F9FF"/>
                </a:solidFill>
                <a:latin typeface="Inter"/>
                <a:ea typeface="Inter"/>
                <a:cs typeface="Inter"/>
                <a:sym typeface="Inter"/>
              </a:rPr>
              <a:t>Secret PIN-based Encryption – Enhancing security</a:t>
            </a:r>
          </a:p>
          <a:p>
            <a:pPr algn="just">
              <a:lnSpc>
                <a:spcPts val="3657"/>
              </a:lnSpc>
            </a:pPr>
          </a:p>
        </p:txBody>
      </p:sp>
      <p:sp>
        <p:nvSpPr>
          <p:cNvPr name="AutoShape 8" id="8"/>
          <p:cNvSpPr/>
          <p:nvPr/>
        </p:nvSpPr>
        <p:spPr>
          <a:xfrm flipV="true">
            <a:off x="9666810" y="-755942"/>
            <a:ext cx="0" cy="771958"/>
          </a:xfrm>
          <a:prstGeom prst="line">
            <a:avLst/>
          </a:prstGeom>
          <a:ln cap="flat" w="38100">
            <a:solidFill>
              <a:srgbClr val="00F9FF"/>
            </a:solidFill>
            <a:prstDash val="solid"/>
            <a:headEnd type="oval" len="lg" w="lg"/>
            <a:tailEnd type="none" len="sm" w="sm"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2067042" y="1734679"/>
            <a:ext cx="2430067" cy="402066"/>
          </a:xfrm>
          <a:custGeom>
            <a:avLst/>
            <a:gdLst/>
            <a:ahLst/>
            <a:cxnLst/>
            <a:rect r="r" b="b" t="t" l="l"/>
            <a:pathLst>
              <a:path h="402066" w="2430067">
                <a:moveTo>
                  <a:pt x="0" y="0"/>
                </a:moveTo>
                <a:lnTo>
                  <a:pt x="2430067" y="0"/>
                </a:lnTo>
                <a:lnTo>
                  <a:pt x="2430067" y="402066"/>
                </a:lnTo>
                <a:lnTo>
                  <a:pt x="0" y="4020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3470615" y="8080807"/>
            <a:ext cx="2391760" cy="395728"/>
          </a:xfrm>
          <a:custGeom>
            <a:avLst/>
            <a:gdLst/>
            <a:ahLst/>
            <a:cxnLst/>
            <a:rect r="r" b="b" t="t" l="l"/>
            <a:pathLst>
              <a:path h="395728" w="2391760">
                <a:moveTo>
                  <a:pt x="0" y="0"/>
                </a:moveTo>
                <a:lnTo>
                  <a:pt x="2391760" y="0"/>
                </a:lnTo>
                <a:lnTo>
                  <a:pt x="2391760" y="395727"/>
                </a:lnTo>
                <a:lnTo>
                  <a:pt x="0" y="39572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5377926" y="9258300"/>
            <a:ext cx="2227862" cy="826367"/>
          </a:xfrm>
          <a:custGeom>
            <a:avLst/>
            <a:gdLst/>
            <a:ahLst/>
            <a:cxnLst/>
            <a:rect r="r" b="b" t="t" l="l"/>
            <a:pathLst>
              <a:path h="826367" w="2227862">
                <a:moveTo>
                  <a:pt x="0" y="0"/>
                </a:moveTo>
                <a:lnTo>
                  <a:pt x="2227862" y="0"/>
                </a:lnTo>
                <a:lnTo>
                  <a:pt x="2227862" y="826367"/>
                </a:lnTo>
                <a:lnTo>
                  <a:pt x="0" y="82636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6182869" y="1553583"/>
            <a:ext cx="5582560" cy="5831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89"/>
              </a:lnSpc>
            </a:pPr>
            <a:r>
              <a:rPr lang="en-US" b="true" sz="4389" spc="-114">
                <a:solidFill>
                  <a:srgbClr val="00F9FF"/>
                </a:solidFill>
                <a:latin typeface="Garet Bold"/>
                <a:ea typeface="Garet Bold"/>
                <a:cs typeface="Garet Bold"/>
                <a:sym typeface="Garet Bold"/>
              </a:rPr>
              <a:t>TECHNOLOGY USED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162714" y="2057400"/>
            <a:ext cx="11532595" cy="3831379"/>
            <a:chOff x="0" y="0"/>
            <a:chExt cx="3037391" cy="100908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037391" cy="1009087"/>
            </a:xfrm>
            <a:custGeom>
              <a:avLst/>
              <a:gdLst/>
              <a:ahLst/>
              <a:cxnLst/>
              <a:rect r="r" b="b" t="t" l="l"/>
              <a:pathLst>
                <a:path h="1009087" w="3037391">
                  <a:moveTo>
                    <a:pt x="0" y="0"/>
                  </a:moveTo>
                  <a:lnTo>
                    <a:pt x="3037391" y="0"/>
                  </a:lnTo>
                  <a:lnTo>
                    <a:pt x="3037391" y="1009087"/>
                  </a:lnTo>
                  <a:lnTo>
                    <a:pt x="0" y="1009087"/>
                  </a:lnTo>
                  <a:close/>
                </a:path>
              </a:pathLst>
            </a:custGeom>
            <a:solidFill>
              <a:srgbClr val="003333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3037391" cy="104718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4103191" y="4579883"/>
            <a:ext cx="12091415" cy="3602062"/>
            <a:chOff x="0" y="0"/>
            <a:chExt cx="3184570" cy="948691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184570" cy="948691"/>
            </a:xfrm>
            <a:custGeom>
              <a:avLst/>
              <a:gdLst/>
              <a:ahLst/>
              <a:cxnLst/>
              <a:rect r="r" b="b" t="t" l="l"/>
              <a:pathLst>
                <a:path h="948691" w="3184570">
                  <a:moveTo>
                    <a:pt x="0" y="0"/>
                  </a:moveTo>
                  <a:lnTo>
                    <a:pt x="3184570" y="0"/>
                  </a:lnTo>
                  <a:lnTo>
                    <a:pt x="3184570" y="948691"/>
                  </a:lnTo>
                  <a:lnTo>
                    <a:pt x="0" y="948691"/>
                  </a:lnTo>
                  <a:close/>
                </a:path>
              </a:pathLst>
            </a:custGeom>
            <a:solidFill>
              <a:srgbClr val="003333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3184570" cy="98679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2700000">
            <a:off x="11700950" y="2816842"/>
            <a:ext cx="3647288" cy="3602062"/>
            <a:chOff x="0" y="0"/>
            <a:chExt cx="960603" cy="948691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960603" cy="948691"/>
            </a:xfrm>
            <a:custGeom>
              <a:avLst/>
              <a:gdLst/>
              <a:ahLst/>
              <a:cxnLst/>
              <a:rect r="r" b="b" t="t" l="l"/>
              <a:pathLst>
                <a:path h="948691" w="960603">
                  <a:moveTo>
                    <a:pt x="0" y="0"/>
                  </a:moveTo>
                  <a:lnTo>
                    <a:pt x="960603" y="0"/>
                  </a:lnTo>
                  <a:lnTo>
                    <a:pt x="960603" y="948691"/>
                  </a:lnTo>
                  <a:lnTo>
                    <a:pt x="0" y="948691"/>
                  </a:lnTo>
                  <a:close/>
                </a:path>
              </a:pathLst>
            </a:custGeom>
            <a:solidFill>
              <a:srgbClr val="003333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960603" cy="98679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2700000">
            <a:off x="2747275" y="4173742"/>
            <a:ext cx="3647288" cy="3602062"/>
            <a:chOff x="0" y="0"/>
            <a:chExt cx="960603" cy="948691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960603" cy="948691"/>
            </a:xfrm>
            <a:custGeom>
              <a:avLst/>
              <a:gdLst/>
              <a:ahLst/>
              <a:cxnLst/>
              <a:rect r="r" b="b" t="t" l="l"/>
              <a:pathLst>
                <a:path h="948691" w="960603">
                  <a:moveTo>
                    <a:pt x="0" y="0"/>
                  </a:moveTo>
                  <a:lnTo>
                    <a:pt x="960603" y="0"/>
                  </a:lnTo>
                  <a:lnTo>
                    <a:pt x="960603" y="948691"/>
                  </a:lnTo>
                  <a:lnTo>
                    <a:pt x="0" y="948691"/>
                  </a:lnTo>
                  <a:close/>
                </a:path>
              </a:pathLst>
            </a:custGeom>
            <a:solidFill>
              <a:srgbClr val="003333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960603" cy="98679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4428975" y="7562737"/>
            <a:ext cx="2041499" cy="891892"/>
            <a:chOff x="0" y="0"/>
            <a:chExt cx="537679" cy="234902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537679" cy="234902"/>
            </a:xfrm>
            <a:custGeom>
              <a:avLst/>
              <a:gdLst/>
              <a:ahLst/>
              <a:cxnLst/>
              <a:rect r="r" b="b" t="t" l="l"/>
              <a:pathLst>
                <a:path h="234902" w="537679">
                  <a:moveTo>
                    <a:pt x="0" y="0"/>
                  </a:moveTo>
                  <a:lnTo>
                    <a:pt x="537679" y="0"/>
                  </a:lnTo>
                  <a:lnTo>
                    <a:pt x="537679" y="234902"/>
                  </a:lnTo>
                  <a:lnTo>
                    <a:pt x="0" y="234902"/>
                  </a:lnTo>
                  <a:close/>
                </a:path>
              </a:pathLst>
            </a:custGeom>
            <a:solidFill>
              <a:srgbClr val="003333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537679" cy="2730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4570919" y="7500242"/>
            <a:ext cx="2041499" cy="891892"/>
            <a:chOff x="0" y="0"/>
            <a:chExt cx="537679" cy="234902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537679" cy="234902"/>
            </a:xfrm>
            <a:custGeom>
              <a:avLst/>
              <a:gdLst/>
              <a:ahLst/>
              <a:cxnLst/>
              <a:rect r="r" b="b" t="t" l="l"/>
              <a:pathLst>
                <a:path h="234902" w="537679">
                  <a:moveTo>
                    <a:pt x="0" y="0"/>
                  </a:moveTo>
                  <a:lnTo>
                    <a:pt x="537679" y="0"/>
                  </a:lnTo>
                  <a:lnTo>
                    <a:pt x="537679" y="234902"/>
                  </a:lnTo>
                  <a:lnTo>
                    <a:pt x="0" y="234902"/>
                  </a:lnTo>
                  <a:close/>
                </a:path>
              </a:pathLst>
            </a:custGeom>
            <a:solidFill>
              <a:srgbClr val="003333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537679" cy="2730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12463306" y="7552856"/>
            <a:ext cx="3731299" cy="813940"/>
            <a:chOff x="0" y="0"/>
            <a:chExt cx="982729" cy="214371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982729" cy="214371"/>
            </a:xfrm>
            <a:custGeom>
              <a:avLst/>
              <a:gdLst/>
              <a:ahLst/>
              <a:cxnLst/>
              <a:rect r="r" b="b" t="t" l="l"/>
              <a:pathLst>
                <a:path h="214371" w="982729">
                  <a:moveTo>
                    <a:pt x="0" y="0"/>
                  </a:moveTo>
                  <a:lnTo>
                    <a:pt x="982729" y="0"/>
                  </a:lnTo>
                  <a:lnTo>
                    <a:pt x="982729" y="214371"/>
                  </a:lnTo>
                  <a:lnTo>
                    <a:pt x="0" y="214371"/>
                  </a:lnTo>
                  <a:close/>
                </a:path>
              </a:pathLst>
            </a:custGeom>
            <a:solidFill>
              <a:srgbClr val="003333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38100"/>
              <a:ext cx="982729" cy="25247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12605340" y="7696000"/>
            <a:ext cx="3589266" cy="813940"/>
            <a:chOff x="0" y="0"/>
            <a:chExt cx="945321" cy="214371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945321" cy="214371"/>
            </a:xfrm>
            <a:custGeom>
              <a:avLst/>
              <a:gdLst/>
              <a:ahLst/>
              <a:cxnLst/>
              <a:rect r="r" b="b" t="t" l="l"/>
              <a:pathLst>
                <a:path h="214371" w="945321">
                  <a:moveTo>
                    <a:pt x="0" y="0"/>
                  </a:moveTo>
                  <a:lnTo>
                    <a:pt x="945321" y="0"/>
                  </a:lnTo>
                  <a:lnTo>
                    <a:pt x="945321" y="214371"/>
                  </a:lnTo>
                  <a:lnTo>
                    <a:pt x="0" y="214371"/>
                  </a:lnTo>
                  <a:close/>
                </a:path>
              </a:pathLst>
            </a:custGeom>
            <a:solidFill>
              <a:srgbClr val="003333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-38100"/>
              <a:ext cx="945321" cy="25247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26" id="26"/>
          <p:cNvSpPr/>
          <p:nvPr/>
        </p:nvSpPr>
        <p:spPr>
          <a:xfrm flipH="false" flipV="false" rot="0">
            <a:off x="1987663" y="1669424"/>
            <a:ext cx="14312675" cy="6948153"/>
          </a:xfrm>
          <a:custGeom>
            <a:avLst/>
            <a:gdLst/>
            <a:ahLst/>
            <a:cxnLst/>
            <a:rect r="r" b="b" t="t" l="l"/>
            <a:pathLst>
              <a:path h="6948153" w="14312675">
                <a:moveTo>
                  <a:pt x="0" y="0"/>
                </a:moveTo>
                <a:lnTo>
                  <a:pt x="14312674" y="0"/>
                </a:lnTo>
                <a:lnTo>
                  <a:pt x="14312674" y="6948152"/>
                </a:lnTo>
                <a:lnTo>
                  <a:pt x="0" y="694815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7" id="27"/>
          <p:cNvSpPr/>
          <p:nvPr/>
        </p:nvSpPr>
        <p:spPr>
          <a:xfrm flipH="false" flipV="false" rot="0">
            <a:off x="13524594" y="7552856"/>
            <a:ext cx="1730310" cy="286288"/>
          </a:xfrm>
          <a:custGeom>
            <a:avLst/>
            <a:gdLst/>
            <a:ahLst/>
            <a:cxnLst/>
            <a:rect r="r" b="b" t="t" l="l"/>
            <a:pathLst>
              <a:path h="286288" w="1730310">
                <a:moveTo>
                  <a:pt x="0" y="0"/>
                </a:moveTo>
                <a:lnTo>
                  <a:pt x="1730310" y="0"/>
                </a:lnTo>
                <a:lnTo>
                  <a:pt x="1730310" y="286288"/>
                </a:lnTo>
                <a:lnTo>
                  <a:pt x="0" y="2862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8" id="28"/>
          <p:cNvSpPr/>
          <p:nvPr/>
        </p:nvSpPr>
        <p:spPr>
          <a:xfrm flipH="false" flipV="false" rot="0">
            <a:off x="2840609" y="2727905"/>
            <a:ext cx="1730310" cy="286288"/>
          </a:xfrm>
          <a:custGeom>
            <a:avLst/>
            <a:gdLst/>
            <a:ahLst/>
            <a:cxnLst/>
            <a:rect r="r" b="b" t="t" l="l"/>
            <a:pathLst>
              <a:path h="286288" w="1730310">
                <a:moveTo>
                  <a:pt x="0" y="0"/>
                </a:moveTo>
                <a:lnTo>
                  <a:pt x="1730310" y="0"/>
                </a:lnTo>
                <a:lnTo>
                  <a:pt x="1730310" y="286288"/>
                </a:lnTo>
                <a:lnTo>
                  <a:pt x="0" y="2862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9" id="29"/>
          <p:cNvSpPr/>
          <p:nvPr/>
        </p:nvSpPr>
        <p:spPr>
          <a:xfrm flipH="false" flipV="false" rot="0">
            <a:off x="15254904" y="9131926"/>
            <a:ext cx="2227862" cy="826367"/>
          </a:xfrm>
          <a:custGeom>
            <a:avLst/>
            <a:gdLst/>
            <a:ahLst/>
            <a:cxnLst/>
            <a:rect r="r" b="b" t="t" l="l"/>
            <a:pathLst>
              <a:path h="826367" w="2227862">
                <a:moveTo>
                  <a:pt x="0" y="0"/>
                </a:moveTo>
                <a:lnTo>
                  <a:pt x="2227862" y="0"/>
                </a:lnTo>
                <a:lnTo>
                  <a:pt x="2227862" y="826368"/>
                </a:lnTo>
                <a:lnTo>
                  <a:pt x="0" y="82636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30" id="30"/>
          <p:cNvSpPr txBox="true"/>
          <p:nvPr/>
        </p:nvSpPr>
        <p:spPr>
          <a:xfrm rot="0">
            <a:off x="3519702" y="3261699"/>
            <a:ext cx="10722539" cy="39192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23933" indent="-211967" lvl="1">
              <a:lnSpc>
                <a:spcPts val="3122"/>
              </a:lnSpc>
              <a:buFont typeface="Arial"/>
              <a:buChar char="•"/>
            </a:pPr>
            <a:r>
              <a:rPr lang="en-US" sz="1963" spc="62">
                <a:solidFill>
                  <a:srgbClr val="00F9FF"/>
                </a:solidFill>
                <a:latin typeface="Garet"/>
                <a:ea typeface="Garet"/>
                <a:cs typeface="Garet"/>
                <a:sym typeface="Garet"/>
              </a:rPr>
              <a:t>SUPPORTS MULTIPLE FILE TYPES – CAN HIDE IMAGES, VIDEOS, PDFS, AUDIO, AND TEXT IN ONE IMAGE</a:t>
            </a:r>
          </a:p>
          <a:p>
            <a:pPr algn="l" marL="423933" indent="-211967" lvl="1">
              <a:lnSpc>
                <a:spcPts val="3122"/>
              </a:lnSpc>
              <a:buFont typeface="Arial"/>
              <a:buChar char="•"/>
            </a:pPr>
            <a:r>
              <a:rPr lang="en-US" sz="1963" spc="62">
                <a:solidFill>
                  <a:srgbClr val="00F9FF"/>
                </a:solidFill>
                <a:latin typeface="Garet"/>
                <a:ea typeface="Garet"/>
                <a:cs typeface="Garet"/>
                <a:sym typeface="Garet"/>
              </a:rPr>
              <a:t>PIN Protection – Data can only be extracted using the correct     4-digit PIN</a:t>
            </a:r>
          </a:p>
          <a:p>
            <a:pPr algn="l" marL="423933" indent="-211967" lvl="1">
              <a:lnSpc>
                <a:spcPts val="3122"/>
              </a:lnSpc>
              <a:buFont typeface="Arial"/>
              <a:buChar char="•"/>
            </a:pPr>
            <a:r>
              <a:rPr lang="en-US" sz="1963" spc="62">
                <a:solidFill>
                  <a:srgbClr val="00F9FF"/>
                </a:solidFill>
                <a:latin typeface="Garet"/>
                <a:ea typeface="Garet"/>
                <a:cs typeface="Garet"/>
                <a:sym typeface="Garet"/>
              </a:rPr>
              <a:t>No Suspicious Traces – The output file looks like a normal image</a:t>
            </a:r>
          </a:p>
          <a:p>
            <a:pPr algn="l" marL="423933" indent="-211967" lvl="1">
              <a:lnSpc>
                <a:spcPts val="3122"/>
              </a:lnSpc>
              <a:buFont typeface="Arial"/>
              <a:buChar char="•"/>
            </a:pPr>
            <a:r>
              <a:rPr lang="en-US" sz="1963" spc="62">
                <a:solidFill>
                  <a:srgbClr val="00F9FF"/>
                </a:solidFill>
                <a:latin typeface="Garet"/>
                <a:ea typeface="Garet"/>
                <a:cs typeface="Garet"/>
                <a:sym typeface="Garet"/>
              </a:rPr>
              <a:t>Fully Automated – Detects and hides all files inside the secret_files folder </a:t>
            </a:r>
          </a:p>
          <a:p>
            <a:pPr algn="l" marL="423933" indent="-211967" lvl="1">
              <a:lnSpc>
                <a:spcPts val="3122"/>
              </a:lnSpc>
              <a:buFont typeface="Arial"/>
              <a:buChar char="•"/>
            </a:pPr>
            <a:r>
              <a:rPr lang="en-US" sz="1963" spc="62">
                <a:solidFill>
                  <a:srgbClr val="00F9FF"/>
                </a:solidFill>
                <a:latin typeface="Garet"/>
                <a:ea typeface="Garet"/>
                <a:cs typeface="Garet"/>
                <a:sym typeface="Garet"/>
              </a:rPr>
              <a:t>Extracts Data Securely – Only authorized users can retrieve the information</a:t>
            </a:r>
          </a:p>
          <a:p>
            <a:pPr algn="l">
              <a:lnSpc>
                <a:spcPts val="3122"/>
              </a:lnSpc>
            </a:pPr>
          </a:p>
        </p:txBody>
      </p:sp>
      <p:sp>
        <p:nvSpPr>
          <p:cNvPr name="TextBox 31" id="31"/>
          <p:cNvSpPr txBox="true"/>
          <p:nvPr/>
        </p:nvSpPr>
        <p:spPr>
          <a:xfrm rot="0">
            <a:off x="5920905" y="2028466"/>
            <a:ext cx="4704192" cy="3158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15"/>
              </a:lnSpc>
            </a:pPr>
            <a:r>
              <a:rPr lang="en-US" b="true" sz="2606" spc="-112">
                <a:solidFill>
                  <a:srgbClr val="003333"/>
                </a:solidFill>
                <a:latin typeface="Garet Bold"/>
                <a:ea typeface="Garet Bold"/>
                <a:cs typeface="Garet Bold"/>
                <a:sym typeface="Garet Bold"/>
              </a:rPr>
              <a:t>WOW FACTORS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256742" y="5143500"/>
            <a:ext cx="771958" cy="0"/>
          </a:xfrm>
          <a:prstGeom prst="line">
            <a:avLst/>
          </a:prstGeom>
          <a:ln cap="flat" w="38100">
            <a:solidFill>
              <a:srgbClr val="00F9FF"/>
            </a:solidFill>
            <a:prstDash val="solid"/>
            <a:headEnd type="oval" len="lg" w="lg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flipH="true">
            <a:off x="17259300" y="5143500"/>
            <a:ext cx="771958" cy="0"/>
          </a:xfrm>
          <a:prstGeom prst="line">
            <a:avLst/>
          </a:prstGeom>
          <a:ln cap="flat" w="38100">
            <a:solidFill>
              <a:srgbClr val="00F9FF"/>
            </a:solidFill>
            <a:prstDash val="solid"/>
            <a:headEnd type="oval" len="lg" w="lg"/>
            <a:tailEnd type="none" len="sm" w="sm"/>
          </a:ln>
        </p:spPr>
      </p:sp>
      <p:grpSp>
        <p:nvGrpSpPr>
          <p:cNvPr name="Group 4" id="4"/>
          <p:cNvGrpSpPr/>
          <p:nvPr/>
        </p:nvGrpSpPr>
        <p:grpSpPr>
          <a:xfrm rot="0">
            <a:off x="1425313" y="1028700"/>
            <a:ext cx="15437375" cy="7948544"/>
            <a:chOff x="0" y="0"/>
            <a:chExt cx="4808104" cy="2475643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808104" cy="2475643"/>
            </a:xfrm>
            <a:custGeom>
              <a:avLst/>
              <a:gdLst/>
              <a:ahLst/>
              <a:cxnLst/>
              <a:rect r="r" b="b" t="t" l="l"/>
              <a:pathLst>
                <a:path h="2475643" w="4808104">
                  <a:moveTo>
                    <a:pt x="4648084" y="0"/>
                  </a:moveTo>
                  <a:lnTo>
                    <a:pt x="160020" y="0"/>
                  </a:lnTo>
                  <a:lnTo>
                    <a:pt x="0" y="160020"/>
                  </a:lnTo>
                  <a:lnTo>
                    <a:pt x="0" y="2315623"/>
                  </a:lnTo>
                  <a:lnTo>
                    <a:pt x="160020" y="2475643"/>
                  </a:lnTo>
                  <a:lnTo>
                    <a:pt x="4648084" y="2475643"/>
                  </a:lnTo>
                  <a:lnTo>
                    <a:pt x="4808104" y="2315623"/>
                  </a:lnTo>
                  <a:lnTo>
                    <a:pt x="4808104" y="160020"/>
                  </a:lnTo>
                  <a:lnTo>
                    <a:pt x="4648084" y="0"/>
                  </a:lnTo>
                  <a:close/>
                </a:path>
              </a:pathLst>
            </a:custGeom>
            <a:solidFill>
              <a:srgbClr val="003333"/>
            </a:solidFill>
            <a:ln w="28575" cap="sq">
              <a:solidFill>
                <a:srgbClr val="01FFFF"/>
              </a:solidFill>
              <a:prstDash val="solid"/>
              <a:miter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63500" y="25400"/>
              <a:ext cx="4681104" cy="23867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1920971" y="1389718"/>
            <a:ext cx="2631364" cy="181803"/>
          </a:xfrm>
          <a:custGeom>
            <a:avLst/>
            <a:gdLst/>
            <a:ahLst/>
            <a:cxnLst/>
            <a:rect r="r" b="b" t="t" l="l"/>
            <a:pathLst>
              <a:path h="181803" w="2631364">
                <a:moveTo>
                  <a:pt x="0" y="0"/>
                </a:moveTo>
                <a:lnTo>
                  <a:pt x="2631363" y="0"/>
                </a:lnTo>
                <a:lnTo>
                  <a:pt x="2631363" y="181804"/>
                </a:lnTo>
                <a:lnTo>
                  <a:pt x="0" y="18180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3399201" y="8446232"/>
            <a:ext cx="2631364" cy="181803"/>
          </a:xfrm>
          <a:custGeom>
            <a:avLst/>
            <a:gdLst/>
            <a:ahLst/>
            <a:cxnLst/>
            <a:rect r="r" b="b" t="t" l="l"/>
            <a:pathLst>
              <a:path h="181803" w="2631364">
                <a:moveTo>
                  <a:pt x="0" y="0"/>
                </a:moveTo>
                <a:lnTo>
                  <a:pt x="2631364" y="0"/>
                </a:lnTo>
                <a:lnTo>
                  <a:pt x="2631364" y="181803"/>
                </a:lnTo>
                <a:lnTo>
                  <a:pt x="0" y="18180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5352144" y="9258300"/>
            <a:ext cx="2227862" cy="826367"/>
          </a:xfrm>
          <a:custGeom>
            <a:avLst/>
            <a:gdLst/>
            <a:ahLst/>
            <a:cxnLst/>
            <a:rect r="r" b="b" t="t" l="l"/>
            <a:pathLst>
              <a:path h="826367" w="2227862">
                <a:moveTo>
                  <a:pt x="0" y="0"/>
                </a:moveTo>
                <a:lnTo>
                  <a:pt x="2227862" y="0"/>
                </a:lnTo>
                <a:lnTo>
                  <a:pt x="2227862" y="826367"/>
                </a:lnTo>
                <a:lnTo>
                  <a:pt x="0" y="82636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7021171" y="2090433"/>
            <a:ext cx="4245658" cy="727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00"/>
              </a:lnSpc>
            </a:pPr>
            <a:r>
              <a:rPr lang="en-US" b="true" sz="5400" spc="-140">
                <a:solidFill>
                  <a:srgbClr val="00F9FF"/>
                </a:solidFill>
                <a:latin typeface="Garet Bold"/>
                <a:ea typeface="Garet Bold"/>
                <a:cs typeface="Garet Bold"/>
                <a:sym typeface="Garet Bold"/>
              </a:rPr>
              <a:t>END USERS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920971" y="3441937"/>
            <a:ext cx="14941717" cy="31542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318"/>
              </a:lnSpc>
            </a:pPr>
            <a:r>
              <a:rPr lang="en-US" sz="3900">
                <a:solidFill>
                  <a:srgbClr val="00F9FF"/>
                </a:solidFill>
                <a:latin typeface="Inter"/>
                <a:ea typeface="Inter"/>
                <a:cs typeface="Inter"/>
                <a:sym typeface="Inter"/>
              </a:rPr>
              <a:t>🔹 Cybersecurity Professionals – For secure data transmission</a:t>
            </a:r>
          </a:p>
          <a:p>
            <a:pPr algn="just">
              <a:lnSpc>
                <a:spcPts val="6318"/>
              </a:lnSpc>
            </a:pPr>
            <a:r>
              <a:rPr lang="en-US" sz="3900">
                <a:solidFill>
                  <a:srgbClr val="00F9FF"/>
                </a:solidFill>
                <a:latin typeface="Inter"/>
                <a:ea typeface="Inter"/>
                <a:cs typeface="Inter"/>
                <a:sym typeface="Inter"/>
              </a:rPr>
              <a:t>🔹 Journalists &amp; Whistleblowers – To protect sensitive files</a:t>
            </a:r>
          </a:p>
          <a:p>
            <a:pPr algn="just">
              <a:lnSpc>
                <a:spcPts val="6318"/>
              </a:lnSpc>
            </a:pPr>
            <a:r>
              <a:rPr lang="en-US" sz="3900">
                <a:solidFill>
                  <a:srgbClr val="00F9FF"/>
                </a:solidFill>
                <a:latin typeface="Inter"/>
                <a:ea typeface="Inter"/>
                <a:cs typeface="Inter"/>
                <a:sym typeface="Inter"/>
              </a:rPr>
              <a:t>🔹 Government &amp; Defense – For classified communication</a:t>
            </a:r>
          </a:p>
          <a:p>
            <a:pPr algn="just">
              <a:lnSpc>
                <a:spcPts val="6318"/>
              </a:lnSpc>
            </a:pPr>
            <a:r>
              <a:rPr lang="en-US" sz="3900">
                <a:solidFill>
                  <a:srgbClr val="00F9FF"/>
                </a:solidFill>
                <a:latin typeface="Inter"/>
                <a:ea typeface="Inter"/>
                <a:cs typeface="Inter"/>
                <a:sym typeface="Inter"/>
              </a:rPr>
              <a:t>🔹 General Users – To hide personal data in images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256742" y="5143500"/>
            <a:ext cx="1050979" cy="0"/>
          </a:xfrm>
          <a:prstGeom prst="line">
            <a:avLst/>
          </a:prstGeom>
          <a:ln cap="flat" w="38100">
            <a:solidFill>
              <a:srgbClr val="00F9FF"/>
            </a:solidFill>
            <a:prstDash val="solid"/>
            <a:headEnd type="oval" len="lg" w="lg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flipH="true" flipV="true">
            <a:off x="16827852" y="5143500"/>
            <a:ext cx="1203406" cy="0"/>
          </a:xfrm>
          <a:prstGeom prst="line">
            <a:avLst/>
          </a:prstGeom>
          <a:ln cap="flat" w="38100">
            <a:solidFill>
              <a:srgbClr val="00F9FF"/>
            </a:solidFill>
            <a:prstDash val="solid"/>
            <a:headEnd type="oval" len="lg" w="lg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 flipV="true">
            <a:off x="9144000" y="9258300"/>
            <a:ext cx="0" cy="771958"/>
          </a:xfrm>
          <a:prstGeom prst="line">
            <a:avLst/>
          </a:prstGeom>
          <a:ln cap="flat" w="38100">
            <a:solidFill>
              <a:srgbClr val="00F9FF"/>
            </a:solidFill>
            <a:prstDash val="solid"/>
            <a:headEnd type="oval" len="lg" w="lg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>
            <a:off x="9144000" y="256742"/>
            <a:ext cx="0" cy="771958"/>
          </a:xfrm>
          <a:prstGeom prst="line">
            <a:avLst/>
          </a:prstGeom>
          <a:ln cap="flat" w="38100">
            <a:solidFill>
              <a:srgbClr val="00F9FF"/>
            </a:solidFill>
            <a:prstDash val="solid"/>
            <a:headEnd type="oval" len="lg" w="lg"/>
            <a:tailEnd type="none" len="sm" w="sm"/>
          </a:ln>
        </p:spPr>
      </p:sp>
      <p:grpSp>
        <p:nvGrpSpPr>
          <p:cNvPr name="Group 6" id="6"/>
          <p:cNvGrpSpPr/>
          <p:nvPr/>
        </p:nvGrpSpPr>
        <p:grpSpPr>
          <a:xfrm rot="0">
            <a:off x="1307721" y="1208819"/>
            <a:ext cx="15520131" cy="7869362"/>
            <a:chOff x="0" y="0"/>
            <a:chExt cx="4882518" cy="2475643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882518" cy="2475643"/>
            </a:xfrm>
            <a:custGeom>
              <a:avLst/>
              <a:gdLst/>
              <a:ahLst/>
              <a:cxnLst/>
              <a:rect r="r" b="b" t="t" l="l"/>
              <a:pathLst>
                <a:path h="2475643" w="4882518">
                  <a:moveTo>
                    <a:pt x="4722498" y="0"/>
                  </a:moveTo>
                  <a:lnTo>
                    <a:pt x="160020" y="0"/>
                  </a:lnTo>
                  <a:lnTo>
                    <a:pt x="0" y="160020"/>
                  </a:lnTo>
                  <a:lnTo>
                    <a:pt x="0" y="2315623"/>
                  </a:lnTo>
                  <a:lnTo>
                    <a:pt x="160020" y="2475643"/>
                  </a:lnTo>
                  <a:lnTo>
                    <a:pt x="4722498" y="2475643"/>
                  </a:lnTo>
                  <a:lnTo>
                    <a:pt x="4882518" y="2315623"/>
                  </a:lnTo>
                  <a:lnTo>
                    <a:pt x="4882518" y="160020"/>
                  </a:lnTo>
                  <a:lnTo>
                    <a:pt x="4722498" y="0"/>
                  </a:lnTo>
                  <a:close/>
                </a:path>
              </a:pathLst>
            </a:custGeom>
            <a:solidFill>
              <a:srgbClr val="003333"/>
            </a:solidFill>
            <a:ln w="28575" cap="sq">
              <a:solidFill>
                <a:srgbClr val="01FFFF"/>
              </a:solidFill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63500" y="25400"/>
              <a:ext cx="4755518" cy="23867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933935" y="1356439"/>
            <a:ext cx="2631364" cy="181803"/>
          </a:xfrm>
          <a:custGeom>
            <a:avLst/>
            <a:gdLst/>
            <a:ahLst/>
            <a:cxnLst/>
            <a:rect r="r" b="b" t="t" l="l"/>
            <a:pathLst>
              <a:path h="181803" w="2631364">
                <a:moveTo>
                  <a:pt x="0" y="0"/>
                </a:moveTo>
                <a:lnTo>
                  <a:pt x="2631363" y="0"/>
                </a:lnTo>
                <a:lnTo>
                  <a:pt x="2631363" y="181804"/>
                </a:lnTo>
                <a:lnTo>
                  <a:pt x="0" y="18180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3642741" y="8713938"/>
            <a:ext cx="2631364" cy="181803"/>
          </a:xfrm>
          <a:custGeom>
            <a:avLst/>
            <a:gdLst/>
            <a:ahLst/>
            <a:cxnLst/>
            <a:rect r="r" b="b" t="t" l="l"/>
            <a:pathLst>
              <a:path h="181803" w="2631364">
                <a:moveTo>
                  <a:pt x="0" y="0"/>
                </a:moveTo>
                <a:lnTo>
                  <a:pt x="2631364" y="0"/>
                </a:lnTo>
                <a:lnTo>
                  <a:pt x="2631364" y="181803"/>
                </a:lnTo>
                <a:lnTo>
                  <a:pt x="0" y="18180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5434900" y="9391650"/>
            <a:ext cx="2227862" cy="807317"/>
          </a:xfrm>
          <a:custGeom>
            <a:avLst/>
            <a:gdLst/>
            <a:ahLst/>
            <a:cxnLst/>
            <a:rect r="r" b="b" t="t" l="l"/>
            <a:pathLst>
              <a:path h="807317" w="2227862">
                <a:moveTo>
                  <a:pt x="0" y="0"/>
                </a:moveTo>
                <a:lnTo>
                  <a:pt x="2227862" y="0"/>
                </a:lnTo>
                <a:lnTo>
                  <a:pt x="2227862" y="807317"/>
                </a:lnTo>
                <a:lnTo>
                  <a:pt x="0" y="80731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-2359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2173923" y="4149284"/>
            <a:ext cx="8319865" cy="4344616"/>
          </a:xfrm>
          <a:custGeom>
            <a:avLst/>
            <a:gdLst/>
            <a:ahLst/>
            <a:cxnLst/>
            <a:rect r="r" b="b" t="t" l="l"/>
            <a:pathLst>
              <a:path h="4344616" w="8319865">
                <a:moveTo>
                  <a:pt x="0" y="0"/>
                </a:moveTo>
                <a:lnTo>
                  <a:pt x="8319865" y="0"/>
                </a:lnTo>
                <a:lnTo>
                  <a:pt x="8319865" y="4344616"/>
                </a:lnTo>
                <a:lnTo>
                  <a:pt x="0" y="434461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-6563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0770013" y="2508215"/>
            <a:ext cx="4657286" cy="2889948"/>
          </a:xfrm>
          <a:custGeom>
            <a:avLst/>
            <a:gdLst/>
            <a:ahLst/>
            <a:cxnLst/>
            <a:rect r="r" b="b" t="t" l="l"/>
            <a:pathLst>
              <a:path h="2889948" w="4657286">
                <a:moveTo>
                  <a:pt x="0" y="0"/>
                </a:moveTo>
                <a:lnTo>
                  <a:pt x="4657286" y="0"/>
                </a:lnTo>
                <a:lnTo>
                  <a:pt x="4657286" y="2889948"/>
                </a:lnTo>
                <a:lnTo>
                  <a:pt x="0" y="288994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32546" t="-8557" r="-132546" b="-131748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0770013" y="5800055"/>
            <a:ext cx="4672489" cy="2693845"/>
          </a:xfrm>
          <a:custGeom>
            <a:avLst/>
            <a:gdLst/>
            <a:ahLst/>
            <a:cxnLst/>
            <a:rect r="r" b="b" t="t" l="l"/>
            <a:pathLst>
              <a:path h="2693845" w="4672489">
                <a:moveTo>
                  <a:pt x="0" y="0"/>
                </a:moveTo>
                <a:lnTo>
                  <a:pt x="4672488" y="0"/>
                </a:lnTo>
                <a:lnTo>
                  <a:pt x="4672488" y="2693845"/>
                </a:lnTo>
                <a:lnTo>
                  <a:pt x="0" y="269384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113853" t="0" r="-2945" b="-111521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7606508" y="1533066"/>
            <a:ext cx="2887280" cy="556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11"/>
              </a:lnSpc>
            </a:pPr>
            <a:r>
              <a:rPr lang="en-US" b="true" sz="4211" spc="-109">
                <a:solidFill>
                  <a:srgbClr val="00F9FF"/>
                </a:solidFill>
                <a:latin typeface="Garet Bold"/>
                <a:ea typeface="Garet Bold"/>
                <a:cs typeface="Garet Bold"/>
                <a:sym typeface="Garet Bold"/>
              </a:rPr>
              <a:t>RESULTS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2173923" y="2432015"/>
            <a:ext cx="8319865" cy="17804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373814" indent="-186907" lvl="1">
              <a:lnSpc>
                <a:spcPts val="2908"/>
              </a:lnSpc>
              <a:buFont typeface="Arial"/>
              <a:buChar char="•"/>
            </a:pPr>
            <a:r>
              <a:rPr lang="en-US" b="true" sz="1731" spc="41">
                <a:solidFill>
                  <a:srgbClr val="00F9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Successfully implemente</a:t>
            </a:r>
            <a:r>
              <a:rPr lang="en-US" b="true" sz="1731" spc="41">
                <a:solidFill>
                  <a:srgbClr val="00F9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 data hiding &amp; extraction using Python.</a:t>
            </a:r>
          </a:p>
          <a:p>
            <a:pPr algn="just" marL="373814" indent="-186907" lvl="1">
              <a:lnSpc>
                <a:spcPts val="2908"/>
              </a:lnSpc>
              <a:buFont typeface="Arial"/>
              <a:buChar char="•"/>
            </a:pPr>
            <a:r>
              <a:rPr lang="en-US" b="true" sz="1731" spc="41">
                <a:solidFill>
                  <a:srgbClr val="00F9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Verified that hidden files cannot be detected without the correct PIN.</a:t>
            </a:r>
          </a:p>
          <a:p>
            <a:pPr algn="just" marL="373814" indent="-186907" lvl="1">
              <a:lnSpc>
                <a:spcPts val="2908"/>
              </a:lnSpc>
              <a:buFont typeface="Arial"/>
              <a:buChar char="•"/>
            </a:pPr>
            <a:r>
              <a:rPr lang="en-US" b="true" sz="1731" spc="41">
                <a:solidFill>
                  <a:srgbClr val="00F9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Achieved 100% accuracy in retrieving hidden data.</a:t>
            </a:r>
          </a:p>
          <a:p>
            <a:pPr algn="just" marL="373814" indent="-186907" lvl="1">
              <a:lnSpc>
                <a:spcPts val="2908"/>
              </a:lnSpc>
              <a:buFont typeface="Arial"/>
              <a:buChar char="•"/>
            </a:pPr>
            <a:r>
              <a:rPr lang="en-US" b="true" sz="1731" spc="41">
                <a:solidFill>
                  <a:srgbClr val="00F9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Ensured that the image quality remains unaltered to avoid suspicion.</a:t>
            </a:r>
          </a:p>
          <a:p>
            <a:pPr algn="just">
              <a:lnSpc>
                <a:spcPts val="2908"/>
              </a:lnSpc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9144000" y="9258300"/>
            <a:ext cx="0" cy="771958"/>
          </a:xfrm>
          <a:prstGeom prst="line">
            <a:avLst/>
          </a:prstGeom>
          <a:ln cap="flat" w="38100">
            <a:solidFill>
              <a:srgbClr val="00F9FF"/>
            </a:solidFill>
            <a:prstDash val="solid"/>
            <a:headEnd type="oval" len="lg" w="lg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>
            <a:off x="9144000" y="256742"/>
            <a:ext cx="0" cy="771958"/>
          </a:xfrm>
          <a:prstGeom prst="line">
            <a:avLst/>
          </a:prstGeom>
          <a:ln cap="flat" w="38100">
            <a:solidFill>
              <a:srgbClr val="00F9FF"/>
            </a:solidFill>
            <a:prstDash val="solid"/>
            <a:headEnd type="oval" len="lg" w="lg"/>
            <a:tailEnd type="none" len="sm" w="sm"/>
          </a:ln>
        </p:spPr>
      </p:sp>
      <p:grpSp>
        <p:nvGrpSpPr>
          <p:cNvPr name="Group 4" id="4"/>
          <p:cNvGrpSpPr/>
          <p:nvPr/>
        </p:nvGrpSpPr>
        <p:grpSpPr>
          <a:xfrm rot="0">
            <a:off x="1028700" y="1033215"/>
            <a:ext cx="16032876" cy="7778906"/>
            <a:chOff x="0" y="0"/>
            <a:chExt cx="4823038" cy="2340064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823038" cy="2340064"/>
            </a:xfrm>
            <a:custGeom>
              <a:avLst/>
              <a:gdLst/>
              <a:ahLst/>
              <a:cxnLst/>
              <a:rect r="r" b="b" t="t" l="l"/>
              <a:pathLst>
                <a:path h="2340064" w="4823038">
                  <a:moveTo>
                    <a:pt x="4663018" y="0"/>
                  </a:moveTo>
                  <a:lnTo>
                    <a:pt x="160020" y="0"/>
                  </a:lnTo>
                  <a:lnTo>
                    <a:pt x="0" y="160020"/>
                  </a:lnTo>
                  <a:lnTo>
                    <a:pt x="0" y="2180044"/>
                  </a:lnTo>
                  <a:lnTo>
                    <a:pt x="160020" y="2340064"/>
                  </a:lnTo>
                  <a:lnTo>
                    <a:pt x="4663018" y="2340064"/>
                  </a:lnTo>
                  <a:lnTo>
                    <a:pt x="4823038" y="2180044"/>
                  </a:lnTo>
                  <a:lnTo>
                    <a:pt x="4823038" y="160020"/>
                  </a:lnTo>
                  <a:lnTo>
                    <a:pt x="4663018" y="0"/>
                  </a:lnTo>
                  <a:close/>
                </a:path>
              </a:pathLst>
            </a:custGeom>
            <a:solidFill>
              <a:srgbClr val="003333"/>
            </a:solidFill>
            <a:ln w="28575" cap="sq">
              <a:solidFill>
                <a:srgbClr val="01FFFF"/>
              </a:solidFill>
              <a:prstDash val="solid"/>
              <a:miter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63500" y="25400"/>
              <a:ext cx="4696038" cy="225116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1599135" y="1397238"/>
            <a:ext cx="2631364" cy="181803"/>
          </a:xfrm>
          <a:custGeom>
            <a:avLst/>
            <a:gdLst/>
            <a:ahLst/>
            <a:cxnLst/>
            <a:rect r="r" b="b" t="t" l="l"/>
            <a:pathLst>
              <a:path h="181803" w="2631364">
                <a:moveTo>
                  <a:pt x="0" y="0"/>
                </a:moveTo>
                <a:lnTo>
                  <a:pt x="2631364" y="0"/>
                </a:lnTo>
                <a:lnTo>
                  <a:pt x="2631364" y="181804"/>
                </a:lnTo>
                <a:lnTo>
                  <a:pt x="0" y="18180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3881142" y="8154300"/>
            <a:ext cx="2631364" cy="181803"/>
          </a:xfrm>
          <a:custGeom>
            <a:avLst/>
            <a:gdLst/>
            <a:ahLst/>
            <a:cxnLst/>
            <a:rect r="r" b="b" t="t" l="l"/>
            <a:pathLst>
              <a:path h="181803" w="2631364">
                <a:moveTo>
                  <a:pt x="0" y="0"/>
                </a:moveTo>
                <a:lnTo>
                  <a:pt x="2631363" y="0"/>
                </a:lnTo>
                <a:lnTo>
                  <a:pt x="2631363" y="181804"/>
                </a:lnTo>
                <a:lnTo>
                  <a:pt x="0" y="18180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5398574" y="9159695"/>
            <a:ext cx="2227862" cy="826367"/>
          </a:xfrm>
          <a:custGeom>
            <a:avLst/>
            <a:gdLst/>
            <a:ahLst/>
            <a:cxnLst/>
            <a:rect r="r" b="b" t="t" l="l"/>
            <a:pathLst>
              <a:path h="826367" w="2227862">
                <a:moveTo>
                  <a:pt x="0" y="0"/>
                </a:moveTo>
                <a:lnTo>
                  <a:pt x="2227862" y="0"/>
                </a:lnTo>
                <a:lnTo>
                  <a:pt x="2227862" y="826368"/>
                </a:lnTo>
                <a:lnTo>
                  <a:pt x="0" y="82636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6170730" y="2383715"/>
            <a:ext cx="5946539" cy="727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00"/>
              </a:lnSpc>
            </a:pPr>
            <a:r>
              <a:rPr lang="en-US" b="true" sz="5400" spc="-140">
                <a:solidFill>
                  <a:srgbClr val="00F9FF"/>
                </a:solidFill>
                <a:latin typeface="Garet Bold"/>
                <a:ea typeface="Garet Bold"/>
                <a:cs typeface="Garet Bold"/>
                <a:sym typeface="Garet Bold"/>
              </a:rPr>
              <a:t>CONCLUSION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030951" y="3688171"/>
            <a:ext cx="14226099" cy="27416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58593" indent="-279297" lvl="1">
              <a:lnSpc>
                <a:spcPts val="4450"/>
              </a:lnSpc>
              <a:buFont typeface="Arial"/>
              <a:buChar char="•"/>
            </a:pPr>
            <a:r>
              <a:rPr lang="en-US" sz="2587">
                <a:solidFill>
                  <a:srgbClr val="00F9FF"/>
                </a:solidFill>
                <a:latin typeface="Inter"/>
                <a:ea typeface="Inter"/>
                <a:cs typeface="Inter"/>
                <a:sym typeface="Inter"/>
              </a:rPr>
              <a:t>This project proves that steganography is an effective way to hide sensitive data.</a:t>
            </a:r>
          </a:p>
          <a:p>
            <a:pPr algn="just" marL="558593" indent="-279297" lvl="1">
              <a:lnSpc>
                <a:spcPts val="4450"/>
              </a:lnSpc>
              <a:buFont typeface="Arial"/>
              <a:buChar char="•"/>
            </a:pPr>
            <a:r>
              <a:rPr lang="en-US" sz="2587">
                <a:solidFill>
                  <a:srgbClr val="00F9FF"/>
                </a:solidFill>
                <a:latin typeface="Inter"/>
                <a:ea typeface="Inter"/>
                <a:cs typeface="Inter"/>
                <a:sym typeface="Inter"/>
              </a:rPr>
              <a:t>It enhances privacy and security by allowing users to store secret files inside an image.</a:t>
            </a:r>
          </a:p>
          <a:p>
            <a:pPr algn="just" marL="558593" indent="-279297" lvl="1">
              <a:lnSpc>
                <a:spcPts val="4450"/>
              </a:lnSpc>
              <a:buFont typeface="Arial"/>
              <a:buChar char="•"/>
            </a:pPr>
            <a:r>
              <a:rPr lang="en-US" sz="2587">
                <a:solidFill>
                  <a:srgbClr val="00F9FF"/>
                </a:solidFill>
                <a:latin typeface="Inter"/>
                <a:ea typeface="Inter"/>
                <a:cs typeface="Inter"/>
                <a:sym typeface="Inter"/>
              </a:rPr>
              <a:t>Future improvements can include AES encryption for additional security and </a:t>
            </a:r>
          </a:p>
          <a:p>
            <a:pPr algn="just">
              <a:lnSpc>
                <a:spcPts val="4450"/>
              </a:lnSpc>
            </a:pPr>
            <a:r>
              <a:rPr lang="en-US" sz="2587">
                <a:solidFill>
                  <a:srgbClr val="00F9FF"/>
                </a:solidFill>
                <a:latin typeface="Inter"/>
                <a:ea typeface="Inter"/>
                <a:cs typeface="Inter"/>
                <a:sym typeface="Inter"/>
              </a:rPr>
              <a:t>      </a:t>
            </a:r>
            <a:r>
              <a:rPr lang="en-US" sz="2587">
                <a:solidFill>
                  <a:srgbClr val="00F9FF"/>
                </a:solidFill>
                <a:latin typeface="Inter"/>
                <a:ea typeface="Inter"/>
                <a:cs typeface="Inter"/>
                <a:sym typeface="Inter"/>
              </a:rPr>
              <a:t>AI-based detection for steganalysis.</a:t>
            </a:r>
          </a:p>
          <a:p>
            <a:pPr algn="just">
              <a:lnSpc>
                <a:spcPts val="4450"/>
              </a:lnSpc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256742" y="5143500"/>
            <a:ext cx="1050979" cy="0"/>
          </a:xfrm>
          <a:prstGeom prst="line">
            <a:avLst/>
          </a:prstGeom>
          <a:ln cap="flat" w="38100">
            <a:solidFill>
              <a:srgbClr val="00F9FF"/>
            </a:solidFill>
            <a:prstDash val="solid"/>
            <a:headEnd type="oval" len="lg" w="lg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flipH="true" flipV="true">
            <a:off x="16827852" y="5143500"/>
            <a:ext cx="1203406" cy="0"/>
          </a:xfrm>
          <a:prstGeom prst="line">
            <a:avLst/>
          </a:prstGeom>
          <a:ln cap="flat" w="38100">
            <a:solidFill>
              <a:srgbClr val="00F9FF"/>
            </a:solidFill>
            <a:prstDash val="solid"/>
            <a:headEnd type="oval" len="lg" w="lg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 flipV="true">
            <a:off x="9144000" y="9258300"/>
            <a:ext cx="0" cy="771958"/>
          </a:xfrm>
          <a:prstGeom prst="line">
            <a:avLst/>
          </a:prstGeom>
          <a:ln cap="flat" w="38100">
            <a:solidFill>
              <a:srgbClr val="00F9FF"/>
            </a:solidFill>
            <a:prstDash val="solid"/>
            <a:headEnd type="oval" len="lg" w="lg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>
            <a:off x="9144000" y="256742"/>
            <a:ext cx="0" cy="771958"/>
          </a:xfrm>
          <a:prstGeom prst="line">
            <a:avLst/>
          </a:prstGeom>
          <a:ln cap="flat" w="38100">
            <a:solidFill>
              <a:srgbClr val="00F9FF"/>
            </a:solidFill>
            <a:prstDash val="solid"/>
            <a:headEnd type="oval" len="lg" w="lg"/>
            <a:tailEnd type="none" len="sm" w="sm"/>
          </a:ln>
        </p:spPr>
      </p:sp>
      <p:grpSp>
        <p:nvGrpSpPr>
          <p:cNvPr name="Group 6" id="6"/>
          <p:cNvGrpSpPr/>
          <p:nvPr/>
        </p:nvGrpSpPr>
        <p:grpSpPr>
          <a:xfrm rot="0">
            <a:off x="1307721" y="1208819"/>
            <a:ext cx="15520131" cy="7869362"/>
            <a:chOff x="0" y="0"/>
            <a:chExt cx="4882518" cy="2475643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882518" cy="2475643"/>
            </a:xfrm>
            <a:custGeom>
              <a:avLst/>
              <a:gdLst/>
              <a:ahLst/>
              <a:cxnLst/>
              <a:rect r="r" b="b" t="t" l="l"/>
              <a:pathLst>
                <a:path h="2475643" w="4882518">
                  <a:moveTo>
                    <a:pt x="4722498" y="0"/>
                  </a:moveTo>
                  <a:lnTo>
                    <a:pt x="160020" y="0"/>
                  </a:lnTo>
                  <a:lnTo>
                    <a:pt x="0" y="160020"/>
                  </a:lnTo>
                  <a:lnTo>
                    <a:pt x="0" y="2315623"/>
                  </a:lnTo>
                  <a:lnTo>
                    <a:pt x="160020" y="2475643"/>
                  </a:lnTo>
                  <a:lnTo>
                    <a:pt x="4722498" y="2475643"/>
                  </a:lnTo>
                  <a:lnTo>
                    <a:pt x="4882518" y="2315623"/>
                  </a:lnTo>
                  <a:lnTo>
                    <a:pt x="4882518" y="160020"/>
                  </a:lnTo>
                  <a:lnTo>
                    <a:pt x="4722498" y="0"/>
                  </a:lnTo>
                  <a:close/>
                </a:path>
              </a:pathLst>
            </a:custGeom>
            <a:solidFill>
              <a:srgbClr val="003333"/>
            </a:solidFill>
            <a:ln w="28575" cap="sq">
              <a:solidFill>
                <a:srgbClr val="01FFFF"/>
              </a:solidFill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63500" y="25400"/>
              <a:ext cx="4755518" cy="23867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933935" y="1356439"/>
            <a:ext cx="2631364" cy="181803"/>
          </a:xfrm>
          <a:custGeom>
            <a:avLst/>
            <a:gdLst/>
            <a:ahLst/>
            <a:cxnLst/>
            <a:rect r="r" b="b" t="t" l="l"/>
            <a:pathLst>
              <a:path h="181803" w="2631364">
                <a:moveTo>
                  <a:pt x="0" y="0"/>
                </a:moveTo>
                <a:lnTo>
                  <a:pt x="2631363" y="0"/>
                </a:lnTo>
                <a:lnTo>
                  <a:pt x="2631363" y="181804"/>
                </a:lnTo>
                <a:lnTo>
                  <a:pt x="0" y="18180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3917467" y="8493900"/>
            <a:ext cx="2631364" cy="181803"/>
          </a:xfrm>
          <a:custGeom>
            <a:avLst/>
            <a:gdLst/>
            <a:ahLst/>
            <a:cxnLst/>
            <a:rect r="r" b="b" t="t" l="l"/>
            <a:pathLst>
              <a:path h="181803" w="2631364">
                <a:moveTo>
                  <a:pt x="0" y="0"/>
                </a:moveTo>
                <a:lnTo>
                  <a:pt x="2631364" y="0"/>
                </a:lnTo>
                <a:lnTo>
                  <a:pt x="2631364" y="181803"/>
                </a:lnTo>
                <a:lnTo>
                  <a:pt x="0" y="18180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5434900" y="9391650"/>
            <a:ext cx="2227862" cy="807317"/>
          </a:xfrm>
          <a:custGeom>
            <a:avLst/>
            <a:gdLst/>
            <a:ahLst/>
            <a:cxnLst/>
            <a:rect r="r" b="b" t="t" l="l"/>
            <a:pathLst>
              <a:path h="807317" w="2227862">
                <a:moveTo>
                  <a:pt x="0" y="0"/>
                </a:moveTo>
                <a:lnTo>
                  <a:pt x="2227862" y="0"/>
                </a:lnTo>
                <a:lnTo>
                  <a:pt x="2227862" y="807317"/>
                </a:lnTo>
                <a:lnTo>
                  <a:pt x="0" y="80731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-2359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2063700" y="2986483"/>
            <a:ext cx="6266558" cy="4314205"/>
          </a:xfrm>
          <a:custGeom>
            <a:avLst/>
            <a:gdLst/>
            <a:ahLst/>
            <a:cxnLst/>
            <a:rect r="r" b="b" t="t" l="l"/>
            <a:pathLst>
              <a:path h="4314205" w="6266558">
                <a:moveTo>
                  <a:pt x="0" y="0"/>
                </a:moveTo>
                <a:lnTo>
                  <a:pt x="6266558" y="0"/>
                </a:lnTo>
                <a:lnTo>
                  <a:pt x="6266558" y="4314204"/>
                </a:lnTo>
                <a:lnTo>
                  <a:pt x="0" y="431420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572" t="0" r="-35387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9188552" y="2257270"/>
            <a:ext cx="7081600" cy="727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00"/>
              </a:lnSpc>
            </a:pPr>
            <a:r>
              <a:rPr lang="en-US" b="true" sz="5400" spc="-140">
                <a:solidFill>
                  <a:srgbClr val="00F9FF"/>
                </a:solidFill>
                <a:latin typeface="Garet Bold"/>
                <a:ea typeface="Garet Bold"/>
                <a:cs typeface="Garet Bold"/>
                <a:sym typeface="Garet Bold"/>
              </a:rPr>
              <a:t>GIT-HUB LINK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9432605" y="3773202"/>
            <a:ext cx="4088075" cy="3158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15"/>
              </a:lnSpc>
            </a:pPr>
            <a:r>
              <a:rPr lang="en-US" b="true" sz="2606" spc="255" u="sng">
                <a:solidFill>
                  <a:srgbClr val="00F9FF"/>
                </a:solidFill>
                <a:latin typeface="Garet Bold"/>
                <a:ea typeface="Garet Bold"/>
                <a:cs typeface="Garet Bold"/>
                <a:sym typeface="Garet Bold"/>
                <a:hlinkClick r:id="rId6" tooltip="https://github.com/PavanDivya-2715/Aicte-Cyber.git"/>
              </a:rPr>
              <a:t>PAVANDIVYA</a:t>
            </a:r>
            <a:r>
              <a:rPr lang="en-US" sz="2606" spc="255" u="sng">
                <a:solidFill>
                  <a:srgbClr val="00F9FF"/>
                </a:solidFill>
                <a:latin typeface="Garet"/>
                <a:ea typeface="Garet"/>
                <a:cs typeface="Garet"/>
                <a:sym typeface="Garet"/>
                <a:hlinkClick r:id="rId7" tooltip="https://github.com/PavanDivya-2715/Aicte-Cyber.git"/>
              </a:rPr>
              <a:t>-2715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9086238" y="4762996"/>
            <a:ext cx="7286229" cy="3805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72"/>
              </a:lnSpc>
            </a:pPr>
            <a:r>
              <a:rPr lang="en-US" sz="2266" u="sng">
                <a:solidFill>
                  <a:srgbClr val="00F9FF"/>
                </a:solidFill>
                <a:latin typeface="Canva Sans"/>
                <a:ea typeface="Canva Sans"/>
                <a:cs typeface="Canva Sans"/>
                <a:sym typeface="Canva Sans"/>
                <a:hlinkClick r:id="rId8" tooltip="https://github.com/PavanDivya-2715/Aicte-Cyber.git"/>
              </a:rPr>
              <a:t>https://github.com/PavanDivya-2715/Aicte-Cyber.git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DAGfMUVLUGw</dc:identifier>
  <dcterms:modified xsi:type="dcterms:W3CDTF">2011-08-01T06:04:30Z</dcterms:modified>
  <cp:revision>1</cp:revision>
  <dc:title>Black Yellow Modern Minimalist Elegant Presentation</dc:title>
</cp:coreProperties>
</file>