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4" r:id="rId6"/>
    <p:sldId id="266" r:id="rId7"/>
    <p:sldId id="267" r:id="rId8"/>
    <p:sldId id="268" r:id="rId9"/>
    <p:sldId id="269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7A790-1580-4143-8BAB-BEDF164318A7}" v="18" dt="2024-12-14T04:29:19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0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7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473D7-E9E8-4368-BBBB-5F9F3AC31B26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3552E-21F8-4496-A3D0-16885C345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A5823-B9FE-CE92-D2BF-44FA777D273A}"/>
              </a:ext>
            </a:extLst>
          </p:cNvPr>
          <p:cNvSpPr/>
          <p:nvPr/>
        </p:nvSpPr>
        <p:spPr>
          <a:xfrm>
            <a:off x="117986" y="125361"/>
            <a:ext cx="8947355" cy="6646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AI Agents for Smart Recruitment</a:t>
            </a:r>
            <a:endParaRPr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614" y="469244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AI Brewery </a:t>
            </a:r>
          </a:p>
          <a:p>
            <a:r>
              <a:rPr lang="en-IN" sz="2400" dirty="0"/>
              <a:t>Team members:</a:t>
            </a:r>
            <a:endParaRPr lang="en-IN" dirty="0"/>
          </a:p>
          <a:p>
            <a:r>
              <a:rPr lang="en-IN" sz="1800" dirty="0"/>
              <a:t>Pavan J</a:t>
            </a:r>
          </a:p>
          <a:p>
            <a:r>
              <a:rPr lang="en-IN" sz="1800"/>
              <a:t>Aditya Agarwal</a:t>
            </a:r>
            <a:endParaRPr lang="en-IN" sz="1800" dirty="0"/>
          </a:p>
          <a:p>
            <a:r>
              <a:rPr lang="en-IN" sz="1800" dirty="0" err="1"/>
              <a:t>Shreeya.H.M</a:t>
            </a:r>
            <a:endParaRPr lang="en-IN" sz="1800" dirty="0"/>
          </a:p>
          <a:p>
            <a:r>
              <a:rPr lang="en-IN" sz="1800" dirty="0"/>
              <a:t>Ashish Kumar Bhagat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A7A1E-70C6-31E4-FFE4-38C065AE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2" y="638472"/>
            <a:ext cx="2296754" cy="1745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8BC02-C224-5716-1648-63482F9B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83" y="624169"/>
            <a:ext cx="2246945" cy="1922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219EDF-8C22-E577-68E3-FF4289EC2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604" y="412955"/>
            <a:ext cx="214312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7BADE5-7110-C853-5A7F-3C6AC2517E43}"/>
              </a:ext>
            </a:extLst>
          </p:cNvPr>
          <p:cNvSpPr/>
          <p:nvPr/>
        </p:nvSpPr>
        <p:spPr>
          <a:xfrm>
            <a:off x="98322" y="115529"/>
            <a:ext cx="8947355" cy="6646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0EC0A-081C-E3E7-06DF-8FB86939D6CE}"/>
              </a:ext>
            </a:extLst>
          </p:cNvPr>
          <p:cNvSpPr txBox="1"/>
          <p:nvPr/>
        </p:nvSpPr>
        <p:spPr>
          <a:xfrm>
            <a:off x="698090" y="1681316"/>
            <a:ext cx="7708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/>
              <a:t>1. Increased recruitment efficiency by automating multiple stages.</a:t>
            </a:r>
          </a:p>
          <a:p>
            <a:r>
              <a:rPr sz="2800" dirty="0"/>
              <a:t>2. Enhanced decision-making using AI-driven scoring.</a:t>
            </a:r>
          </a:p>
          <a:p>
            <a:r>
              <a:rPr sz="2800" dirty="0"/>
              <a:t>3. Integration of diverse data sources for comprehensive evaluation.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D5ABB9-1FC6-E554-FC7D-9C7D93721277}"/>
              </a:ext>
            </a:extLst>
          </p:cNvPr>
          <p:cNvSpPr/>
          <p:nvPr/>
        </p:nvSpPr>
        <p:spPr>
          <a:xfrm>
            <a:off x="88490" y="137651"/>
            <a:ext cx="8947355" cy="6646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Future Roadmap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9DEFE-A76B-8D1F-41E5-070E952F52C5}"/>
              </a:ext>
            </a:extLst>
          </p:cNvPr>
          <p:cNvSpPr txBox="1"/>
          <p:nvPr/>
        </p:nvSpPr>
        <p:spPr>
          <a:xfrm>
            <a:off x="698090" y="1681316"/>
            <a:ext cx="77084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/>
              <a:t>Challenges</a:t>
            </a:r>
            <a:r>
              <a:rPr sz="2800" dirty="0"/>
              <a:t>:</a:t>
            </a:r>
          </a:p>
          <a:p>
            <a:r>
              <a:rPr sz="2800" dirty="0"/>
              <a:t>1. Handling diverse resume formats.</a:t>
            </a:r>
          </a:p>
          <a:p>
            <a:r>
              <a:rPr sz="2800" dirty="0"/>
              <a:t>2. Ensuring privacy/security during data scraping.</a:t>
            </a:r>
          </a:p>
          <a:p>
            <a:endParaRPr sz="2800" dirty="0"/>
          </a:p>
          <a:p>
            <a:r>
              <a:rPr sz="2800" b="1" dirty="0"/>
              <a:t>Future</a:t>
            </a:r>
            <a:r>
              <a:rPr sz="2800" dirty="0"/>
              <a:t> </a:t>
            </a:r>
            <a:r>
              <a:rPr sz="2800" b="1" dirty="0"/>
              <a:t>Roadmap</a:t>
            </a:r>
            <a:r>
              <a:rPr sz="2800" dirty="0"/>
              <a:t>:</a:t>
            </a:r>
          </a:p>
          <a:p>
            <a:r>
              <a:rPr sz="2800" dirty="0"/>
              <a:t>1. Scaling AI models.</a:t>
            </a:r>
          </a:p>
          <a:p>
            <a:r>
              <a:rPr sz="2800" dirty="0"/>
              <a:t>2. Expanding integrations to platforms like </a:t>
            </a:r>
            <a:r>
              <a:rPr sz="2800" dirty="0" err="1"/>
              <a:t>Behance</a:t>
            </a:r>
            <a:r>
              <a:rPr sz="2800" dirty="0"/>
              <a:t> and Kaggle.</a:t>
            </a:r>
          </a:p>
          <a:p>
            <a:r>
              <a:rPr sz="2800" dirty="0"/>
              <a:t>3. User feedback incorporation for improvement.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54FDDA-7A7C-EC16-B6B9-CB9AC9554B61}"/>
              </a:ext>
            </a:extLst>
          </p:cNvPr>
          <p:cNvSpPr/>
          <p:nvPr/>
        </p:nvSpPr>
        <p:spPr>
          <a:xfrm>
            <a:off x="88490" y="108155"/>
            <a:ext cx="8947355" cy="6646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1AA39-0D04-A4BD-0A79-E2E932D8CE87}"/>
              </a:ext>
            </a:extLst>
          </p:cNvPr>
          <p:cNvSpPr txBox="1"/>
          <p:nvPr/>
        </p:nvSpPr>
        <p:spPr>
          <a:xfrm>
            <a:off x="698090" y="1681316"/>
            <a:ext cx="77084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/>
              <a:t>AI Agents for Smart Recruitment is a transformative approach to talent acquisition. Next steps include refining models, gathering user feedback, and improving scalability.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0433BE-8FF3-CBBD-8BC5-4AAAF91F3665}"/>
              </a:ext>
            </a:extLst>
          </p:cNvPr>
          <p:cNvSpPr/>
          <p:nvPr/>
        </p:nvSpPr>
        <p:spPr>
          <a:xfrm>
            <a:off x="88490" y="108155"/>
            <a:ext cx="8947355" cy="6646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Innovative Solution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92804-2257-F39C-EB57-994598951476}"/>
              </a:ext>
            </a:extLst>
          </p:cNvPr>
          <p:cNvSpPr txBox="1"/>
          <p:nvPr/>
        </p:nvSpPr>
        <p:spPr>
          <a:xfrm>
            <a:off x="698090" y="1681316"/>
            <a:ext cx="7708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/>
              <a:t>Automated Resume Sorting System focuses on automating resume sorting using details from resumes, user profiles (LinkedIn, GitHub, etc.), and extracted key features.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This project focuses on automating the sorting of resumes based on:</a:t>
            </a:r>
          </a:p>
          <a:p>
            <a:r>
              <a:rPr lang="en-US" dirty="0"/>
              <a:t>- User-provided basic details.</a:t>
            </a:r>
          </a:p>
          <a:p>
            <a:r>
              <a:rPr lang="en-US" dirty="0"/>
              <a:t>- Profiles such as LinkedIn, GitHub, and </a:t>
            </a:r>
            <a:r>
              <a:rPr lang="en-US" dirty="0" err="1"/>
              <a:t>LeetCode</a:t>
            </a:r>
            <a:r>
              <a:rPr lang="en-US" dirty="0"/>
              <a:t>.</a:t>
            </a:r>
          </a:p>
          <a:p>
            <a:r>
              <a:rPr lang="en-US" dirty="0"/>
              <a:t>- Extracting key features from resumes (PDFs and photos)</a:t>
            </a:r>
          </a:p>
          <a:p>
            <a:pPr marL="0" indent="0">
              <a:buNone/>
            </a:pPr>
            <a:r>
              <a:rPr lang="en-US" dirty="0"/>
              <a:t>The system assigns a score to evaluate candidates.</a:t>
            </a:r>
          </a:p>
          <a:p>
            <a:endParaRPr dirty="0"/>
          </a:p>
        </p:txBody>
      </p:sp>
      <p:pic>
        <p:nvPicPr>
          <p:cNvPr id="3" name="Picture 2" descr="A brain and a head with a chip&#10;&#10;Description automatically generated">
            <a:extLst>
              <a:ext uri="{FF2B5EF4-FFF2-40B4-BE49-F238E27FC236}">
                <a16:creationId xmlns:a16="http://schemas.microsoft.com/office/drawing/2014/main" id="{D3D7AA1D-A329-72C9-D53C-70761141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470" t="13532" b="11400"/>
          <a:stretch/>
        </p:blipFill>
        <p:spPr>
          <a:xfrm>
            <a:off x="457200" y="4174173"/>
            <a:ext cx="1960830" cy="200502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158EDDF-038B-D2F4-2701-581123D20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72" y="3302592"/>
            <a:ext cx="2206305" cy="1241046"/>
          </a:xfrm>
          <a:prstGeom prst="rect">
            <a:avLst/>
          </a:prstGeom>
        </p:spPr>
      </p:pic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992FE655-9095-325E-2075-86B5D3C81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882" y="5096413"/>
            <a:ext cx="1486949" cy="1486949"/>
          </a:xfrm>
          <a:prstGeom prst="rect">
            <a:avLst/>
          </a:prstGeom>
        </p:spPr>
      </p:pic>
      <p:pic>
        <p:nvPicPr>
          <p:cNvPr id="7" name="Picture 6" descr="A blue square with white letters on it&#10;&#10;Description automatically generated">
            <a:extLst>
              <a:ext uri="{FF2B5EF4-FFF2-40B4-BE49-F238E27FC236}">
                <a16:creationId xmlns:a16="http://schemas.microsoft.com/office/drawing/2014/main" id="{9893E68F-B6DA-0C1B-B6B9-11283C853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720" y="4345238"/>
            <a:ext cx="2503764" cy="25037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427BBE-FBCA-ADD4-7542-273F2421BC73}"/>
              </a:ext>
            </a:extLst>
          </p:cNvPr>
          <p:cNvSpPr/>
          <p:nvPr/>
        </p:nvSpPr>
        <p:spPr>
          <a:xfrm>
            <a:off x="88490" y="46703"/>
            <a:ext cx="8947355" cy="6646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Technology &amp;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89410-1B3E-377E-0814-B8B304D1A44B}"/>
              </a:ext>
            </a:extLst>
          </p:cNvPr>
          <p:cNvSpPr txBox="1"/>
          <p:nvPr/>
        </p:nvSpPr>
        <p:spPr>
          <a:xfrm>
            <a:off x="698090" y="1681316"/>
            <a:ext cx="77084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200" dirty="0"/>
              <a:t>1. </a:t>
            </a:r>
            <a:r>
              <a:rPr lang="en-US" sz="2200" b="1" dirty="0"/>
              <a:t>Resume Document</a:t>
            </a:r>
            <a:r>
              <a:rPr lang="en-US" sz="2200" dirty="0"/>
              <a:t>: Input is received in PDF or photo format.</a:t>
            </a:r>
          </a:p>
          <a:p>
            <a:pPr marL="0" indent="0">
              <a:buNone/>
            </a:pPr>
            <a:r>
              <a:rPr lang="en-US" sz="2200" dirty="0"/>
              <a:t>2. </a:t>
            </a:r>
            <a:r>
              <a:rPr lang="en-US" sz="2200" b="1" dirty="0"/>
              <a:t>Document Extractor</a:t>
            </a:r>
            <a:r>
              <a:rPr lang="en-US" sz="2200" dirty="0"/>
              <a:t>: Extracts text and key details using OCR and AI models.</a:t>
            </a:r>
          </a:p>
          <a:p>
            <a:pPr marL="0" indent="0">
              <a:buNone/>
            </a:pPr>
            <a:r>
              <a:rPr lang="en-US" sz="2200" dirty="0"/>
              <a:t>3. </a:t>
            </a:r>
            <a:r>
              <a:rPr lang="en-US" sz="2200" b="1" dirty="0"/>
              <a:t>Feature</a:t>
            </a:r>
            <a:r>
              <a:rPr lang="en-US" sz="2200" dirty="0"/>
              <a:t> </a:t>
            </a:r>
            <a:r>
              <a:rPr lang="en-US" sz="2200" b="1" dirty="0"/>
              <a:t>Extraction</a:t>
            </a:r>
            <a:r>
              <a:rPr lang="en-US" sz="2200" dirty="0"/>
              <a:t>: Leverages advanced NLP and LLMs to extract relevant features.</a:t>
            </a:r>
          </a:p>
          <a:p>
            <a:pPr marL="0" indent="0">
              <a:buNone/>
            </a:pPr>
            <a:r>
              <a:rPr lang="en-US" sz="2200" dirty="0"/>
              <a:t>4. </a:t>
            </a:r>
            <a:r>
              <a:rPr lang="en-US" sz="2200" b="1" dirty="0"/>
              <a:t>Web</a:t>
            </a:r>
            <a:r>
              <a:rPr lang="en-US" sz="2200" dirty="0"/>
              <a:t> </a:t>
            </a:r>
            <a:r>
              <a:rPr lang="en-US" sz="2200" b="1" dirty="0"/>
              <a:t>Crawlers</a:t>
            </a:r>
            <a:r>
              <a:rPr lang="en-US" sz="2200" dirty="0"/>
              <a:t>: Scrapes user profiles (LinkedIn, GitHub, </a:t>
            </a:r>
            <a:r>
              <a:rPr lang="en-US" sz="2200" dirty="0" err="1"/>
              <a:t>LeetCode</a:t>
            </a:r>
            <a:r>
              <a:rPr lang="en-US" sz="2200" dirty="0"/>
              <a:t>) for additional data.</a:t>
            </a:r>
          </a:p>
          <a:p>
            <a:pPr marL="0" indent="0">
              <a:buNone/>
            </a:pPr>
            <a:r>
              <a:rPr lang="en-US" sz="2200" dirty="0"/>
              <a:t>5. </a:t>
            </a:r>
            <a:r>
              <a:rPr lang="en-US" sz="2200" b="1" dirty="0"/>
              <a:t>Database</a:t>
            </a:r>
            <a:r>
              <a:rPr lang="en-US" sz="2200" dirty="0"/>
              <a:t> </a:t>
            </a:r>
            <a:r>
              <a:rPr lang="en-US" sz="2200" b="1" dirty="0"/>
              <a:t>Matching</a:t>
            </a:r>
            <a:r>
              <a:rPr lang="en-US" sz="2200" dirty="0"/>
              <a:t>: Compares data with the database of existing employees.</a:t>
            </a:r>
          </a:p>
          <a:p>
            <a:pPr marL="0" indent="0">
              <a:buNone/>
            </a:pPr>
            <a:r>
              <a:rPr lang="en-US" sz="2200" dirty="0"/>
              <a:t>6. </a:t>
            </a:r>
            <a:r>
              <a:rPr lang="en-US" sz="2200" b="1" dirty="0"/>
              <a:t>Multi-Agent</a:t>
            </a:r>
            <a:r>
              <a:rPr lang="en-US" sz="2200" dirty="0"/>
              <a:t> </a:t>
            </a:r>
            <a:r>
              <a:rPr lang="en-US" sz="2200" b="1" dirty="0"/>
              <a:t>Analysis</a:t>
            </a:r>
            <a:r>
              <a:rPr lang="en-US" sz="2200" dirty="0"/>
              <a:t>: Aggregates data from all sources to compute a candidate score.</a:t>
            </a:r>
          </a:p>
          <a:p>
            <a:pPr marL="0" indent="0">
              <a:buNone/>
            </a:pPr>
            <a:r>
              <a:rPr lang="en-US" sz="2200" dirty="0"/>
              <a:t>7. </a:t>
            </a:r>
            <a:r>
              <a:rPr lang="en-US" sz="2200" b="1" dirty="0"/>
              <a:t>Report</a:t>
            </a:r>
            <a:r>
              <a:rPr lang="en-US" sz="2200" dirty="0"/>
              <a:t> </a:t>
            </a:r>
            <a:r>
              <a:rPr lang="en-US" sz="2200" b="1" dirty="0"/>
              <a:t>Generation</a:t>
            </a:r>
            <a:r>
              <a:rPr lang="en-US" sz="2200" dirty="0"/>
              <a:t>: Generates a summary and assigns a percentage score for recruitment.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0A01DE-D3B1-8FBF-A403-A94D509CF85B}"/>
              </a:ext>
            </a:extLst>
          </p:cNvPr>
          <p:cNvSpPr/>
          <p:nvPr/>
        </p:nvSpPr>
        <p:spPr>
          <a:xfrm>
            <a:off x="88490" y="108155"/>
            <a:ext cx="8947355" cy="6646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Implementation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BD769-791F-ABDB-468B-73C6ED5EE57C}"/>
              </a:ext>
            </a:extLst>
          </p:cNvPr>
          <p:cNvSpPr txBox="1"/>
          <p:nvPr/>
        </p:nvSpPr>
        <p:spPr>
          <a:xfrm>
            <a:off x="619432" y="1317522"/>
            <a:ext cx="7708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/>
              <a:t>Follow the flowchart representation for input, processing, and output stages:</a:t>
            </a:r>
            <a:endParaRPr lang="en-IN" sz="2000" dirty="0"/>
          </a:p>
          <a:p>
            <a:r>
              <a:rPr lang="en-IN" sz="2000" dirty="0"/>
              <a:t>R</a:t>
            </a:r>
            <a:r>
              <a:rPr sz="2000" dirty="0" err="1"/>
              <a:t>esume</a:t>
            </a:r>
            <a:r>
              <a:rPr sz="2000" dirty="0"/>
              <a:t> submission, feature extraction, data comparison, and scoring.</a:t>
            </a:r>
          </a:p>
        </p:txBody>
      </p:sp>
      <p:pic>
        <p:nvPicPr>
          <p:cNvPr id="3" name="Picture 2" descr="Screenshot 2024-12-14 072111.png">
            <a:extLst>
              <a:ext uri="{FF2B5EF4-FFF2-40B4-BE49-F238E27FC236}">
                <a16:creationId xmlns:a16="http://schemas.microsoft.com/office/drawing/2014/main" id="{EC512CF3-BA32-4E2C-205D-95EC11B4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37" t="3611" r="-2076" b="7531"/>
          <a:stretch/>
        </p:blipFill>
        <p:spPr>
          <a:xfrm>
            <a:off x="2737381" y="2581624"/>
            <a:ext cx="3669237" cy="3886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316DAC-6E22-BCE1-AFCC-5B240DDFA19B}"/>
              </a:ext>
            </a:extLst>
          </p:cNvPr>
          <p:cNvSpPr/>
          <p:nvPr/>
        </p:nvSpPr>
        <p:spPr>
          <a:xfrm>
            <a:off x="88490" y="108155"/>
            <a:ext cx="8947355" cy="6646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169E0-F39A-ABA0-4866-8D28115B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 </a:t>
            </a:r>
            <a:r>
              <a:rPr lang="en-US"/>
              <a:t>of Working </a:t>
            </a:r>
            <a:r>
              <a:rPr lang="en-US" dirty="0"/>
              <a:t>Prototype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F90535-0B00-61A2-95C7-694D3FC23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9" y="1417638"/>
            <a:ext cx="8681581" cy="44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4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AAF284-0C00-70D0-A1C3-7CBD61F4B464}"/>
              </a:ext>
            </a:extLst>
          </p:cNvPr>
          <p:cNvSpPr/>
          <p:nvPr/>
        </p:nvSpPr>
        <p:spPr>
          <a:xfrm>
            <a:off x="88490" y="98323"/>
            <a:ext cx="8947355" cy="6646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AFACB9-8280-4D79-8140-FA534233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4" y="1114425"/>
            <a:ext cx="8694266" cy="440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8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8E552D-BDD2-1C91-CC5A-F822AF0A94EE}"/>
              </a:ext>
            </a:extLst>
          </p:cNvPr>
          <p:cNvSpPr/>
          <p:nvPr/>
        </p:nvSpPr>
        <p:spPr>
          <a:xfrm>
            <a:off x="88490" y="117987"/>
            <a:ext cx="8947355" cy="6646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40BAB1-A8C1-A764-4121-25511C8D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2" y="1224461"/>
            <a:ext cx="8784956" cy="44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7D92F9-CF47-526C-E189-3C40DD1D2500}"/>
              </a:ext>
            </a:extLst>
          </p:cNvPr>
          <p:cNvSpPr/>
          <p:nvPr/>
        </p:nvSpPr>
        <p:spPr>
          <a:xfrm>
            <a:off x="88490" y="108155"/>
            <a:ext cx="8947355" cy="6646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131F5086-9B9F-3505-25F4-B0FC375F1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" y="1007268"/>
            <a:ext cx="8790039" cy="46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3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458512-8E94-2CF2-DB39-6611D7E9C8E0}"/>
              </a:ext>
            </a:extLst>
          </p:cNvPr>
          <p:cNvSpPr/>
          <p:nvPr/>
        </p:nvSpPr>
        <p:spPr>
          <a:xfrm>
            <a:off x="88490" y="98323"/>
            <a:ext cx="8947355" cy="6646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006A8A-11E9-A57B-240D-E5D22B6B5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1115309"/>
            <a:ext cx="8829368" cy="44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4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362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AI Agents for Smart Recruitment</vt:lpstr>
      <vt:lpstr>Innovative Solution Overview</vt:lpstr>
      <vt:lpstr>Core Technology &amp; Architecture</vt:lpstr>
      <vt:lpstr>Implementation Strategy</vt:lpstr>
      <vt:lpstr>Snippet of Working Prototype</vt:lpstr>
      <vt:lpstr>PowerPoint Presentation</vt:lpstr>
      <vt:lpstr>PowerPoint Presentation</vt:lpstr>
      <vt:lpstr>PowerPoint Presentation</vt:lpstr>
      <vt:lpstr>PowerPoint Presentation</vt:lpstr>
      <vt:lpstr>Impact &amp; Value Proposition</vt:lpstr>
      <vt:lpstr>Challenges &amp; Future Roadmap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ASHISH KUMAR</cp:lastModifiedBy>
  <cp:revision>2</cp:revision>
  <dcterms:created xsi:type="dcterms:W3CDTF">2013-01-27T09:14:16Z</dcterms:created>
  <dcterms:modified xsi:type="dcterms:W3CDTF">2024-12-14T04:44:57Z</dcterms:modified>
  <cp:category/>
</cp:coreProperties>
</file>