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8" r:id="rId3"/>
    <p:sldId id="265" r:id="rId4"/>
    <p:sldId id="261" r:id="rId5"/>
    <p:sldId id="262" r:id="rId6"/>
    <p:sldId id="264" r:id="rId7"/>
    <p:sldId id="266" r:id="rId8"/>
    <p:sldId id="267" r:id="rId9"/>
    <p:sldId id="268" r:id="rId10"/>
    <p:sldId id="269" r:id="rId11"/>
    <p:sldId id="270" r:id="rId12"/>
    <p:sldId id="274" r:id="rId13"/>
    <p:sldId id="275" r:id="rId14"/>
    <p:sldId id="276" r:id="rId15"/>
    <p:sldId id="271" r:id="rId16"/>
    <p:sldId id="277" r:id="rId17"/>
    <p:sldId id="272" r:id="rId18"/>
    <p:sldId id="273" r:id="rId19"/>
    <p:sldId id="279" r:id="rId20"/>
    <p:sldId id="280" r:id="rId21"/>
    <p:sldId id="281" r:id="rId22"/>
    <p:sldId id="282" r:id="rId23"/>
    <p:sldId id="283" r:id="rId24"/>
    <p:sldId id="289" r:id="rId25"/>
    <p:sldId id="290" r:id="rId26"/>
    <p:sldId id="284" r:id="rId27"/>
    <p:sldId id="285" r:id="rId28"/>
    <p:sldId id="286" r:id="rId29"/>
    <p:sldId id="287" r:id="rId30"/>
    <p:sldId id="288" r:id="rId31"/>
    <p:sldId id="260"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6CCFF"/>
    <a:srgbClr val="0033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4AAD347D-5ACD-4C99-B74B-A9C85AD731AF}" type="datetimeFigureOut">
              <a:rPr lang="en-US" smtClean="0"/>
              <a:t>4/11/2023</a:t>
            </a:fld>
            <a:endParaRPr lang="en-US" dirty="0"/>
          </a:p>
        </p:txBody>
      </p:sp>
      <p:sp>
        <p:nvSpPr>
          <p:cNvPr id="5" name="Footer Placeholder 4"/>
          <p:cNvSpPr>
            <a:spLocks noGrp="1"/>
          </p:cNvSpPr>
          <p:nvPr>
            <p:ph type="ftr" sz="quarter" idx="11"/>
          </p:nvPr>
        </p:nvSpPr>
        <p:spPr>
          <a:xfrm>
            <a:off x="1565393" y="5357593"/>
            <a:ext cx="6713127" cy="365125"/>
          </a:xfrm>
        </p:spPr>
        <p:txBody>
          <a:bodyPr/>
          <a:lstStyle/>
          <a:p>
            <a:endParaRPr lang="en-US" dirty="0"/>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509A250-FF31-4206-8172-F9D3106AACB1}" type="datetimeFigureOut">
              <a:rPr lang="en-US" smtClean="0"/>
              <a:t>4/11/2023</a:t>
            </a:fld>
            <a:endParaRPr lang="en-US" dirty="0"/>
          </a:p>
        </p:txBody>
      </p:sp>
      <p:sp>
        <p:nvSpPr>
          <p:cNvPr id="6" name="Footer Placeholder 5"/>
          <p:cNvSpPr>
            <a:spLocks noGrp="1"/>
          </p:cNvSpPr>
          <p:nvPr>
            <p:ph type="ftr" sz="quarter" idx="11"/>
          </p:nvPr>
        </p:nvSpPr>
        <p:spPr>
          <a:xfrm rot="-60000">
            <a:off x="1219406" y="5829262"/>
            <a:ext cx="4696809" cy="365125"/>
          </a:xfrm>
        </p:spPr>
        <p:txBody>
          <a:bodyPr/>
          <a:lstStyle/>
          <a:p>
            <a:endParaRPr lang="en-US" dirty="0"/>
          </a:p>
        </p:txBody>
      </p:sp>
      <p:sp>
        <p:nvSpPr>
          <p:cNvPr id="7" name="Slide Number Placeholder 6"/>
          <p:cNvSpPr>
            <a:spLocks noGrp="1"/>
          </p:cNvSpPr>
          <p:nvPr>
            <p:ph type="sldNum" sz="quarter" idx="12"/>
          </p:nvPr>
        </p:nvSpPr>
        <p:spPr>
          <a:xfrm rot="60000">
            <a:off x="10076418" y="5896962"/>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4509A250-FF31-4206-8172-F9D3106AACB1}" type="datetimeFigureOut">
              <a:rPr lang="en-US" smtClean="0"/>
              <a:t>4/11/2023</a:t>
            </a:fld>
            <a:endParaRPr lang="en-US" dirty="0"/>
          </a:p>
        </p:txBody>
      </p:sp>
      <p:sp>
        <p:nvSpPr>
          <p:cNvPr id="6" name="Footer Placeholder 5"/>
          <p:cNvSpPr>
            <a:spLocks noGrp="1"/>
          </p:cNvSpPr>
          <p:nvPr>
            <p:ph type="ftr" sz="quarter" idx="11"/>
          </p:nvPr>
        </p:nvSpPr>
        <p:spPr>
          <a:xfrm rot="-60000">
            <a:off x="1219426" y="5831038"/>
            <a:ext cx="4425391" cy="365125"/>
          </a:xfrm>
        </p:spPr>
        <p:txBody>
          <a:bodyPr/>
          <a:lstStyle/>
          <a:p>
            <a:endParaRPr lang="en-US" dirty="0"/>
          </a:p>
        </p:txBody>
      </p:sp>
      <p:sp>
        <p:nvSpPr>
          <p:cNvPr id="7" name="Slide Number Placeholder 6"/>
          <p:cNvSpPr>
            <a:spLocks noGrp="1"/>
          </p:cNvSpPr>
          <p:nvPr>
            <p:ph type="sldNum" sz="quarter" idx="12"/>
          </p:nvPr>
        </p:nvSpPr>
        <p:spPr>
          <a:xfrm rot="60000">
            <a:off x="10082786" y="5900027"/>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4AAD347D-5ACD-4C99-B74B-A9C85AD731AF}" type="datetimeFigureOut">
              <a:rPr lang="en-US" smtClean="0"/>
              <a:t>4/11/2023</a:t>
            </a:fld>
            <a:endParaRPr lang="en-US" dirty="0"/>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5836" y="1056291"/>
            <a:ext cx="9459310" cy="2664371"/>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ANNAMACHARYA INSTITUTE OF TECHNOLOGY &amp; SCIENCES::TIRUPATI</a:t>
            </a:r>
            <a:br>
              <a:rPr lang="en-IN" sz="2600" b="1" dirty="0">
                <a:solidFill>
                  <a:srgbClr val="FF0000"/>
                </a:solidFill>
                <a:latin typeface="Times New Roman" panose="02020603050405020304" pitchFamily="18" charset="0"/>
                <a:cs typeface="Times New Roman" panose="02020603050405020304" pitchFamily="18" charset="0"/>
              </a:rPr>
            </a:br>
            <a:r>
              <a:rPr lang="en-IN" sz="2000" b="1" dirty="0">
                <a:solidFill>
                  <a:srgbClr val="FF0000"/>
                </a:solidFill>
                <a:latin typeface="Times New Roman" panose="02020603050405020304" pitchFamily="18" charset="0"/>
                <a:cs typeface="Times New Roman" panose="02020603050405020304" pitchFamily="18" charset="0"/>
              </a:rPr>
              <a:t>(AUTONOMOUS)</a:t>
            </a:r>
            <a:br>
              <a:rPr lang="en-IN" sz="2000" b="1" dirty="0">
                <a:solidFill>
                  <a:srgbClr val="FF0000"/>
                </a:solidFill>
                <a:latin typeface="Times New Roman" panose="02020603050405020304" pitchFamily="18" charset="0"/>
                <a:cs typeface="Times New Roman" panose="02020603050405020304" pitchFamily="18" charset="0"/>
              </a:rPr>
            </a:br>
            <a:r>
              <a:rPr lang="en-IN" sz="2400" b="1" dirty="0">
                <a:solidFill>
                  <a:srgbClr val="0033CC"/>
                </a:solidFill>
                <a:latin typeface="Times New Roman" panose="02020603050405020304" pitchFamily="18" charset="0"/>
                <a:cs typeface="Times New Roman" panose="02020603050405020304" pitchFamily="18" charset="0"/>
              </a:rPr>
              <a:t>Computer Science and Engineering</a:t>
            </a:r>
            <a:br>
              <a:rPr lang="en-IN" sz="2000" dirty="0">
                <a:solidFill>
                  <a:srgbClr val="0033CC"/>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A.Y.: 2022-2023</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r>
              <a:rPr lang="en-IN" sz="2700" b="1" dirty="0">
                <a:solidFill>
                  <a:schemeClr val="accent1">
                    <a:lumMod val="75000"/>
                  </a:schemeClr>
                </a:solidFill>
                <a:latin typeface="Times New Roman" panose="02020603050405020304" pitchFamily="18" charset="0"/>
                <a:cs typeface="Times New Roman" panose="02020603050405020304" pitchFamily="18" charset="0"/>
              </a:rPr>
              <a:t>IMPLEMENTATION, TESTING AND RESULTS REVIEW</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AGE AND GENDER DETECTION USING DEEP LEARNING</a:t>
            </a:r>
            <a:endParaRPr lang="en-IN"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p:blipFill>
        <p:spPr>
          <a:xfrm>
            <a:off x="1762939" y="1512677"/>
            <a:ext cx="1307833" cy="1148944"/>
          </a:xfrm>
          <a:prstGeom prst="rect">
            <a:avLst/>
          </a:prstGeom>
        </p:spPr>
      </p:pic>
      <p:sp>
        <p:nvSpPr>
          <p:cNvPr id="5" name="TextBox 4"/>
          <p:cNvSpPr txBox="1"/>
          <p:nvPr/>
        </p:nvSpPr>
        <p:spPr>
          <a:xfrm>
            <a:off x="5739378" y="3720662"/>
            <a:ext cx="5722882" cy="2513509"/>
          </a:xfrm>
          <a:prstGeom prst="rect">
            <a:avLst/>
          </a:prstGeom>
          <a:noFill/>
        </p:spPr>
        <p:txBody>
          <a:bodyPr wrap="square" rtlCol="0">
            <a:spAutoFit/>
          </a:bodyPr>
          <a:lstStyle/>
          <a:p>
            <a:r>
              <a:rPr lang="en-GB" sz="2000" b="1" dirty="0"/>
              <a:t>			</a:t>
            </a:r>
            <a:r>
              <a:rPr lang="en-GB" sz="2400" b="1" dirty="0">
                <a:solidFill>
                  <a:srgbClr val="660033"/>
                </a:solidFill>
                <a:latin typeface="Times New Roman" panose="02020603050405020304" pitchFamily="18" charset="0"/>
                <a:cs typeface="Times New Roman" panose="02020603050405020304" pitchFamily="18" charset="0"/>
              </a:rPr>
              <a:t>BATCH NO: 31</a:t>
            </a:r>
          </a:p>
          <a:p>
            <a:endParaRPr lang="en-GB" sz="2000" b="1" dirty="0"/>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19AK1A0579               LAKSHMI PRIYA .G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19AK1A0574               KALAVATHI .Y</a:t>
            </a:r>
          </a:p>
          <a:p>
            <a:r>
              <a:rPr lang="en-IN" sz="2000" dirty="0">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20AK5A0506               PAVAN KALYAN .Y 19AK1A05C5               </a:t>
            </a:r>
            <a:r>
              <a:rPr lang="en-IN" sz="2000" dirty="0">
                <a:latin typeface="Times New Roman" panose="02020603050405020304" pitchFamily="18" charset="0"/>
                <a:ea typeface="Calibri" panose="020F0502020204030204" pitchFamily="34" charset="0"/>
                <a:cs typeface="Times New Roman" panose="02020603050405020304" pitchFamily="18" charset="0"/>
              </a:rPr>
              <a:t>RAJASHEKAR</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p>
        </p:txBody>
      </p:sp>
      <p:sp>
        <p:nvSpPr>
          <p:cNvPr id="6" name="TextBox 5"/>
          <p:cNvSpPr txBox="1"/>
          <p:nvPr/>
        </p:nvSpPr>
        <p:spPr>
          <a:xfrm>
            <a:off x="1356538" y="4083269"/>
            <a:ext cx="4739462" cy="1631216"/>
          </a:xfrm>
          <a:prstGeom prst="rect">
            <a:avLst/>
          </a:prstGeom>
          <a:noFill/>
        </p:spPr>
        <p:txBody>
          <a:bodyPr wrap="square" rtlCol="0">
            <a:spAutoFit/>
          </a:bodyPr>
          <a:lstStyle/>
          <a:p>
            <a:r>
              <a:rPr lang="en-GB" sz="2000" b="1" dirty="0">
                <a:solidFill>
                  <a:srgbClr val="FF0000"/>
                </a:solidFill>
                <a:latin typeface="Times New Roman" panose="02020603050405020304" pitchFamily="18" charset="0"/>
                <a:cs typeface="Times New Roman" panose="02020603050405020304" pitchFamily="18" charset="0"/>
              </a:rPr>
              <a:t>Under the Guidance of</a:t>
            </a:r>
          </a:p>
          <a:p>
            <a:r>
              <a:rPr lang="en-GB" sz="2000" b="1" dirty="0">
                <a:solidFill>
                  <a:srgbClr val="0033CC"/>
                </a:solidFill>
                <a:latin typeface="Times New Roman" panose="02020603050405020304" pitchFamily="18" charset="0"/>
                <a:cs typeface="Times New Roman" panose="02020603050405020304" pitchFamily="18" charset="0"/>
              </a:rPr>
              <a:t>Mr.  N. VENKATRAMANA, </a:t>
            </a:r>
            <a:r>
              <a:rPr lang="en-GB" sz="1200" b="1" dirty="0">
                <a:solidFill>
                  <a:srgbClr val="0033CC"/>
                </a:solidFill>
                <a:latin typeface="Times New Roman" panose="02020603050405020304" pitchFamily="18" charset="0"/>
                <a:cs typeface="Times New Roman" panose="02020603050405020304" pitchFamily="18" charset="0"/>
              </a:rPr>
              <a:t>M. Tech</a:t>
            </a:r>
          </a:p>
          <a:p>
            <a:r>
              <a:rPr lang="en-GB" sz="2000" b="1" dirty="0">
                <a:latin typeface="Times New Roman" panose="02020603050405020304" pitchFamily="18" charset="0"/>
                <a:cs typeface="Times New Roman" panose="02020603050405020304" pitchFamily="18" charset="0"/>
              </a:rPr>
              <a:t>Assistant Professor</a:t>
            </a:r>
          </a:p>
          <a:p>
            <a:r>
              <a:rPr lang="en-GB" sz="2000" b="1" dirty="0">
                <a:latin typeface="Times New Roman" panose="02020603050405020304" pitchFamily="18" charset="0"/>
                <a:cs typeface="Times New Roman" panose="02020603050405020304" pitchFamily="18" charset="0"/>
              </a:rPr>
              <a:t>Department of CSE</a:t>
            </a:r>
          </a:p>
          <a:p>
            <a:r>
              <a:rPr lang="en-GB" sz="2000" b="1" dirty="0">
                <a:latin typeface="Times New Roman" panose="02020603050405020304" pitchFamily="18" charset="0"/>
                <a:cs typeface="Times New Roman" panose="02020603050405020304" pitchFamily="18" charset="0"/>
              </a:rPr>
              <a:t>AITS, Tirupati</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93485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CF1BBF4-E506-EF1A-461F-3CE950541854}"/>
              </a:ext>
            </a:extLst>
          </p:cNvPr>
          <p:cNvSpPr>
            <a:spLocks noGrp="1"/>
          </p:cNvSpPr>
          <p:nvPr>
            <p:ph type="title"/>
          </p:nvPr>
        </p:nvSpPr>
        <p:spPr>
          <a:xfrm>
            <a:off x="882748" y="500062"/>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MODULES</a:t>
            </a:r>
          </a:p>
        </p:txBody>
      </p:sp>
      <p:sp>
        <p:nvSpPr>
          <p:cNvPr id="5" name="Content Placeholder 3">
            <a:extLst>
              <a:ext uri="{FF2B5EF4-FFF2-40B4-BE49-F238E27FC236}">
                <a16:creationId xmlns:a16="http://schemas.microsoft.com/office/drawing/2014/main" id="{E269FBBB-B4C6-7E0D-5D07-A78CCD840946}"/>
              </a:ext>
            </a:extLst>
          </p:cNvPr>
          <p:cNvSpPr>
            <a:spLocks noGrp="1"/>
          </p:cNvSpPr>
          <p:nvPr>
            <p:ph idx="1"/>
          </p:nvPr>
        </p:nvSpPr>
        <p:spPr>
          <a:xfrm>
            <a:off x="1125415" y="1825625"/>
            <a:ext cx="10030266" cy="4350092"/>
          </a:xfrm>
        </p:spPr>
        <p:txBody>
          <a:bodyPr>
            <a:normAutofit/>
          </a:bodyPr>
          <a:lstStyle/>
          <a:p>
            <a:pPr marL="0" indent="0">
              <a:lnSpc>
                <a:spcPct val="100000"/>
              </a:lnSpc>
              <a:buNone/>
            </a:pPr>
            <a:r>
              <a:rPr lang="en-US" sz="2200" dirty="0">
                <a:solidFill>
                  <a:srgbClr val="000000"/>
                </a:solidFill>
                <a:effectLst/>
                <a:latin typeface="Times New Roman" panose="02020603050405020304" pitchFamily="18" charset="0"/>
                <a:cs typeface="Times New Roman" panose="02020603050405020304" pitchFamily="18" charset="0"/>
              </a:rPr>
              <a:t>The project will work in the following modules: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Detect the faces.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Gender into male / female.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into one of the ranges of the Age as in Audience Dataset.</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Put the results on the image and display it.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51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B9A945-7E86-489B-2069-525D00F6002B}"/>
              </a:ext>
            </a:extLst>
          </p:cNvPr>
          <p:cNvSpPr>
            <a:spLocks noGrp="1"/>
          </p:cNvSpPr>
          <p:nvPr>
            <p:ph type="title"/>
          </p:nvPr>
        </p:nvSpPr>
        <p:spPr>
          <a:xfrm>
            <a:off x="838200" y="624388"/>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DESIGN</a:t>
            </a:r>
          </a:p>
        </p:txBody>
      </p:sp>
      <p:sp>
        <p:nvSpPr>
          <p:cNvPr id="7" name="TextBox 6">
            <a:extLst>
              <a:ext uri="{FF2B5EF4-FFF2-40B4-BE49-F238E27FC236}">
                <a16:creationId xmlns:a16="http://schemas.microsoft.com/office/drawing/2014/main" id="{771911FB-73E2-12B4-1AAD-B1E1421054FA}"/>
              </a:ext>
            </a:extLst>
          </p:cNvPr>
          <p:cNvSpPr txBox="1"/>
          <p:nvPr/>
        </p:nvSpPr>
        <p:spPr>
          <a:xfrm>
            <a:off x="1080867" y="1949951"/>
            <a:ext cx="10030265" cy="25707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network architecture used for age approximation in based on the paper of G. Levi and T. </a:t>
            </a:r>
            <a:r>
              <a:rPr lang="en-US" sz="2200" dirty="0" err="1">
                <a:solidFill>
                  <a:srgbClr val="000000"/>
                </a:solidFill>
                <a:effectLst/>
                <a:latin typeface="Times New Roman" panose="02020603050405020304" pitchFamily="18" charset="0"/>
                <a:cs typeface="Times New Roman" panose="02020603050405020304" pitchFamily="18" charset="0"/>
              </a:rPr>
              <a:t>Hassner</a:t>
            </a:r>
            <a:r>
              <a:rPr lang="en-US" sz="2200" dirty="0">
                <a:solidFill>
                  <a:srgbClr val="000000"/>
                </a:solidFill>
                <a:effectLst/>
                <a:latin typeface="Times New Roman" panose="02020603050405020304" pitchFamily="18" charset="0"/>
                <a:cs typeface="Times New Roman" panose="02020603050405020304" pitchFamily="18" charset="0"/>
              </a:rPr>
              <a:t>. This network is intended to be shallow to prevent over-fitting. All the three colors i.e., Red, Green, Blue are processed directly. </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images are scaled to 256 x 256 and cropped to 227 x 227. The network consists of 3convolution layers followed by 3 fully connected layers.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48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C9FD-77C7-E8CF-346D-7A5F594D08D3}"/>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SYSTEM DESIGN</a:t>
            </a:r>
            <a:endParaRPr lang="en-IN" sz="3200" dirty="0"/>
          </a:p>
        </p:txBody>
      </p:sp>
      <p:pic>
        <p:nvPicPr>
          <p:cNvPr id="5" name="Picture 4">
            <a:extLst>
              <a:ext uri="{FF2B5EF4-FFF2-40B4-BE49-F238E27FC236}">
                <a16:creationId xmlns:a16="http://schemas.microsoft.com/office/drawing/2014/main" id="{511C34B3-EC9C-D7FF-D87F-5F18DBDA54C6}"/>
              </a:ext>
            </a:extLst>
          </p:cNvPr>
          <p:cNvPicPr>
            <a:picLocks noChangeAspect="1"/>
          </p:cNvPicPr>
          <p:nvPr/>
        </p:nvPicPr>
        <p:blipFill rotWithShape="1">
          <a:blip r:embed="rId2"/>
          <a:srcRect t="17736"/>
          <a:stretch/>
        </p:blipFill>
        <p:spPr>
          <a:xfrm>
            <a:off x="2276475" y="2020068"/>
            <a:ext cx="7639050" cy="3290961"/>
          </a:xfrm>
          <a:prstGeom prst="rect">
            <a:avLst/>
          </a:prstGeom>
        </p:spPr>
      </p:pic>
      <p:sp>
        <p:nvSpPr>
          <p:cNvPr id="6" name="TextBox 5">
            <a:extLst>
              <a:ext uri="{FF2B5EF4-FFF2-40B4-BE49-F238E27FC236}">
                <a16:creationId xmlns:a16="http://schemas.microsoft.com/office/drawing/2014/main" id="{854D3BC2-2539-A5DC-845A-20A45D1D9BA0}"/>
              </a:ext>
            </a:extLst>
          </p:cNvPr>
          <p:cNvSpPr txBox="1"/>
          <p:nvPr/>
        </p:nvSpPr>
        <p:spPr>
          <a:xfrm>
            <a:off x="5391833" y="5671085"/>
            <a:ext cx="1408334" cy="369332"/>
          </a:xfrm>
          <a:prstGeom prst="rect">
            <a:avLst/>
          </a:prstGeom>
          <a:noFill/>
        </p:spPr>
        <p:txBody>
          <a:bodyPr wrap="none" rtlCol="0">
            <a:spAutoFit/>
          </a:bodyPr>
          <a:lstStyle/>
          <a:p>
            <a:r>
              <a:rPr lang="en-US" u="sng" dirty="0"/>
              <a:t>Architecture </a:t>
            </a:r>
            <a:endParaRPr lang="en-IN" u="sng" dirty="0"/>
          </a:p>
        </p:txBody>
      </p:sp>
    </p:spTree>
    <p:extLst>
      <p:ext uri="{BB962C8B-B14F-4D97-AF65-F5344CB8AC3E}">
        <p14:creationId xmlns:p14="http://schemas.microsoft.com/office/powerpoint/2010/main" val="391896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CF0BE9-414E-66C5-1383-DDEEEE31B5B1}"/>
              </a:ext>
            </a:extLst>
          </p:cNvPr>
          <p:cNvSpPr>
            <a:spLocks noGrp="1"/>
          </p:cNvSpPr>
          <p:nvPr>
            <p:ph type="title"/>
          </p:nvPr>
        </p:nvSpPr>
        <p:spPr>
          <a:xfrm>
            <a:off x="1460499" y="63445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EA87805F-3632-4E8F-3094-98FA2E33506C}"/>
              </a:ext>
            </a:extLst>
          </p:cNvPr>
          <p:cNvPicPr>
            <a:picLocks noChangeAspect="1"/>
          </p:cNvPicPr>
          <p:nvPr/>
        </p:nvPicPr>
        <p:blipFill>
          <a:blip r:embed="rId2"/>
          <a:stretch>
            <a:fillRect/>
          </a:stretch>
        </p:blipFill>
        <p:spPr>
          <a:xfrm>
            <a:off x="3410267" y="1806421"/>
            <a:ext cx="5387340" cy="4234016"/>
          </a:xfrm>
          <a:prstGeom prst="rect">
            <a:avLst/>
          </a:prstGeom>
        </p:spPr>
      </p:pic>
      <p:sp>
        <p:nvSpPr>
          <p:cNvPr id="7" name="TextBox 6">
            <a:extLst>
              <a:ext uri="{FF2B5EF4-FFF2-40B4-BE49-F238E27FC236}">
                <a16:creationId xmlns:a16="http://schemas.microsoft.com/office/drawing/2014/main" id="{0D1FB086-5E62-8C6A-59D2-950B2C3516EE}"/>
              </a:ext>
            </a:extLst>
          </p:cNvPr>
          <p:cNvSpPr txBox="1"/>
          <p:nvPr/>
        </p:nvSpPr>
        <p:spPr>
          <a:xfrm>
            <a:off x="5302353" y="5855771"/>
            <a:ext cx="1587294" cy="369332"/>
          </a:xfrm>
          <a:prstGeom prst="rect">
            <a:avLst/>
          </a:prstGeom>
          <a:noFill/>
        </p:spPr>
        <p:txBody>
          <a:bodyPr wrap="none" rtlCol="0">
            <a:spAutoFit/>
          </a:bodyPr>
          <a:lstStyle/>
          <a:p>
            <a:r>
              <a:rPr lang="en-US" u="sng" dirty="0"/>
              <a:t>Class Diagram</a:t>
            </a:r>
            <a:endParaRPr lang="en-IN" u="sng" dirty="0"/>
          </a:p>
        </p:txBody>
      </p:sp>
    </p:spTree>
    <p:extLst>
      <p:ext uri="{BB962C8B-B14F-4D97-AF65-F5344CB8AC3E}">
        <p14:creationId xmlns:p14="http://schemas.microsoft.com/office/powerpoint/2010/main" val="29241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B0F885-8807-8DA7-FB83-E18BA5BCD7AA}"/>
              </a:ext>
            </a:extLst>
          </p:cNvPr>
          <p:cNvSpPr>
            <a:spLocks noGrp="1"/>
          </p:cNvSpPr>
          <p:nvPr>
            <p:ph type="title"/>
          </p:nvPr>
        </p:nvSpPr>
        <p:spPr>
          <a:xfrm>
            <a:off x="1452560" y="79416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1C5E10C8-AD2B-B54F-9BD1-BE5BBC168113}"/>
              </a:ext>
            </a:extLst>
          </p:cNvPr>
          <p:cNvPicPr>
            <a:picLocks noChangeAspect="1"/>
          </p:cNvPicPr>
          <p:nvPr/>
        </p:nvPicPr>
        <p:blipFill>
          <a:blip r:embed="rId2"/>
          <a:stretch>
            <a:fillRect/>
          </a:stretch>
        </p:blipFill>
        <p:spPr>
          <a:xfrm>
            <a:off x="3614736" y="1863309"/>
            <a:ext cx="4962525" cy="4200525"/>
          </a:xfrm>
          <a:prstGeom prst="rect">
            <a:avLst/>
          </a:prstGeom>
        </p:spPr>
      </p:pic>
      <p:sp>
        <p:nvSpPr>
          <p:cNvPr id="7" name="TextBox 6">
            <a:extLst>
              <a:ext uri="{FF2B5EF4-FFF2-40B4-BE49-F238E27FC236}">
                <a16:creationId xmlns:a16="http://schemas.microsoft.com/office/drawing/2014/main" id="{C09E559E-0FF9-4C7F-9BEE-2C4F01FC9265}"/>
              </a:ext>
            </a:extLst>
          </p:cNvPr>
          <p:cNvSpPr txBox="1"/>
          <p:nvPr/>
        </p:nvSpPr>
        <p:spPr>
          <a:xfrm>
            <a:off x="5078250" y="5879168"/>
            <a:ext cx="2035494" cy="369332"/>
          </a:xfrm>
          <a:prstGeom prst="rect">
            <a:avLst/>
          </a:prstGeom>
          <a:noFill/>
        </p:spPr>
        <p:txBody>
          <a:bodyPr wrap="none" rtlCol="0">
            <a:spAutoFit/>
          </a:bodyPr>
          <a:lstStyle/>
          <a:p>
            <a:r>
              <a:rPr lang="en-US" u="sng" dirty="0"/>
              <a:t>Sequence Diagram</a:t>
            </a:r>
            <a:endParaRPr lang="en-IN" u="sng" dirty="0"/>
          </a:p>
        </p:txBody>
      </p:sp>
    </p:spTree>
    <p:extLst>
      <p:ext uri="{BB962C8B-B14F-4D97-AF65-F5344CB8AC3E}">
        <p14:creationId xmlns:p14="http://schemas.microsoft.com/office/powerpoint/2010/main" val="64153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E4E5FD-C322-544F-C8D9-4BA5E1D3EBB5}"/>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sp>
        <p:nvSpPr>
          <p:cNvPr id="2" name="TextBox 1">
            <a:extLst>
              <a:ext uri="{FF2B5EF4-FFF2-40B4-BE49-F238E27FC236}">
                <a16:creationId xmlns:a16="http://schemas.microsoft.com/office/drawing/2014/main" id="{AE6DF1F5-5900-0DF4-8319-67660E7C4F78}"/>
              </a:ext>
            </a:extLst>
          </p:cNvPr>
          <p:cNvSpPr txBox="1"/>
          <p:nvPr/>
        </p:nvSpPr>
        <p:spPr>
          <a:xfrm>
            <a:off x="5109992" y="5900657"/>
            <a:ext cx="1972015" cy="369332"/>
          </a:xfrm>
          <a:prstGeom prst="rect">
            <a:avLst/>
          </a:prstGeom>
          <a:noFill/>
        </p:spPr>
        <p:txBody>
          <a:bodyPr wrap="none" rtlCol="0">
            <a:spAutoFit/>
          </a:bodyPr>
          <a:lstStyle/>
          <a:p>
            <a:r>
              <a:rPr lang="en-US" u="sng" dirty="0"/>
              <a:t>Use Case Diagram</a:t>
            </a:r>
            <a:endParaRPr lang="en-IN" u="sng" dirty="0"/>
          </a:p>
        </p:txBody>
      </p:sp>
      <p:pic>
        <p:nvPicPr>
          <p:cNvPr id="6" name="Picture 5">
            <a:extLst>
              <a:ext uri="{FF2B5EF4-FFF2-40B4-BE49-F238E27FC236}">
                <a16:creationId xmlns:a16="http://schemas.microsoft.com/office/drawing/2014/main" id="{23A018F4-D3B4-80C6-5081-68B054A82D40}"/>
              </a:ext>
            </a:extLst>
          </p:cNvPr>
          <p:cNvPicPr>
            <a:picLocks noChangeAspect="1"/>
          </p:cNvPicPr>
          <p:nvPr/>
        </p:nvPicPr>
        <p:blipFill>
          <a:blip r:embed="rId2"/>
          <a:stretch>
            <a:fillRect/>
          </a:stretch>
        </p:blipFill>
        <p:spPr>
          <a:xfrm>
            <a:off x="3256222" y="1260714"/>
            <a:ext cx="5679553" cy="4639943"/>
          </a:xfrm>
          <a:prstGeom prst="rect">
            <a:avLst/>
          </a:prstGeom>
        </p:spPr>
      </p:pic>
    </p:spTree>
    <p:extLst>
      <p:ext uri="{BB962C8B-B14F-4D97-AF65-F5344CB8AC3E}">
        <p14:creationId xmlns:p14="http://schemas.microsoft.com/office/powerpoint/2010/main" val="225122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5DB8CD-2E80-63EF-A838-BE4BA0B330B2}"/>
              </a:ext>
            </a:extLst>
          </p:cNvPr>
          <p:cNvSpPr>
            <a:spLocks noGrp="1"/>
          </p:cNvSpPr>
          <p:nvPr>
            <p:ph type="title"/>
          </p:nvPr>
        </p:nvSpPr>
        <p:spPr>
          <a:xfrm>
            <a:off x="1452558" y="524095"/>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3466AB21-FCD1-D751-06B3-17DA4C438574}"/>
              </a:ext>
            </a:extLst>
          </p:cNvPr>
          <p:cNvPicPr>
            <a:picLocks noChangeAspect="1"/>
          </p:cNvPicPr>
          <p:nvPr/>
        </p:nvPicPr>
        <p:blipFill>
          <a:blip r:embed="rId2"/>
          <a:stretch>
            <a:fillRect/>
          </a:stretch>
        </p:blipFill>
        <p:spPr>
          <a:xfrm>
            <a:off x="5210607" y="1663186"/>
            <a:ext cx="1770779" cy="4400648"/>
          </a:xfrm>
          <a:prstGeom prst="rect">
            <a:avLst/>
          </a:prstGeom>
        </p:spPr>
      </p:pic>
      <p:sp>
        <p:nvSpPr>
          <p:cNvPr id="7" name="TextBox 6">
            <a:extLst>
              <a:ext uri="{FF2B5EF4-FFF2-40B4-BE49-F238E27FC236}">
                <a16:creationId xmlns:a16="http://schemas.microsoft.com/office/drawing/2014/main" id="{93EC90A0-C0C3-D92A-143B-EF5CDA5CFAC1}"/>
              </a:ext>
            </a:extLst>
          </p:cNvPr>
          <p:cNvSpPr txBox="1"/>
          <p:nvPr/>
        </p:nvSpPr>
        <p:spPr>
          <a:xfrm>
            <a:off x="5012749" y="5964573"/>
            <a:ext cx="2166491" cy="369332"/>
          </a:xfrm>
          <a:prstGeom prst="rect">
            <a:avLst/>
          </a:prstGeom>
          <a:noFill/>
        </p:spPr>
        <p:txBody>
          <a:bodyPr wrap="none" rtlCol="0">
            <a:spAutoFit/>
          </a:bodyPr>
          <a:lstStyle/>
          <a:p>
            <a:r>
              <a:rPr lang="en-US" u="sng" dirty="0"/>
              <a:t>State Chart Diagram</a:t>
            </a:r>
            <a:endParaRPr lang="en-IN" u="sng" dirty="0"/>
          </a:p>
        </p:txBody>
      </p:sp>
    </p:spTree>
    <p:extLst>
      <p:ext uri="{BB962C8B-B14F-4D97-AF65-F5344CB8AC3E}">
        <p14:creationId xmlns:p14="http://schemas.microsoft.com/office/powerpoint/2010/main" val="255567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678DD-AF88-F39A-B178-D17375793819}"/>
              </a:ext>
            </a:extLst>
          </p:cNvPr>
          <p:cNvSpPr>
            <a:spLocks noGrp="1"/>
          </p:cNvSpPr>
          <p:nvPr>
            <p:ph type="title"/>
          </p:nvPr>
        </p:nvSpPr>
        <p:spPr>
          <a:xfrm>
            <a:off x="838200" y="50064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DATA FLOW DIAGRAM</a:t>
            </a:r>
          </a:p>
        </p:txBody>
      </p:sp>
      <p:pic>
        <p:nvPicPr>
          <p:cNvPr id="5" name="Picture 4">
            <a:extLst>
              <a:ext uri="{FF2B5EF4-FFF2-40B4-BE49-F238E27FC236}">
                <a16:creationId xmlns:a16="http://schemas.microsoft.com/office/drawing/2014/main" id="{31FA74B5-5AA1-7005-67EC-439527156DF6}"/>
              </a:ext>
            </a:extLst>
          </p:cNvPr>
          <p:cNvPicPr>
            <a:picLocks noChangeAspect="1"/>
          </p:cNvPicPr>
          <p:nvPr/>
        </p:nvPicPr>
        <p:blipFill>
          <a:blip r:embed="rId2"/>
          <a:stretch>
            <a:fillRect/>
          </a:stretch>
        </p:blipFill>
        <p:spPr>
          <a:xfrm>
            <a:off x="2016369" y="1826208"/>
            <a:ext cx="8159262" cy="4408253"/>
          </a:xfrm>
          <a:prstGeom prst="rect">
            <a:avLst/>
          </a:prstGeom>
        </p:spPr>
      </p:pic>
    </p:spTree>
    <p:extLst>
      <p:ext uri="{BB962C8B-B14F-4D97-AF65-F5344CB8AC3E}">
        <p14:creationId xmlns:p14="http://schemas.microsoft.com/office/powerpoint/2010/main" val="394944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AC2392-7F04-B1B9-F70B-B18611ADB58B}"/>
              </a:ext>
            </a:extLst>
          </p:cNvPr>
          <p:cNvSpPr>
            <a:spLocks noGrp="1"/>
          </p:cNvSpPr>
          <p:nvPr>
            <p:ph type="title"/>
          </p:nvPr>
        </p:nvSpPr>
        <p:spPr>
          <a:xfrm>
            <a:off x="838200" y="505803"/>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AUDIENCE DATA SET DESIGN</a:t>
            </a:r>
          </a:p>
        </p:txBody>
      </p:sp>
      <p:graphicFrame>
        <p:nvGraphicFramePr>
          <p:cNvPr id="5" name="Table 6">
            <a:extLst>
              <a:ext uri="{FF2B5EF4-FFF2-40B4-BE49-F238E27FC236}">
                <a16:creationId xmlns:a16="http://schemas.microsoft.com/office/drawing/2014/main" id="{69AD37D0-279B-F66C-29CC-1AF7983612AB}"/>
              </a:ext>
            </a:extLst>
          </p:cNvPr>
          <p:cNvGraphicFramePr>
            <a:graphicFrameLocks noGrp="1"/>
          </p:cNvGraphicFramePr>
          <p:nvPr>
            <p:ph idx="1"/>
            <p:extLst>
              <p:ext uri="{D42A27DB-BD31-4B8C-83A1-F6EECF244321}">
                <p14:modId xmlns:p14="http://schemas.microsoft.com/office/powerpoint/2010/main" val="738724337"/>
              </p:ext>
            </p:extLst>
          </p:nvPr>
        </p:nvGraphicFramePr>
        <p:xfrm>
          <a:off x="1012872" y="2349304"/>
          <a:ext cx="7807570" cy="3446584"/>
        </p:xfrm>
        <a:graphic>
          <a:graphicData uri="http://schemas.openxmlformats.org/drawingml/2006/table">
            <a:tbl>
              <a:tblPr firstRow="1" bandRow="1">
                <a:tableStyleId>{5C22544A-7EE6-4342-B048-85BDC9FD1C3A}</a:tableStyleId>
              </a:tblPr>
              <a:tblGrid>
                <a:gridCol w="1167201">
                  <a:extLst>
                    <a:ext uri="{9D8B030D-6E8A-4147-A177-3AD203B41FA5}">
                      <a16:colId xmlns:a16="http://schemas.microsoft.com/office/drawing/2014/main" val="885842980"/>
                    </a:ext>
                  </a:extLst>
                </a:gridCol>
                <a:gridCol w="609976">
                  <a:extLst>
                    <a:ext uri="{9D8B030D-6E8A-4147-A177-3AD203B41FA5}">
                      <a16:colId xmlns:a16="http://schemas.microsoft.com/office/drawing/2014/main" val="2468525113"/>
                    </a:ext>
                  </a:extLst>
                </a:gridCol>
                <a:gridCol w="598466">
                  <a:extLst>
                    <a:ext uri="{9D8B030D-6E8A-4147-A177-3AD203B41FA5}">
                      <a16:colId xmlns:a16="http://schemas.microsoft.com/office/drawing/2014/main" val="2461731080"/>
                    </a:ext>
                  </a:extLst>
                </a:gridCol>
                <a:gridCol w="690538">
                  <a:extLst>
                    <a:ext uri="{9D8B030D-6E8A-4147-A177-3AD203B41FA5}">
                      <a16:colId xmlns:a16="http://schemas.microsoft.com/office/drawing/2014/main" val="3842645118"/>
                    </a:ext>
                  </a:extLst>
                </a:gridCol>
                <a:gridCol w="794118">
                  <a:extLst>
                    <a:ext uri="{9D8B030D-6E8A-4147-A177-3AD203B41FA5}">
                      <a16:colId xmlns:a16="http://schemas.microsoft.com/office/drawing/2014/main" val="3584704605"/>
                    </a:ext>
                  </a:extLst>
                </a:gridCol>
                <a:gridCol w="790997">
                  <a:extLst>
                    <a:ext uri="{9D8B030D-6E8A-4147-A177-3AD203B41FA5}">
                      <a16:colId xmlns:a16="http://schemas.microsoft.com/office/drawing/2014/main" val="3224142537"/>
                    </a:ext>
                  </a:extLst>
                </a:gridCol>
                <a:gridCol w="782756">
                  <a:extLst>
                    <a:ext uri="{9D8B030D-6E8A-4147-A177-3AD203B41FA5}">
                      <a16:colId xmlns:a16="http://schemas.microsoft.com/office/drawing/2014/main" val="3102836932"/>
                    </a:ext>
                  </a:extLst>
                </a:gridCol>
                <a:gridCol w="795381">
                  <a:extLst>
                    <a:ext uri="{9D8B030D-6E8A-4147-A177-3AD203B41FA5}">
                      <a16:colId xmlns:a16="http://schemas.microsoft.com/office/drawing/2014/main" val="1027957801"/>
                    </a:ext>
                  </a:extLst>
                </a:gridCol>
                <a:gridCol w="744881">
                  <a:extLst>
                    <a:ext uri="{9D8B030D-6E8A-4147-A177-3AD203B41FA5}">
                      <a16:colId xmlns:a16="http://schemas.microsoft.com/office/drawing/2014/main" val="1932690051"/>
                    </a:ext>
                  </a:extLst>
                </a:gridCol>
                <a:gridCol w="833256">
                  <a:extLst>
                    <a:ext uri="{9D8B030D-6E8A-4147-A177-3AD203B41FA5}">
                      <a16:colId xmlns:a16="http://schemas.microsoft.com/office/drawing/2014/main" val="1930907257"/>
                    </a:ext>
                  </a:extLst>
                </a:gridCol>
              </a:tblGrid>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Gender</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0 - 3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4 - 8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9 - 13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14 - 20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21 - 25</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26 - 32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33 - 40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41 - 48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48 - 55</a:t>
                      </a:r>
                    </a:p>
                  </a:txBody>
                  <a:tcPr>
                    <a:solidFill>
                      <a:schemeClr val="tx2"/>
                    </a:solidFill>
                  </a:tcPr>
                </a:tc>
                <a:extLst>
                  <a:ext uri="{0D108BD9-81ED-4DB2-BD59-A6C34878D82A}">
                    <a16:rowId xmlns:a16="http://schemas.microsoft.com/office/drawing/2014/main" val="2788120764"/>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Male</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extLst>
                  <a:ext uri="{0D108BD9-81ED-4DB2-BD59-A6C34878D82A}">
                    <a16:rowId xmlns:a16="http://schemas.microsoft.com/office/drawing/2014/main" val="3743705780"/>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Female</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1450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650</a:t>
                      </a:r>
                    </a:p>
                  </a:txBody>
                  <a:tcPr>
                    <a:solidFill>
                      <a:schemeClr val="bg2">
                        <a:lumMod val="90000"/>
                      </a:schemeClr>
                    </a:solidFill>
                  </a:tcPr>
                </a:tc>
                <a:extLst>
                  <a:ext uri="{0D108BD9-81ED-4DB2-BD59-A6C34878D82A}">
                    <a16:rowId xmlns:a16="http://schemas.microsoft.com/office/drawing/2014/main" val="3385917780"/>
                  </a:ext>
                </a:extLst>
              </a:tr>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Both</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1600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1350</a:t>
                      </a:r>
                    </a:p>
                  </a:txBody>
                  <a:tcPr>
                    <a:solidFill>
                      <a:schemeClr val="bg2">
                        <a:lumMod val="75000"/>
                      </a:schemeClr>
                    </a:solidFill>
                  </a:tcPr>
                </a:tc>
                <a:extLst>
                  <a:ext uri="{0D108BD9-81ED-4DB2-BD59-A6C34878D82A}">
                    <a16:rowId xmlns:a16="http://schemas.microsoft.com/office/drawing/2014/main" val="442339877"/>
                  </a:ext>
                </a:extLst>
              </a:tr>
            </a:tbl>
          </a:graphicData>
        </a:graphic>
      </p:graphicFrame>
      <p:graphicFrame>
        <p:nvGraphicFramePr>
          <p:cNvPr id="6" name="Table 7">
            <a:extLst>
              <a:ext uri="{FF2B5EF4-FFF2-40B4-BE49-F238E27FC236}">
                <a16:creationId xmlns:a16="http://schemas.microsoft.com/office/drawing/2014/main" id="{334EC42F-9406-D542-FBE7-9B7162A75D92}"/>
              </a:ext>
            </a:extLst>
          </p:cNvPr>
          <p:cNvGraphicFramePr>
            <a:graphicFrameLocks noGrp="1"/>
          </p:cNvGraphicFramePr>
          <p:nvPr>
            <p:extLst>
              <p:ext uri="{D42A27DB-BD31-4B8C-83A1-F6EECF244321}">
                <p14:modId xmlns:p14="http://schemas.microsoft.com/office/powerpoint/2010/main" val="3279228100"/>
              </p:ext>
            </p:extLst>
          </p:nvPr>
        </p:nvGraphicFramePr>
        <p:xfrm>
          <a:off x="8820445" y="2349303"/>
          <a:ext cx="2358684" cy="3446584"/>
        </p:xfrm>
        <a:graphic>
          <a:graphicData uri="http://schemas.openxmlformats.org/drawingml/2006/table">
            <a:tbl>
              <a:tblPr firstRow="1" bandRow="1">
                <a:tableStyleId>{5C22544A-7EE6-4342-B048-85BDC9FD1C3A}</a:tableStyleId>
              </a:tblPr>
              <a:tblGrid>
                <a:gridCol w="604907">
                  <a:extLst>
                    <a:ext uri="{9D8B030D-6E8A-4147-A177-3AD203B41FA5}">
                      <a16:colId xmlns:a16="http://schemas.microsoft.com/office/drawing/2014/main" val="2080008359"/>
                    </a:ext>
                  </a:extLst>
                </a:gridCol>
                <a:gridCol w="767732">
                  <a:extLst>
                    <a:ext uri="{9D8B030D-6E8A-4147-A177-3AD203B41FA5}">
                      <a16:colId xmlns:a16="http://schemas.microsoft.com/office/drawing/2014/main" val="1226573118"/>
                    </a:ext>
                  </a:extLst>
                </a:gridCol>
                <a:gridCol w="986045">
                  <a:extLst>
                    <a:ext uri="{9D8B030D-6E8A-4147-A177-3AD203B41FA5}">
                      <a16:colId xmlns:a16="http://schemas.microsoft.com/office/drawing/2014/main" val="2506251612"/>
                    </a:ext>
                  </a:extLst>
                </a:gridCol>
              </a:tblGrid>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55 - 62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62 - 100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Total</a:t>
                      </a:r>
                    </a:p>
                  </a:txBody>
                  <a:tcPr>
                    <a:solidFill>
                      <a:schemeClr val="tx2"/>
                    </a:solidFill>
                  </a:tcPr>
                </a:tc>
                <a:extLst>
                  <a:ext uri="{0D108BD9-81ED-4DB2-BD59-A6C34878D82A}">
                    <a16:rowId xmlns:a16="http://schemas.microsoft.com/office/drawing/2014/main" val="1068680348"/>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10,700</a:t>
                      </a:r>
                    </a:p>
                  </a:txBody>
                  <a:tcPr>
                    <a:solidFill>
                      <a:schemeClr val="bg2">
                        <a:lumMod val="75000"/>
                      </a:schemeClr>
                    </a:solidFill>
                  </a:tcPr>
                </a:tc>
                <a:extLst>
                  <a:ext uri="{0D108BD9-81ED-4DB2-BD59-A6C34878D82A}">
                    <a16:rowId xmlns:a16="http://schemas.microsoft.com/office/drawing/2014/main" val="3385590805"/>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12,500</a:t>
                      </a:r>
                    </a:p>
                  </a:txBody>
                  <a:tcPr>
                    <a:solidFill>
                      <a:schemeClr val="bg2">
                        <a:lumMod val="90000"/>
                      </a:schemeClr>
                    </a:solidFill>
                  </a:tcPr>
                </a:tc>
                <a:extLst>
                  <a:ext uri="{0D108BD9-81ED-4DB2-BD59-A6C34878D82A}">
                    <a16:rowId xmlns:a16="http://schemas.microsoft.com/office/drawing/2014/main" val="2765520973"/>
                  </a:ext>
                </a:extLst>
              </a:tr>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23,200</a:t>
                      </a:r>
                    </a:p>
                  </a:txBody>
                  <a:tcPr>
                    <a:solidFill>
                      <a:schemeClr val="bg2">
                        <a:lumMod val="75000"/>
                      </a:schemeClr>
                    </a:solidFill>
                  </a:tcPr>
                </a:tc>
                <a:extLst>
                  <a:ext uri="{0D108BD9-81ED-4DB2-BD59-A6C34878D82A}">
                    <a16:rowId xmlns:a16="http://schemas.microsoft.com/office/drawing/2014/main" val="389701854"/>
                  </a:ext>
                </a:extLst>
              </a:tr>
            </a:tbl>
          </a:graphicData>
        </a:graphic>
      </p:graphicFrame>
    </p:spTree>
    <p:extLst>
      <p:ext uri="{BB962C8B-B14F-4D97-AF65-F5344CB8AC3E}">
        <p14:creationId xmlns:p14="http://schemas.microsoft.com/office/powerpoint/2010/main" val="121679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IMPLEMENTATION OF KEY FUNCTIONS:</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7270879" cy="2659895"/>
          </a:xfrm>
          <a:prstGeom prst="rect">
            <a:avLst/>
          </a:prstGeom>
          <a:noFill/>
        </p:spPr>
        <p:txBody>
          <a:bodyPr wrap="square">
            <a:spAutoFit/>
          </a:bodyPr>
          <a:lstStyle/>
          <a:p>
            <a:pPr marL="9525" marR="12700" indent="-6350" algn="l">
              <a:lnSpc>
                <a:spcPct val="107000"/>
              </a:lnSpc>
              <a:spcAft>
                <a:spcPts val="760"/>
              </a:spcAft>
            </a:pPr>
            <a:r>
              <a:rPr lang="en-IN" sz="1800" dirty="0">
                <a:solidFill>
                  <a:srgbClr val="000000"/>
                </a:solidFill>
                <a:effectLst/>
                <a:latin typeface="Times New Roman" panose="02020603050405020304" pitchFamily="18" charset="0"/>
                <a:ea typeface="Times New Roman" panose="02020603050405020304" pitchFamily="18" charset="0"/>
              </a:rPr>
              <a:t>The Key functions that are to be noticed, processed, and implemented are:</a:t>
            </a:r>
          </a:p>
          <a:p>
            <a:pPr marL="9525" marR="12700" indent="-6350" algn="l">
              <a:lnSpc>
                <a:spcPct val="107000"/>
              </a:lnSpc>
              <a:spcAft>
                <a:spcPts val="760"/>
              </a:spcAft>
            </a:pPr>
            <a:endParaRPr lang="en-IN" dirty="0">
              <a:solidFill>
                <a:srgbClr val="000000"/>
              </a:solidFill>
              <a:latin typeface="Times New Roman" panose="02020603050405020304" pitchFamily="18" charset="0"/>
              <a:ea typeface="Times New Roman" panose="02020603050405020304" pitchFamily="18" charset="0"/>
            </a:endParaRPr>
          </a:p>
          <a:p>
            <a:pPr marL="288925" marR="12700" indent="-285750" algn="l">
              <a:lnSpc>
                <a:spcPct val="107000"/>
              </a:lnSpc>
              <a:spcAft>
                <a:spcPts val="76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rPr>
              <a:t>Detect Faces</a:t>
            </a:r>
          </a:p>
          <a:p>
            <a:pPr marL="288925" marR="12700" indent="-285750" algn="l">
              <a:lnSpc>
                <a:spcPct val="107000"/>
              </a:lnSpc>
              <a:spcAft>
                <a:spcPts val="76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Classify into Male/Female</a:t>
            </a:r>
          </a:p>
          <a:p>
            <a:pPr marL="288925" marR="12700" indent="-285750" algn="l">
              <a:lnSpc>
                <a:spcPct val="107000"/>
              </a:lnSpc>
              <a:spcAft>
                <a:spcPts val="76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Classify into one of the 8 age ranges (0 – 3), (4 – 6), (7 – 12), (13 – 20), (21 – 32), (33 – 43), (44 – 53), (54 – 100). </a:t>
            </a:r>
            <a:endParaRPr lang="en-IN" dirty="0">
              <a:solidFill>
                <a:srgbClr val="000000"/>
              </a:solidFill>
              <a:latin typeface="Times New Roman" panose="02020603050405020304" pitchFamily="18" charset="0"/>
              <a:ea typeface="Times New Roman" panose="02020603050405020304" pitchFamily="18" charset="0"/>
            </a:endParaRPr>
          </a:p>
          <a:p>
            <a:pPr marL="288925" marR="12700" indent="-285750" algn="l">
              <a:lnSpc>
                <a:spcPct val="107000"/>
              </a:lnSpc>
              <a:spcAft>
                <a:spcPts val="76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Put the results on the image and display it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758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09"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ABSTRACT</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4" y="1400176"/>
            <a:ext cx="10232571" cy="4533900"/>
          </a:xfrm>
        </p:spPr>
        <p:txBody>
          <a:bodyPr>
            <a:normAutofit fontScale="92500" lnSpcReduction="10000"/>
          </a:bodyPr>
          <a:lstStyle/>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Human face shows various emotions, expressions, and many more. Here we are going </a:t>
            </a:r>
            <a:r>
              <a:rPr lang="en-IN" sz="2000" dirty="0">
                <a:solidFill>
                  <a:srgbClr val="000000"/>
                </a:solidFill>
                <a:effectLst/>
                <a:latin typeface="Times New Roman" panose="02020603050405020304" pitchFamily="18" charset="0"/>
                <a:ea typeface="Times New Roman" panose="02020603050405020304" pitchFamily="18" charset="0"/>
              </a:rPr>
              <a:t>to determine the age of a human person through his/her face.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prediction of age and gender from face images has drawn a lot of attention </a:t>
            </a:r>
            <a:r>
              <a:rPr lang="en-IN" sz="2000" dirty="0">
                <a:solidFill>
                  <a:srgbClr val="000000"/>
                </a:solidFill>
                <a:effectLst/>
                <a:latin typeface="Times New Roman" panose="02020603050405020304" pitchFamily="18" charset="0"/>
                <a:ea typeface="Times New Roman" panose="02020603050405020304" pitchFamily="18" charset="0"/>
              </a:rPr>
              <a:t>recently, due it is wide applications in various facial analysis problems.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 The age estimation from the face is a challenging problem because of many internal factors, such as gender and age, and external factors, such as environments and lifestyles.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Using attention mechanism enables our model to focus on the important and informative parts of the face, which can help it to make a more accurate prediction. We train our model in a multi-task learning fashion, and augment the feature embedding of the age classifier, with the predicted gender.</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In this project, we are going to use Deep Learning to accurately identify the gender and age of a person from the image of a face. The predicted gender may be one of ‘Male’ and ‘female’ and the predicted age is in the range of (0 – 2), (3 – 6), (7 – 12), (13 – 20), (21 – </a:t>
            </a:r>
            <a:r>
              <a:rPr lang="en-IN" sz="2000" dirty="0">
                <a:solidFill>
                  <a:srgbClr val="000000"/>
                </a:solidFill>
                <a:latin typeface="Times New Roman" panose="02020603050405020304" pitchFamily="18" charset="0"/>
                <a:ea typeface="Times New Roman" panose="02020603050405020304" pitchFamily="18" charset="0"/>
              </a:rPr>
              <a:t>32</a:t>
            </a:r>
            <a:r>
              <a:rPr lang="en-IN" sz="2000" dirty="0">
                <a:solidFill>
                  <a:srgbClr val="000000"/>
                </a:solidFill>
                <a:effectLst/>
                <a:latin typeface="Times New Roman" panose="02020603050405020304" pitchFamily="18" charset="0"/>
                <a:ea typeface="Times New Roman" panose="02020603050405020304" pitchFamily="18" charset="0"/>
              </a:rPr>
              <a:t>), (33 – 43), (44 – 53), (</a:t>
            </a:r>
            <a:r>
              <a:rPr lang="en-IN" sz="2000" dirty="0">
                <a:solidFill>
                  <a:srgbClr val="000000"/>
                </a:solidFill>
                <a:latin typeface="Times New Roman" panose="02020603050405020304" pitchFamily="18" charset="0"/>
                <a:ea typeface="Times New Roman" panose="02020603050405020304" pitchFamily="18" charset="0"/>
              </a:rPr>
              <a:t>54</a:t>
            </a:r>
            <a:r>
              <a:rPr lang="en-IN" sz="2000" dirty="0">
                <a:solidFill>
                  <a:srgbClr val="000000"/>
                </a:solidFill>
                <a:effectLst/>
                <a:latin typeface="Times New Roman" panose="02020603050405020304" pitchFamily="18" charset="0"/>
                <a:ea typeface="Times New Roman" panose="02020603050405020304" pitchFamily="18" charset="0"/>
              </a:rPr>
              <a:t> – </a:t>
            </a:r>
            <a:r>
              <a:rPr lang="en-IN" sz="2000" dirty="0">
                <a:solidFill>
                  <a:srgbClr val="000000"/>
                </a:solidFill>
                <a:latin typeface="Times New Roman" panose="02020603050405020304" pitchFamily="18" charset="0"/>
                <a:ea typeface="Times New Roman" panose="02020603050405020304" pitchFamily="18" charset="0"/>
              </a:rPr>
              <a:t>6</a:t>
            </a:r>
            <a:r>
              <a:rPr lang="en-IN" sz="2000" dirty="0">
                <a:solidFill>
                  <a:srgbClr val="000000"/>
                </a:solidFill>
                <a:effectLst/>
                <a:latin typeface="Times New Roman" panose="02020603050405020304" pitchFamily="18" charset="0"/>
                <a:ea typeface="Times New Roman" panose="02020603050405020304" pitchFamily="18" charset="0"/>
              </a:rPr>
              <a:t>0) and so on. </a:t>
            </a:r>
            <a:endParaRPr lang="en-IN" sz="2000" dirty="0"/>
          </a:p>
        </p:txBody>
      </p:sp>
    </p:spTree>
    <p:extLst>
      <p:ext uri="{BB962C8B-B14F-4D97-AF65-F5344CB8AC3E}">
        <p14:creationId xmlns:p14="http://schemas.microsoft.com/office/powerpoint/2010/main" val="5035448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2800254"/>
          </a:xfrm>
          <a:prstGeom prst="rect">
            <a:avLst/>
          </a:prstGeom>
          <a:noFill/>
        </p:spPr>
        <p:txBody>
          <a:bodyPr wrap="square">
            <a:spAutoFit/>
          </a:bodyPr>
          <a:lstStyle/>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cv2</a:t>
            </a:r>
            <a:endParaRPr lang="en-IN" sz="1600" b="0" dirty="0">
              <a:solidFill>
                <a:srgbClr val="D4D4D4"/>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math</a:t>
            </a:r>
            <a:endParaRPr lang="en-IN" sz="1600" b="0" dirty="0">
              <a:solidFill>
                <a:srgbClr val="D4D4D4"/>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argparse</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r>
              <a:rPr lang="en-IN" sz="1600" b="0" dirty="0">
                <a:solidFill>
                  <a:srgbClr val="569CD6"/>
                </a:solidFill>
                <a:effectLst/>
                <a:latin typeface="Consolas" panose="020B0609020204030204" pitchFamily="49" charset="0"/>
              </a:rPr>
              <a:t>def</a:t>
            </a:r>
            <a:r>
              <a:rPr lang="en-IN" sz="1600" b="0" dirty="0">
                <a:solidFill>
                  <a:srgbClr val="D4D4D4"/>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highlightFace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net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frame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conf_threshold</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0.7</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a:t>
            </a:r>
            <a:r>
              <a:rPr lang="en-IN" sz="1600" b="0" dirty="0" err="1">
                <a:solidFill>
                  <a:srgbClr val="D4D4D4"/>
                </a:solidFill>
                <a:effectLst/>
                <a:latin typeface="Consolas" panose="020B0609020204030204" pitchFamily="49" charset="0"/>
              </a:rPr>
              <a:t>.copy</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blob</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cv2</a:t>
            </a:r>
            <a:r>
              <a:rPr lang="en-IN" sz="1600" b="0" dirty="0">
                <a:solidFill>
                  <a:srgbClr val="D4D4D4"/>
                </a:solidFill>
                <a:effectLst/>
                <a:latin typeface="Consolas" panose="020B0609020204030204" pitchFamily="49" charset="0"/>
              </a:rPr>
              <a:t>.dnn.blobFromImage(</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300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300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104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117</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123</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a:t>
            </a:r>
          </a:p>
          <a:p>
            <a:pPr marL="9525" marR="12700" indent="-6350" algn="l">
              <a:lnSpc>
                <a:spcPct val="107000"/>
              </a:lnSpc>
              <a:spcAft>
                <a:spcPts val="760"/>
              </a:spcAft>
            </a:pP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822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4031873"/>
          </a:xfrm>
          <a:prstGeom prst="rect">
            <a:avLst/>
          </a:prstGeom>
          <a:noFill/>
        </p:spPr>
        <p:txBody>
          <a:bodyPr wrap="square">
            <a:spAutoFit/>
          </a:bodyPr>
          <a:lstStyle/>
          <a:p>
            <a:r>
              <a:rPr lang="en-IN" sz="1600" b="0" dirty="0" err="1">
                <a:solidFill>
                  <a:srgbClr val="9CDCFE"/>
                </a:solidFill>
                <a:effectLst/>
                <a:latin typeface="Consolas" panose="020B0609020204030204" pitchFamily="49" charset="0"/>
              </a:rPr>
              <a:t>net</a:t>
            </a:r>
            <a:r>
              <a:rPr lang="en-IN" sz="1600" b="0" dirty="0" err="1">
                <a:solidFill>
                  <a:srgbClr val="D4D4D4"/>
                </a:solidFill>
                <a:effectLst/>
                <a:latin typeface="Consolas" panose="020B0609020204030204" pitchFamily="49" charset="0"/>
              </a:rPr>
              <a:t>.setInput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blob</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net</a:t>
            </a:r>
            <a:r>
              <a:rPr lang="en-IN" sz="1600" b="0" dirty="0" err="1">
                <a:solidFill>
                  <a:srgbClr val="D4D4D4"/>
                </a:solidFill>
                <a:effectLst/>
                <a:latin typeface="Consolas" panose="020B0609020204030204" pitchFamily="49" charset="0"/>
              </a:rPr>
              <a:t>.forward</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faceBoxes</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for</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in</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range</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detections</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confidence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if</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confidence</a:t>
            </a:r>
            <a:r>
              <a:rPr lang="en-IN" sz="1600" b="0" dirty="0">
                <a:solidFill>
                  <a:srgbClr val="D4D4D4"/>
                </a:solidFill>
                <a:effectLst/>
                <a:latin typeface="Consolas" panose="020B0609020204030204" pitchFamily="49" charset="0"/>
              </a:rPr>
              <a:t>&gt;</a:t>
            </a:r>
            <a:r>
              <a:rPr lang="en-IN" sz="1600" b="0" dirty="0" err="1">
                <a:solidFill>
                  <a:srgbClr val="9CDCFE"/>
                </a:solidFill>
                <a:effectLst/>
                <a:latin typeface="Consolas" panose="020B0609020204030204" pitchFamily="49" charset="0"/>
              </a:rPr>
              <a:t>conf_threshold</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3</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4</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5</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6</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faceBoxes</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append</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cv2</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rectangle</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255</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round</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150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8</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return</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faceBoxes</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001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4031873"/>
          </a:xfrm>
          <a:prstGeom prst="rect">
            <a:avLst/>
          </a:prstGeom>
          <a:noFill/>
        </p:spPr>
        <p:txBody>
          <a:bodyPr wrap="square">
            <a:spAutoFit/>
          </a:bodyPr>
          <a:lstStyle/>
          <a:p>
            <a:r>
              <a:rPr lang="en-IN" sz="1600" b="0" dirty="0">
                <a:solidFill>
                  <a:srgbClr val="9CDCFE"/>
                </a:solidFill>
                <a:effectLst/>
                <a:latin typeface="Consolas" panose="020B0609020204030204" pitchFamily="49" charset="0"/>
              </a:rPr>
              <a:t>parser</a:t>
            </a:r>
            <a:r>
              <a:rPr lang="en-IN" sz="1600" b="0" dirty="0">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argparse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ArgumentParser</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parser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add_argument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'--image'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err="1">
                <a:solidFill>
                  <a:srgbClr val="9CDCFE"/>
                </a:solidFill>
                <a:effectLst/>
                <a:latin typeface="Consolas" panose="020B0609020204030204" pitchFamily="49" charset="0"/>
              </a:rPr>
              <a:t>args</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parser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parse_args</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err="1">
                <a:solidFill>
                  <a:srgbClr val="9CDCFE"/>
                </a:solidFill>
                <a:effectLst/>
                <a:latin typeface="Consolas" panose="020B0609020204030204" pitchFamily="49" charset="0"/>
              </a:rPr>
              <a:t>faceProto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opencv_face_detector.pbtxt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faceModel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"opencv_face_detector_uint8.pb"</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ageProto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age_deploy.prototxt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ageModel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age_net.caffemodel</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genderProto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gender_deploy.prototxt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genderModel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gender_net.caffemodel</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r>
              <a:rPr lang="en-IN" sz="1600" b="0" dirty="0">
                <a:solidFill>
                  <a:srgbClr val="4FC1FF"/>
                </a:solidFill>
                <a:effectLst/>
                <a:latin typeface="Consolas" panose="020B0609020204030204" pitchFamily="49" charset="0"/>
              </a:rPr>
              <a:t>MODEL_MEAN_VALUES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78.4263377603</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87.7689143744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114.895847746</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ageList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'(0-2)'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'(4-6)'</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'(8-12)'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'(15-20)'</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'(25-32)'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'(38-43)'</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'(48-53)'</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'(60-100)'</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genderList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Male'</a:t>
            </a:r>
            <a:r>
              <a:rPr lang="en-IN" sz="1600" b="0" dirty="0" err="1">
                <a:solidFill>
                  <a:srgbClr val="D4D4D4"/>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'Female</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0634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graphicFrame>
        <p:nvGraphicFramePr>
          <p:cNvPr id="3" name="Table 2">
            <a:extLst>
              <a:ext uri="{FF2B5EF4-FFF2-40B4-BE49-F238E27FC236}">
                <a16:creationId xmlns:a16="http://schemas.microsoft.com/office/drawing/2014/main" id="{2373BA5A-21D6-72D3-288D-A372009AB8C7}"/>
              </a:ext>
            </a:extLst>
          </p:cNvPr>
          <p:cNvGraphicFramePr>
            <a:graphicFrameLocks noGrp="1"/>
          </p:cNvGraphicFramePr>
          <p:nvPr>
            <p:extLst>
              <p:ext uri="{D42A27DB-BD31-4B8C-83A1-F6EECF244321}">
                <p14:modId xmlns:p14="http://schemas.microsoft.com/office/powerpoint/2010/main" val="1277752176"/>
              </p:ext>
            </p:extLst>
          </p:nvPr>
        </p:nvGraphicFramePr>
        <p:xfrm>
          <a:off x="2155371" y="2649893"/>
          <a:ext cx="7977675" cy="2481943"/>
        </p:xfrm>
        <a:graphic>
          <a:graphicData uri="http://schemas.openxmlformats.org/drawingml/2006/table">
            <a:tbl>
              <a:tblPr firstRow="1" firstCol="1" bandRow="1">
                <a:tableStyleId>{5C22544A-7EE6-4342-B048-85BDC9FD1C3A}</a:tableStyleId>
              </a:tblPr>
              <a:tblGrid>
                <a:gridCol w="2659509">
                  <a:extLst>
                    <a:ext uri="{9D8B030D-6E8A-4147-A177-3AD203B41FA5}">
                      <a16:colId xmlns:a16="http://schemas.microsoft.com/office/drawing/2014/main" val="543023664"/>
                    </a:ext>
                  </a:extLst>
                </a:gridCol>
                <a:gridCol w="2658657">
                  <a:extLst>
                    <a:ext uri="{9D8B030D-6E8A-4147-A177-3AD203B41FA5}">
                      <a16:colId xmlns:a16="http://schemas.microsoft.com/office/drawing/2014/main" val="3030859762"/>
                    </a:ext>
                  </a:extLst>
                </a:gridCol>
                <a:gridCol w="2659509">
                  <a:extLst>
                    <a:ext uri="{9D8B030D-6E8A-4147-A177-3AD203B41FA5}">
                      <a16:colId xmlns:a16="http://schemas.microsoft.com/office/drawing/2014/main" val="3715764834"/>
                    </a:ext>
                  </a:extLst>
                </a:gridCol>
              </a:tblGrid>
              <a:tr h="663204">
                <a:tc>
                  <a:txBody>
                    <a:bodyPr/>
                    <a:lstStyle/>
                    <a:p>
                      <a:pPr marL="9525" marR="1270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985" marR="12700" indent="-6350" algn="ctr">
                        <a:lnSpc>
                          <a:spcPct val="107000"/>
                        </a:lnSpc>
                        <a:spcAft>
                          <a:spcPts val="760"/>
                        </a:spcAft>
                      </a:pPr>
                      <a:r>
                        <a:rPr lang="en-IN" sz="1200">
                          <a:effectLst/>
                        </a:rPr>
                        <a:t>Testing on input Images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4102682816"/>
                  </a:ext>
                </a:extLst>
              </a:tr>
              <a:tr h="944870">
                <a:tc>
                  <a:txBody>
                    <a:bodyPr/>
                    <a:lstStyle/>
                    <a:p>
                      <a:pPr marL="9525" marR="12700" indent="-6350" algn="l">
                        <a:lnSpc>
                          <a:spcPct val="107000"/>
                        </a:lnSpc>
                        <a:spcAft>
                          <a:spcPts val="760"/>
                        </a:spcAft>
                      </a:pPr>
                      <a:r>
                        <a:rPr lang="en-IN" sz="1200" dirty="0">
                          <a:effectLst/>
                        </a:rPr>
                        <a:t>Number of tests carried</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760"/>
                        </a:spcAft>
                      </a:pPr>
                      <a:r>
                        <a:rPr lang="en-IN" sz="1200">
                          <a:effectLst/>
                        </a:rPr>
                        <a:t>Number of tests passed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35" marR="12700" indent="-6350" algn="l">
                        <a:lnSpc>
                          <a:spcPct val="107000"/>
                        </a:lnSpc>
                        <a:spcAft>
                          <a:spcPts val="760"/>
                        </a:spcAft>
                      </a:pPr>
                      <a:r>
                        <a:rPr lang="en-IN" sz="1200">
                          <a:effectLst/>
                        </a:rPr>
                        <a:t>Number of tests failed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3751234703"/>
                  </a:ext>
                </a:extLst>
              </a:tr>
              <a:tr h="873869">
                <a:tc>
                  <a:txBody>
                    <a:bodyPr/>
                    <a:lstStyle/>
                    <a:p>
                      <a:pPr marL="9525" marR="12700" indent="-6350" algn="l">
                        <a:lnSpc>
                          <a:spcPct val="107000"/>
                        </a:lnSpc>
                        <a:spcAft>
                          <a:spcPts val="760"/>
                        </a:spcAft>
                      </a:pPr>
                      <a:r>
                        <a:rPr lang="en-IN" sz="1200">
                          <a:effectLst/>
                        </a:rPr>
                        <a:t>                   30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760"/>
                        </a:spcAft>
                      </a:pPr>
                      <a:r>
                        <a:rPr lang="en-IN" sz="1200">
                          <a:effectLst/>
                        </a:rPr>
                        <a:t>                  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35" marR="12700" indent="-6350" algn="l">
                        <a:lnSpc>
                          <a:spcPct val="107000"/>
                        </a:lnSpc>
                        <a:spcAft>
                          <a:spcPts val="760"/>
                        </a:spcAft>
                      </a:pPr>
                      <a:r>
                        <a:rPr lang="en-IN" sz="1200" dirty="0">
                          <a:effectLst/>
                        </a:rPr>
                        <a:t>               10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1721366314"/>
                  </a:ext>
                </a:extLst>
              </a:tr>
            </a:tbl>
          </a:graphicData>
        </a:graphic>
      </p:graphicFrame>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83918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FA8B551D-9A0D-3178-949D-E6CEE4F81863}"/>
              </a:ext>
            </a:extLst>
          </p:cNvPr>
          <p:cNvPicPr>
            <a:picLocks noChangeAspect="1"/>
          </p:cNvPicPr>
          <p:nvPr/>
        </p:nvPicPr>
        <p:blipFill rotWithShape="1">
          <a:blip r:embed="rId2">
            <a:extLst>
              <a:ext uri="{28A0092B-C50C-407E-A947-70E740481C1C}">
                <a14:useLocalDpi xmlns:a14="http://schemas.microsoft.com/office/drawing/2010/main" val="0"/>
              </a:ext>
            </a:extLst>
          </a:blip>
          <a:srcRect b="48466"/>
          <a:stretch/>
        </p:blipFill>
        <p:spPr>
          <a:xfrm>
            <a:off x="2999014" y="2307289"/>
            <a:ext cx="6193971" cy="3709686"/>
          </a:xfrm>
          <a:prstGeom prst="rect">
            <a:avLst/>
          </a:prstGeom>
        </p:spPr>
      </p:pic>
    </p:spTree>
    <p:extLst>
      <p:ext uri="{BB962C8B-B14F-4D97-AF65-F5344CB8AC3E}">
        <p14:creationId xmlns:p14="http://schemas.microsoft.com/office/powerpoint/2010/main" val="971598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FA8B551D-9A0D-3178-949D-E6CEE4F81863}"/>
              </a:ext>
            </a:extLst>
          </p:cNvPr>
          <p:cNvPicPr>
            <a:picLocks noChangeAspect="1"/>
          </p:cNvPicPr>
          <p:nvPr/>
        </p:nvPicPr>
        <p:blipFill rotWithShape="1">
          <a:blip r:embed="rId2">
            <a:extLst>
              <a:ext uri="{28A0092B-C50C-407E-A947-70E740481C1C}">
                <a14:useLocalDpi xmlns:a14="http://schemas.microsoft.com/office/drawing/2010/main" val="0"/>
              </a:ext>
            </a:extLst>
          </a:blip>
          <a:srcRect t="51460" b="325"/>
          <a:stretch/>
        </p:blipFill>
        <p:spPr>
          <a:xfrm>
            <a:off x="2999014" y="2363371"/>
            <a:ext cx="6193971" cy="3470723"/>
          </a:xfrm>
          <a:prstGeom prst="rect">
            <a:avLst/>
          </a:prstGeom>
        </p:spPr>
      </p:pic>
    </p:spTree>
    <p:extLst>
      <p:ext uri="{BB962C8B-B14F-4D97-AF65-F5344CB8AC3E}">
        <p14:creationId xmlns:p14="http://schemas.microsoft.com/office/powerpoint/2010/main" val="18674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3152103"/>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VALIDATION :</a:t>
            </a:r>
            <a:endParaRPr lang="en-IN" dirty="0"/>
          </a:p>
        </p:txBody>
      </p:sp>
      <p:sp>
        <p:nvSpPr>
          <p:cNvPr id="6" name="TextBox 5">
            <a:extLst>
              <a:ext uri="{FF2B5EF4-FFF2-40B4-BE49-F238E27FC236}">
                <a16:creationId xmlns:a16="http://schemas.microsoft.com/office/drawing/2014/main" id="{CABC0E2B-ADB9-62D2-30CF-82F2A41C97C7}"/>
              </a:ext>
            </a:extLst>
          </p:cNvPr>
          <p:cNvSpPr txBox="1"/>
          <p:nvPr/>
        </p:nvSpPr>
        <p:spPr>
          <a:xfrm>
            <a:off x="1721498" y="3619241"/>
            <a:ext cx="9286993" cy="2421176"/>
          </a:xfrm>
          <a:prstGeom prst="rect">
            <a:avLst/>
          </a:prstGeom>
          <a:noFill/>
        </p:spPr>
        <p:txBody>
          <a:bodyPr wrap="square">
            <a:spAutoFit/>
          </a:bodyPr>
          <a:lstStyle/>
          <a:p>
            <a:pPr marL="9525" marR="911225" indent="-6350" algn="just">
              <a:lnSpc>
                <a:spcPct val="110000"/>
              </a:lnSpc>
              <a:spcAft>
                <a:spcPts val="905"/>
              </a:spcAft>
            </a:pPr>
            <a:r>
              <a:rPr lang="en-IN" sz="1800" dirty="0">
                <a:solidFill>
                  <a:srgbClr val="000000"/>
                </a:solidFill>
                <a:effectLst/>
                <a:latin typeface="Times New Roman" panose="02020603050405020304" pitchFamily="18" charset="0"/>
                <a:ea typeface="Times New Roman" panose="02020603050405020304" pitchFamily="18" charset="0"/>
              </a:rPr>
              <a:t>We experimented with two methods of using the network to produce age and gender predictions for novel faces:  </a:t>
            </a:r>
          </a:p>
          <a:p>
            <a:pPr marL="285750" marR="911225" lvl="0" indent="-285750" algn="just" fontAlgn="base">
              <a:lnSpc>
                <a:spcPct val="110000"/>
              </a:lnSpc>
              <a:spcAft>
                <a:spcPts val="760"/>
              </a:spcAft>
              <a:buClr>
                <a:srgbClr val="000000"/>
              </a:buClr>
              <a:buSzPts val="1200"/>
              <a:buFont typeface="Arial" panose="020B0604020202020204" pitchFamily="34" charset="0"/>
              <a:buChar char="•"/>
            </a:pP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Crop: Feeding the network with the face image, cropped to 227 × 227 around the face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marR="911225" lvl="0" indent="-342900" algn="just" fontAlgn="base">
              <a:lnSpc>
                <a:spcPct val="110000"/>
              </a:lnSpc>
              <a:spcAft>
                <a:spcPts val="76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Over-sampling: We extract five 227 × 227-pixel crop regions, four from the corners of the 256 × 256 face image, and an additional crop region from the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the face.  </a:t>
            </a:r>
          </a:p>
        </p:txBody>
      </p:sp>
      <p:sp>
        <p:nvSpPr>
          <p:cNvPr id="3" name="TextBox 2">
            <a:extLst>
              <a:ext uri="{FF2B5EF4-FFF2-40B4-BE49-F238E27FC236}">
                <a16:creationId xmlns:a16="http://schemas.microsoft.com/office/drawing/2014/main" id="{1019D9EA-0D88-3913-2922-1E2B1C687A91}"/>
              </a:ext>
            </a:extLst>
          </p:cNvPr>
          <p:cNvSpPr txBox="1"/>
          <p:nvPr/>
        </p:nvSpPr>
        <p:spPr>
          <a:xfrm>
            <a:off x="1721498" y="174854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ACCURACY :</a:t>
            </a:r>
            <a:endParaRPr lang="en-IN" dirty="0"/>
          </a:p>
        </p:txBody>
      </p:sp>
      <p:sp>
        <p:nvSpPr>
          <p:cNvPr id="4" name="TextBox 3">
            <a:extLst>
              <a:ext uri="{FF2B5EF4-FFF2-40B4-BE49-F238E27FC236}">
                <a16:creationId xmlns:a16="http://schemas.microsoft.com/office/drawing/2014/main" id="{6606D7B3-611A-074D-358D-4993E5BEBC21}"/>
              </a:ext>
            </a:extLst>
          </p:cNvPr>
          <p:cNvSpPr txBox="1"/>
          <p:nvPr/>
        </p:nvSpPr>
        <p:spPr>
          <a:xfrm>
            <a:off x="1721498" y="2078847"/>
            <a:ext cx="9286993" cy="1099788"/>
          </a:xfrm>
          <a:prstGeom prst="rect">
            <a:avLst/>
          </a:prstGeom>
          <a:noFill/>
        </p:spPr>
        <p:txBody>
          <a:bodyPr wrap="square">
            <a:spAutoFit/>
          </a:bodyPr>
          <a:lstStyle/>
          <a:p>
            <a:pPr marL="288925" marR="911225" indent="-285750" algn="just">
              <a:lnSpc>
                <a:spcPct val="110000"/>
              </a:lnSpc>
              <a:spcAft>
                <a:spcPts val="905"/>
              </a:spcAft>
              <a:buFont typeface="Arial" panose="020B0604020202020204" pitchFamily="34" charset="0"/>
              <a:buChar char="•"/>
            </a:pPr>
            <a:r>
              <a:rPr lang="en-US" b="0" i="0" dirty="0">
                <a:effectLst/>
                <a:latin typeface="Söhne"/>
              </a:rPr>
              <a:t>Adience dataset have reported accuracy rates for age prediction ranging from around 50% to over 90%</a:t>
            </a:r>
          </a:p>
          <a:p>
            <a:pPr marL="288925" marR="911225" indent="-285750" algn="just">
              <a:lnSpc>
                <a:spcPct val="110000"/>
              </a:lnSpc>
              <a:spcAft>
                <a:spcPts val="905"/>
              </a:spcAft>
              <a:buFont typeface="Arial" panose="020B0604020202020204" pitchFamily="34" charset="0"/>
              <a:buChar char="•"/>
            </a:pPr>
            <a:r>
              <a:rPr lang="en-US" b="0" i="0" dirty="0">
                <a:effectLst/>
                <a:latin typeface="Söhne"/>
              </a:rPr>
              <a:t>Accuracy rates for gender prediction ranging from around 85% to over 95%</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3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60491CA7-9314-129F-5ADA-C360CD438C59}"/>
              </a:ext>
            </a:extLst>
          </p:cNvPr>
          <p:cNvPicPr>
            <a:picLocks noChangeAspect="1"/>
          </p:cNvPicPr>
          <p:nvPr/>
        </p:nvPicPr>
        <p:blipFill>
          <a:blip r:embed="rId2"/>
          <a:stretch>
            <a:fillRect/>
          </a:stretch>
        </p:blipFill>
        <p:spPr>
          <a:xfrm>
            <a:off x="3646202" y="2204734"/>
            <a:ext cx="4899596" cy="3823254"/>
          </a:xfrm>
          <a:prstGeom prst="rect">
            <a:avLst/>
          </a:prstGeom>
        </p:spPr>
      </p:pic>
    </p:spTree>
    <p:extLst>
      <p:ext uri="{BB962C8B-B14F-4D97-AF65-F5344CB8AC3E}">
        <p14:creationId xmlns:p14="http://schemas.microsoft.com/office/powerpoint/2010/main" val="162924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5" name="Picture 4">
            <a:extLst>
              <a:ext uri="{FF2B5EF4-FFF2-40B4-BE49-F238E27FC236}">
                <a16:creationId xmlns:a16="http://schemas.microsoft.com/office/drawing/2014/main" id="{CAB14DB6-6A6B-6609-8D3B-24A2CB92C955}"/>
              </a:ext>
            </a:extLst>
          </p:cNvPr>
          <p:cNvPicPr>
            <a:picLocks noChangeAspect="1"/>
          </p:cNvPicPr>
          <p:nvPr/>
        </p:nvPicPr>
        <p:blipFill>
          <a:blip r:embed="rId2"/>
          <a:stretch>
            <a:fillRect/>
          </a:stretch>
        </p:blipFill>
        <p:spPr>
          <a:xfrm>
            <a:off x="3543562" y="2330805"/>
            <a:ext cx="4694327" cy="3185436"/>
          </a:xfrm>
          <a:prstGeom prst="rect">
            <a:avLst/>
          </a:prstGeom>
        </p:spPr>
      </p:pic>
    </p:spTree>
    <p:extLst>
      <p:ext uri="{BB962C8B-B14F-4D97-AF65-F5344CB8AC3E}">
        <p14:creationId xmlns:p14="http://schemas.microsoft.com/office/powerpoint/2010/main" val="3374563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1F88C6D7-5060-90CC-FDAF-D625FFE82D2E}"/>
              </a:ext>
            </a:extLst>
          </p:cNvPr>
          <p:cNvPicPr>
            <a:picLocks noChangeAspect="1"/>
          </p:cNvPicPr>
          <p:nvPr/>
        </p:nvPicPr>
        <p:blipFill>
          <a:blip r:embed="rId2"/>
          <a:stretch>
            <a:fillRect/>
          </a:stretch>
        </p:blipFill>
        <p:spPr>
          <a:xfrm>
            <a:off x="3257210" y="2204734"/>
            <a:ext cx="5692633" cy="3848433"/>
          </a:xfrm>
          <a:prstGeom prst="rect">
            <a:avLst/>
          </a:prstGeom>
        </p:spPr>
      </p:pic>
    </p:spTree>
    <p:extLst>
      <p:ext uri="{BB962C8B-B14F-4D97-AF65-F5344CB8AC3E}">
        <p14:creationId xmlns:p14="http://schemas.microsoft.com/office/powerpoint/2010/main" val="275829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INTRODUCTION</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4227" y="1400176"/>
            <a:ext cx="10203543" cy="4533900"/>
          </a:xfrm>
        </p:spPr>
        <p:txBody>
          <a:bodyPr>
            <a:normAutofit fontScale="92500" lnSpcReduction="20000"/>
          </a:bodyPr>
          <a:lstStyle/>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 and gender information are especially important for various real-world applications, such as social understanding, biometrics, identity verification, video surveillance, human computer interaction, electronic customer, crowd behaviour analysis, online advertisement, item </a:t>
            </a:r>
            <a:r>
              <a:rPr lang="en-IN" sz="2400" dirty="0">
                <a:solidFill>
                  <a:srgbClr val="000000"/>
                </a:solidFill>
                <a:effectLst/>
                <a:latin typeface="Times New Roman" panose="02020603050405020304" pitchFamily="18" charset="0"/>
                <a:ea typeface="Times New Roman" panose="02020603050405020304" pitchFamily="18" charset="0"/>
              </a:rPr>
              <a:t>recommendation, and many more.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Despite their huge applications, being able to automatically predicting age and gender from face images is an extremely hard problem, due to the various </a:t>
            </a:r>
            <a:r>
              <a:rPr lang="en-IN" sz="2400" dirty="0">
                <a:solidFill>
                  <a:srgbClr val="000000"/>
                </a:solidFill>
                <a:effectLst/>
                <a:latin typeface="Times New Roman" panose="02020603050405020304" pitchFamily="18" charset="0"/>
                <a:ea typeface="Times New Roman" panose="02020603050405020304" pitchFamily="18" charset="0"/>
              </a:rPr>
              <a:t>sources of intra-class variations on the facial images of people.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work, we propose a deep learning framework to jointly predict the age and </a:t>
            </a:r>
            <a:r>
              <a:rPr lang="en-IN" sz="2400" dirty="0">
                <a:solidFill>
                  <a:srgbClr val="000000"/>
                </a:solidFill>
                <a:effectLst/>
                <a:latin typeface="Times New Roman" panose="02020603050405020304" pitchFamily="18" charset="0"/>
                <a:ea typeface="Times New Roman" panose="02020603050405020304" pitchFamily="18" charset="0"/>
              </a:rPr>
              <a:t>gender from face  images. </a:t>
            </a:r>
            <a:r>
              <a:rPr lang="en-IN" sz="2400" dirty="0">
                <a:solidFill>
                  <a:srgbClr val="000000"/>
                </a:solidFill>
                <a:latin typeface="Times New Roman" panose="02020603050405020304" pitchFamily="18" charset="0"/>
                <a:ea typeface="Times New Roman" panose="02020603050405020304" pitchFamily="18" charset="0"/>
              </a:rPr>
              <a:t>W</a:t>
            </a:r>
            <a:r>
              <a:rPr lang="en-IN" sz="2400" dirty="0">
                <a:solidFill>
                  <a:srgbClr val="000000"/>
                </a:solidFill>
                <a:effectLst/>
                <a:latin typeface="Times New Roman" panose="02020603050405020304" pitchFamily="18" charset="0"/>
                <a:ea typeface="Times New Roman" panose="02020603050405020304" pitchFamily="18" charset="0"/>
              </a:rPr>
              <a:t>e use an attentional convolutional network as one of our backbone models, to better attend to the salient and informative part of the face. </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given that knowing the gender of someone, </a:t>
            </a:r>
            <a:r>
              <a:rPr lang="en-IN" sz="2400" dirty="0">
                <a:solidFill>
                  <a:srgbClr val="000000"/>
                </a:solidFill>
                <a:effectLst/>
                <a:latin typeface="Times New Roman" panose="02020603050405020304" pitchFamily="18" charset="0"/>
                <a:ea typeface="Times New Roman" panose="02020603050405020304" pitchFamily="18" charset="0"/>
              </a:rPr>
              <a:t>we can better estimate her/his age, we augment the feature of the age-prediction branch with the predicted gender output. </a:t>
            </a:r>
            <a:endParaRPr lang="en-IN" sz="2400" dirty="0"/>
          </a:p>
        </p:txBody>
      </p:sp>
    </p:spTree>
    <p:extLst>
      <p:ext uri="{BB962C8B-B14F-4D97-AF65-F5344CB8AC3E}">
        <p14:creationId xmlns:p14="http://schemas.microsoft.com/office/powerpoint/2010/main" val="339868452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CONCLUSION</a:t>
            </a:r>
            <a:endParaRPr lang="en-IN" sz="3200" dirty="0"/>
          </a:p>
        </p:txBody>
      </p:sp>
      <p:sp>
        <p:nvSpPr>
          <p:cNvPr id="5" name="TextBox 4">
            <a:extLst>
              <a:ext uri="{FF2B5EF4-FFF2-40B4-BE49-F238E27FC236}">
                <a16:creationId xmlns:a16="http://schemas.microsoft.com/office/drawing/2014/main" id="{4FEF3775-177E-8A07-5DA9-E785ABAF442F}"/>
              </a:ext>
            </a:extLst>
          </p:cNvPr>
          <p:cNvSpPr txBox="1"/>
          <p:nvPr/>
        </p:nvSpPr>
        <p:spPr>
          <a:xfrm>
            <a:off x="1460031" y="2136339"/>
            <a:ext cx="9512769" cy="1754326"/>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We investigated two problems of the face processing field, face recognition, and age and gender classification. We reviewed recent developments in these two fields and our survey demonstrated that many of the existing methods suffer from difficulties in analysing data collected from uncontrolled environments. These difficulties stem from the fact that, in face, gender and age recognition problems, proposing a model that allows for an accurate recognition that can be generalized to apply to everyone is not an easy task.</a:t>
            </a:r>
            <a:endParaRPr lang="en-IN" dirty="0"/>
          </a:p>
        </p:txBody>
      </p:sp>
    </p:spTree>
    <p:extLst>
      <p:ext uri="{BB962C8B-B14F-4D97-AF65-F5344CB8AC3E}">
        <p14:creationId xmlns:p14="http://schemas.microsoft.com/office/powerpoint/2010/main" val="11820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Any Questions? </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0271378"/>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Tree>
    <p:extLst>
      <p:ext uri="{BB962C8B-B14F-4D97-AF65-F5344CB8AC3E}">
        <p14:creationId xmlns:p14="http://schemas.microsoft.com/office/powerpoint/2010/main" val="85987363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2" y="686954"/>
            <a:ext cx="9286993" cy="691903"/>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EXISTING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5999" y="1378857"/>
            <a:ext cx="10218058" cy="3319752"/>
          </a:xfrm>
        </p:spPr>
        <p:txBody>
          <a:bodyPr>
            <a:noAutofit/>
          </a:bodyPr>
          <a:lstStyle/>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The homo sapiens are more enthusiastic to know the age of a person by using this project we can find out the age within the range. </a:t>
            </a: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Even humans cannot accurately predict the age based on looking at a person however we have an idea of whether they are in their 20's or in their 30's, because of this reason it is wise to frame this problem as a classification problem where we try to estimate the age group the person is in.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3459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0" y="712863"/>
            <a:ext cx="9286993" cy="778988"/>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PROPOSED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3" y="1491851"/>
            <a:ext cx="10247085" cy="1948036"/>
          </a:xfrm>
        </p:spPr>
        <p:txBody>
          <a:bodyPr>
            <a:normAutofit fontScale="92500" lnSpcReduction="20000"/>
          </a:bodyPr>
          <a:lstStyle/>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The main objective of gender and age detection is to guess the gender and age of the face of an individual in a picture using Deep Learning on the audience dataset. </a:t>
            </a:r>
            <a:endParaRPr lang="en-US" sz="2400" dirty="0"/>
          </a:p>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Moreover, to get the most effective predictions and result by overcoming the problem of accuracy and time. </a:t>
            </a:r>
            <a:endParaRPr lang="en-IN" sz="2400" dirty="0"/>
          </a:p>
        </p:txBody>
      </p:sp>
    </p:spTree>
    <p:extLst>
      <p:ext uri="{BB962C8B-B14F-4D97-AF65-F5344CB8AC3E}">
        <p14:creationId xmlns:p14="http://schemas.microsoft.com/office/powerpoint/2010/main" val="216511117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19" y="696159"/>
            <a:ext cx="9286993" cy="837046"/>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MINIMUM SYSTEM REQUIREMENTS</a:t>
            </a:r>
            <a:endParaRPr lang="en-IN" sz="32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3CA516-71B1-C20F-AFDC-71D2E8C2F310}"/>
              </a:ext>
            </a:extLst>
          </p:cNvPr>
          <p:cNvPicPr>
            <a:picLocks noChangeAspect="1"/>
          </p:cNvPicPr>
          <p:nvPr/>
        </p:nvPicPr>
        <p:blipFill>
          <a:blip r:embed="rId2"/>
          <a:stretch>
            <a:fillRect/>
          </a:stretch>
        </p:blipFill>
        <p:spPr>
          <a:xfrm>
            <a:off x="1223888" y="1533205"/>
            <a:ext cx="9960857" cy="3791589"/>
          </a:xfrm>
          <a:prstGeom prst="rect">
            <a:avLst/>
          </a:prstGeom>
        </p:spPr>
      </p:pic>
    </p:spTree>
    <p:extLst>
      <p:ext uri="{BB962C8B-B14F-4D97-AF65-F5344CB8AC3E}">
        <p14:creationId xmlns:p14="http://schemas.microsoft.com/office/powerpoint/2010/main" val="333973550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FE3A9-4E39-851C-3A16-EEC1E1532A6D}"/>
              </a:ext>
            </a:extLst>
          </p:cNvPr>
          <p:cNvSpPr>
            <a:spLocks noGrp="1"/>
          </p:cNvSpPr>
          <p:nvPr>
            <p:ph type="title"/>
          </p:nvPr>
        </p:nvSpPr>
        <p:spPr>
          <a:xfrm>
            <a:off x="1045698" y="858376"/>
            <a:ext cx="10100603" cy="973236"/>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ANALYSIS</a:t>
            </a:r>
          </a:p>
        </p:txBody>
      </p:sp>
      <p:sp>
        <p:nvSpPr>
          <p:cNvPr id="5" name="Content Placeholder 2">
            <a:extLst>
              <a:ext uri="{FF2B5EF4-FFF2-40B4-BE49-F238E27FC236}">
                <a16:creationId xmlns:a16="http://schemas.microsoft.com/office/drawing/2014/main" id="{E4C6DF25-2F61-A9E8-149B-CEA8C26E05B9}"/>
              </a:ext>
            </a:extLst>
          </p:cNvPr>
          <p:cNvSpPr>
            <a:spLocks noGrp="1"/>
          </p:cNvSpPr>
          <p:nvPr>
            <p:ph idx="1"/>
          </p:nvPr>
        </p:nvSpPr>
        <p:spPr>
          <a:xfrm>
            <a:off x="1045698" y="1831612"/>
            <a:ext cx="10100603" cy="4168012"/>
          </a:xfrm>
        </p:spPr>
        <p:txBody>
          <a:bodyPr>
            <a:noAutofit/>
          </a:bodyPr>
          <a:lstStyle/>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Initially an image is given as input to the system or we must take the input by using system camera. The image is processed by using Convolutional Neural Networks (CNN) in deep learning, </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solidFill>
                  <a:srgbClr val="000000"/>
                </a:solidFill>
                <a:latin typeface="Times New Roman" panose="02020603050405020304" pitchFamily="18" charset="0"/>
                <a:cs typeface="Times New Roman" panose="02020603050405020304" pitchFamily="18" charset="0"/>
              </a:rPr>
              <a:t>T</a:t>
            </a:r>
            <a:r>
              <a:rPr lang="en-US" sz="2200" dirty="0">
                <a:solidFill>
                  <a:srgbClr val="000000"/>
                </a:solidFill>
                <a:effectLst/>
                <a:latin typeface="Times New Roman" panose="02020603050405020304" pitchFamily="18" charset="0"/>
                <a:cs typeface="Times New Roman" panose="02020603050405020304" pitchFamily="18" charset="0"/>
              </a:rPr>
              <a:t>he aim of the convolutional neural network is to split the image features like eyes, nose, chin, cheeks, lips etc. After that, the features are compared with the trained data set i.e., ADIENT DATASET.</a:t>
            </a:r>
          </a:p>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 Each picture which in trained in dataset are compared with the given input image.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0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ED0F98-3993-00F7-3ADB-010AE937A050}"/>
              </a:ext>
            </a:extLst>
          </p:cNvPr>
          <p:cNvPicPr>
            <a:picLocks noChangeAspect="1"/>
          </p:cNvPicPr>
          <p:nvPr/>
        </p:nvPicPr>
        <p:blipFill>
          <a:blip r:embed="rId2"/>
          <a:stretch>
            <a:fillRect/>
          </a:stretch>
        </p:blipFill>
        <p:spPr>
          <a:xfrm>
            <a:off x="1404425" y="1690688"/>
            <a:ext cx="9383150" cy="4559045"/>
          </a:xfrm>
          <a:prstGeom prst="rect">
            <a:avLst/>
          </a:prstGeom>
        </p:spPr>
      </p:pic>
      <p:sp>
        <p:nvSpPr>
          <p:cNvPr id="7" name="Title 3">
            <a:extLst>
              <a:ext uri="{FF2B5EF4-FFF2-40B4-BE49-F238E27FC236}">
                <a16:creationId xmlns:a16="http://schemas.microsoft.com/office/drawing/2014/main" id="{28F86FC3-AD65-90BD-5283-98EA627BBC42}"/>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CONTENT DIAGRAM</a:t>
            </a:r>
          </a:p>
        </p:txBody>
      </p:sp>
    </p:spTree>
    <p:extLst>
      <p:ext uri="{BB962C8B-B14F-4D97-AF65-F5344CB8AC3E}">
        <p14:creationId xmlns:p14="http://schemas.microsoft.com/office/powerpoint/2010/main" val="362692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9B38E-D378-B287-F54B-B59F63ADA995}"/>
              </a:ext>
            </a:extLst>
          </p:cNvPr>
          <p:cNvSpPr>
            <a:spLocks noGrp="1"/>
          </p:cNvSpPr>
          <p:nvPr>
            <p:ph type="title"/>
          </p:nvPr>
        </p:nvSpPr>
        <p:spPr>
          <a:xfrm>
            <a:off x="856401" y="365125"/>
            <a:ext cx="10497398" cy="130599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LITERATURE REVIEW</a:t>
            </a:r>
          </a:p>
        </p:txBody>
      </p:sp>
      <p:pic>
        <p:nvPicPr>
          <p:cNvPr id="5" name="Content Placeholder 4">
            <a:extLst>
              <a:ext uri="{FF2B5EF4-FFF2-40B4-BE49-F238E27FC236}">
                <a16:creationId xmlns:a16="http://schemas.microsoft.com/office/drawing/2014/main" id="{833B5C0B-C3FF-14BC-1EA0-061688B3F89C}"/>
              </a:ext>
            </a:extLst>
          </p:cNvPr>
          <p:cNvPicPr>
            <a:picLocks noGrp="1" noChangeAspect="1"/>
          </p:cNvPicPr>
          <p:nvPr>
            <p:ph idx="1"/>
          </p:nvPr>
        </p:nvPicPr>
        <p:blipFill>
          <a:blip r:embed="rId2"/>
          <a:stretch>
            <a:fillRect/>
          </a:stretch>
        </p:blipFill>
        <p:spPr>
          <a:xfrm>
            <a:off x="1517534" y="1671122"/>
            <a:ext cx="9175133" cy="4379807"/>
          </a:xfrm>
        </p:spPr>
      </p:pic>
    </p:spTree>
    <p:extLst>
      <p:ext uri="{BB962C8B-B14F-4D97-AF65-F5344CB8AC3E}">
        <p14:creationId xmlns:p14="http://schemas.microsoft.com/office/powerpoint/2010/main" val="1868143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430</TotalTime>
  <Words>1698</Words>
  <Application>Microsoft Office PowerPoint</Application>
  <PresentationFormat>Widescreen</PresentationFormat>
  <Paragraphs>191</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Brush Script MT</vt:lpstr>
      <vt:lpstr>Consolas</vt:lpstr>
      <vt:lpstr>Constantia</vt:lpstr>
      <vt:lpstr>Franklin Gothic Book</vt:lpstr>
      <vt:lpstr>Rage Italic</vt:lpstr>
      <vt:lpstr>Söhne</vt:lpstr>
      <vt:lpstr>Times New Roman</vt:lpstr>
      <vt:lpstr>Wingdings</vt:lpstr>
      <vt:lpstr>Pushpin</vt:lpstr>
      <vt:lpstr>ANNAMACHARYA INSTITUTE OF TECHNOLOGY &amp; SCIENCES::TIRUPATI (AUTONOMOUS) Computer Science and Engineering A.Y.: 2022-2023 IMPLEMENTATION, TESTING AND RESULTS REVIEW  AGE AND GENDER DETECTION USING DEEP LEARNING</vt:lpstr>
      <vt:lpstr>ABSTRACT</vt:lpstr>
      <vt:lpstr>INTRODUCTION</vt:lpstr>
      <vt:lpstr>EXISTING SYSTEM</vt:lpstr>
      <vt:lpstr>PROPOSED SYSTEM</vt:lpstr>
      <vt:lpstr>MINIMUM SYSTEM REQUIREMENTS</vt:lpstr>
      <vt:lpstr>SYSTEM ANALYSIS</vt:lpstr>
      <vt:lpstr>CONTENT DIAGRAM</vt:lpstr>
      <vt:lpstr>LITERATURE REVIEW</vt:lpstr>
      <vt:lpstr>MODULES</vt:lpstr>
      <vt:lpstr>SYSTEM DESIGN</vt:lpstr>
      <vt:lpstr>SYSTEM DESIGN</vt:lpstr>
      <vt:lpstr>UML DIAGRAMS</vt:lpstr>
      <vt:lpstr>UML DIAGRAMS</vt:lpstr>
      <vt:lpstr>UML DIAGRAMS</vt:lpstr>
      <vt:lpstr>UML DIAGRAMS</vt:lpstr>
      <vt:lpstr>DATA FLOW DIAGRAM</vt:lpstr>
      <vt:lpstr>AUDIENCE DATA SET DESIGN</vt:lpstr>
      <vt:lpstr>IMPLEMENTATION</vt:lpstr>
      <vt:lpstr>IMPLEMENTATION</vt:lpstr>
      <vt:lpstr>IMPLEMENTATION</vt:lpstr>
      <vt:lpstr>IMPLEMENTATION</vt:lpstr>
      <vt:lpstr>TESTING</vt:lpstr>
      <vt:lpstr>TESTING</vt:lpstr>
      <vt:lpstr>TESTING</vt:lpstr>
      <vt:lpstr>TESTING</vt:lpstr>
      <vt:lpstr>RESULTS</vt:lpstr>
      <vt:lpstr>RESULTS</vt:lpstr>
      <vt:lpstr>RESULTS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 kumar</dc:creator>
  <cp:lastModifiedBy>PAVAN KALYAN YADDALA(20AK5A0506)</cp:lastModifiedBy>
  <cp:revision>34</cp:revision>
  <dcterms:created xsi:type="dcterms:W3CDTF">2021-12-20T13:54:07Z</dcterms:created>
  <dcterms:modified xsi:type="dcterms:W3CDTF">2023-04-11T03:20:50Z</dcterms:modified>
</cp:coreProperties>
</file>