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12"/>
  </p:notesMasterIdLst>
  <p:sldIdLst>
    <p:sldId id="256" r:id="rId2"/>
    <p:sldId id="268" r:id="rId3"/>
    <p:sldId id="270" r:id="rId4"/>
    <p:sldId id="258" r:id="rId5"/>
    <p:sldId id="271" r:id="rId6"/>
    <p:sldId id="259" r:id="rId7"/>
    <p:sldId id="273" r:id="rId8"/>
    <p:sldId id="269" r:id="rId9"/>
    <p:sldId id="274"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80" autoAdjust="0"/>
    <p:restoredTop sz="94651" autoAdjust="0"/>
  </p:normalViewPr>
  <p:slideViewPr>
    <p:cSldViewPr snapToGrid="0">
      <p:cViewPr varScale="1">
        <p:scale>
          <a:sx n="82" d="100"/>
          <a:sy n="82" d="100"/>
        </p:scale>
        <p:origin x="119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A473C-6C55-485C-A695-FA937360CF60}" type="datetimeFigureOut">
              <a:rPr lang="en-IN" smtClean="0"/>
              <a:pPr/>
              <a:t>08-10-2022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4BD96-4F0C-466C-9CF1-9AA35A70033D}" type="slidenum">
              <a:rPr lang="en-IN" smtClean="0"/>
              <a:pPr/>
              <a:t>‹#›</a:t>
            </a:fld>
            <a:endParaRPr lang="en-IN"/>
          </a:p>
        </p:txBody>
      </p:sp>
    </p:spTree>
    <p:extLst>
      <p:ext uri="{BB962C8B-B14F-4D97-AF65-F5344CB8AC3E}">
        <p14:creationId xmlns:p14="http://schemas.microsoft.com/office/powerpoint/2010/main" val="371618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E4BD96-4F0C-466C-9CF1-9AA35A70033D}" type="slidenum">
              <a:rPr lang="en-IN" smtClean="0"/>
              <a:pPr/>
              <a:t>1</a:t>
            </a:fld>
            <a:endParaRPr lang="en-IN"/>
          </a:p>
        </p:txBody>
      </p:sp>
    </p:spTree>
    <p:extLst>
      <p:ext uri="{BB962C8B-B14F-4D97-AF65-F5344CB8AC3E}">
        <p14:creationId xmlns:p14="http://schemas.microsoft.com/office/powerpoint/2010/main" val="5931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067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032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3110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42229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2297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pPr/>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7407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pPr/>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2887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997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53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74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04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93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36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4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74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080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95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pPr/>
              <a:t>10/8/2022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894710"/>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E83F-C36F-44AD-86F9-342C92FC8A13}"/>
              </a:ext>
            </a:extLst>
          </p:cNvPr>
          <p:cNvSpPr>
            <a:spLocks noGrp="1"/>
          </p:cNvSpPr>
          <p:nvPr>
            <p:ph type="ctrTitle"/>
          </p:nvPr>
        </p:nvSpPr>
        <p:spPr>
          <a:xfrm>
            <a:off x="1209346" y="713495"/>
            <a:ext cx="9773303" cy="1356899"/>
          </a:xfrm>
        </p:spPr>
        <p:txBody>
          <a:bodyPr>
            <a:normAutofit/>
          </a:bodyPr>
          <a:lstStyle/>
          <a:p>
            <a:pPr algn="ctr"/>
            <a:r>
              <a:rPr lang="en-GB" sz="1800" b="1" dirty="0">
                <a:latin typeface="Times New Roman" panose="02020603050405020304" pitchFamily="18" charset="0"/>
                <a:cs typeface="Times New Roman" panose="02020603050405020304" pitchFamily="18" charset="0"/>
              </a:rPr>
              <a:t>ANNAMACHARYA INSTITUTE OF  TECHNOLOGY AND  SCIENCES::TIRUPATI</a:t>
            </a:r>
            <a:br>
              <a:rPr lang="en-GB" sz="1800" b="1" dirty="0">
                <a:latin typeface="Times New Roman" panose="02020603050405020304" pitchFamily="18" charset="0"/>
                <a:cs typeface="Times New Roman" panose="02020603050405020304" pitchFamily="18" charset="0"/>
              </a:rPr>
            </a:br>
            <a:r>
              <a:rPr lang="en-GB" sz="1800" b="1" dirty="0">
                <a:solidFill>
                  <a:srgbClr val="FF0000"/>
                </a:solidFill>
                <a:latin typeface="Times New Roman" panose="02020603050405020304" pitchFamily="18" charset="0"/>
                <a:cs typeface="Times New Roman" panose="02020603050405020304" pitchFamily="18" charset="0"/>
              </a:rPr>
              <a:t>(AUTONOMOUS)</a:t>
            </a:r>
            <a:br>
              <a:rPr lang="en-GB" sz="1800" b="1" dirty="0">
                <a:solidFill>
                  <a:srgbClr val="FF0000"/>
                </a:solidFill>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Venkatapuram(v),Karkambadi(p),Renigunta(m),Tirupati-517520,A.P</a:t>
            </a:r>
            <a:br>
              <a:rPr lang="en-GB" sz="1600" b="1" dirty="0">
                <a:latin typeface="Times New Roman" panose="02020603050405020304" pitchFamily="18" charset="0"/>
                <a:cs typeface="Times New Roman" panose="02020603050405020304" pitchFamily="18" charset="0"/>
              </a:rPr>
            </a:br>
            <a:r>
              <a:rPr lang="en-GB" sz="1600" dirty="0">
                <a:solidFill>
                  <a:schemeClr val="accent2">
                    <a:lumMod val="60000"/>
                    <a:lumOff val="40000"/>
                  </a:schemeClr>
                </a:solidFill>
                <a:latin typeface="Times New Roman" panose="02020603050405020304" pitchFamily="18" charset="0"/>
                <a:cs typeface="Times New Roman" panose="02020603050405020304" pitchFamily="18" charset="0"/>
              </a:rPr>
              <a:t>COMPUTER SCIENCE AND ENGINEERING</a:t>
            </a:r>
            <a:br>
              <a:rPr lang="en-GB" sz="1600" dirty="0">
                <a:solidFill>
                  <a:schemeClr val="accent5">
                    <a:lumMod val="75000"/>
                  </a:schemeClr>
                </a:solidFill>
                <a:latin typeface="Times New Roman" panose="02020603050405020304" pitchFamily="18" charset="0"/>
                <a:cs typeface="Times New Roman" panose="02020603050405020304" pitchFamily="18" charset="0"/>
              </a:rPr>
            </a:br>
            <a:r>
              <a:rPr lang="en-GB" sz="1600" dirty="0">
                <a:solidFill>
                  <a:schemeClr val="accent4">
                    <a:lumMod val="20000"/>
                    <a:lumOff val="80000"/>
                  </a:schemeClr>
                </a:solidFill>
                <a:latin typeface="Times New Roman" panose="02020603050405020304" pitchFamily="18" charset="0"/>
                <a:cs typeface="Times New Roman" panose="02020603050405020304" pitchFamily="18" charset="0"/>
              </a:rPr>
              <a:t>SOCIAL RELEVANT PROJECT</a:t>
            </a:r>
            <a:endParaRPr lang="en-IN" sz="1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8B54C3-F53B-44F0-B1D0-45DB0A05D412}"/>
              </a:ext>
            </a:extLst>
          </p:cNvPr>
          <p:cNvSpPr>
            <a:spLocks noGrp="1"/>
          </p:cNvSpPr>
          <p:nvPr>
            <p:ph type="subTitle" idx="1"/>
          </p:nvPr>
        </p:nvSpPr>
        <p:spPr>
          <a:xfrm>
            <a:off x="1719409" y="2242509"/>
            <a:ext cx="8753175" cy="3346528"/>
          </a:xfrm>
        </p:spPr>
        <p:txBody>
          <a:bodyPr>
            <a:normAutofit fontScale="25000" lnSpcReduction="20000"/>
          </a:bodyPr>
          <a:lstStyle/>
          <a:p>
            <a:pPr algn="ctr"/>
            <a:r>
              <a:rPr lang="en-GB" sz="7200" b="1" dirty="0">
                <a:solidFill>
                  <a:srgbClr val="92D050"/>
                </a:solidFill>
                <a:effectLst/>
                <a:latin typeface="Times New Roman" panose="02020603050405020304" pitchFamily="18" charset="0"/>
                <a:cs typeface="Times New Roman" panose="02020603050405020304" pitchFamily="18" charset="0"/>
              </a:rPr>
              <a:t>CAMPUS RECRUITMENT SYSTEM</a:t>
            </a:r>
            <a:endParaRPr lang="en-GB" sz="8000" b="1" dirty="0">
              <a:solidFill>
                <a:srgbClr val="66FF66"/>
              </a:solidFill>
              <a:effectLst/>
              <a:latin typeface="Times New Roman" panose="02020603050405020304" pitchFamily="18" charset="0"/>
              <a:cs typeface="Times New Roman" panose="02020603050405020304" pitchFamily="18" charset="0"/>
            </a:endParaRPr>
          </a:p>
          <a:p>
            <a:pPr algn="ctr"/>
            <a:r>
              <a:rPr lang="en-US" sz="7200" b="1" cap="none" dirty="0">
                <a:latin typeface="Times New Roman" panose="02020603050405020304" pitchFamily="18" charset="0"/>
                <a:cs typeface="Times New Roman" panose="02020603050405020304" pitchFamily="18" charset="0"/>
              </a:rPr>
              <a:t> BY</a:t>
            </a:r>
          </a:p>
          <a:p>
            <a:pPr marL="0" indent="0" algn="ctr">
              <a:spcAft>
                <a:spcPts val="0"/>
              </a:spcAft>
              <a:buNone/>
            </a:pPr>
            <a:r>
              <a:rPr lang="en-US" sz="7200" cap="none" dirty="0">
                <a:solidFill>
                  <a:srgbClr val="92D050"/>
                </a:solidFill>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TEAM MEMBERS (BATCH NO-25)</a:t>
            </a:r>
          </a:p>
          <a:p>
            <a:pPr marL="0" indent="0" algn="ctr">
              <a:spcAft>
                <a:spcPts val="0"/>
              </a:spcAft>
              <a:buNone/>
            </a:pPr>
            <a:r>
              <a:rPr lang="en-IN" sz="7200" b="1" dirty="0">
                <a:latin typeface="Times New Roman" panose="02020603050405020304" pitchFamily="18" charset="0"/>
                <a:cs typeface="Times New Roman" panose="02020603050405020304" pitchFamily="18" charset="0"/>
              </a:rPr>
              <a:t> </a:t>
            </a:r>
            <a:r>
              <a:rPr lang="en-IN" sz="7200" b="1" dirty="0" err="1">
                <a:latin typeface="Times New Roman" panose="02020603050405020304" pitchFamily="18" charset="0"/>
                <a:cs typeface="Times New Roman" panose="02020603050405020304" pitchFamily="18" charset="0"/>
              </a:rPr>
              <a:t>R.Meghana</a:t>
            </a:r>
            <a:r>
              <a:rPr lang="en-IN" sz="7200" b="1" cap="none" dirty="0">
                <a:latin typeface="Times New Roman" panose="02020603050405020304" pitchFamily="18" charset="0"/>
                <a:cs typeface="Times New Roman" panose="02020603050405020304" pitchFamily="18" charset="0"/>
              </a:rPr>
              <a:t>                       -19AK1A05A1</a:t>
            </a:r>
          </a:p>
          <a:p>
            <a:pPr marL="0" indent="0" algn="ctr">
              <a:spcAft>
                <a:spcPts val="0"/>
              </a:spcAft>
              <a:buNone/>
            </a:pPr>
            <a:r>
              <a:rPr lang="en-IN" sz="7200" b="1" dirty="0" err="1">
                <a:latin typeface="Times New Roman" panose="02020603050405020304" pitchFamily="18" charset="0"/>
                <a:cs typeface="Times New Roman" panose="02020603050405020304" pitchFamily="18" charset="0"/>
              </a:rPr>
              <a:t>Y.Kalavathi</a:t>
            </a:r>
            <a:r>
              <a:rPr lang="en-IN" sz="7200" b="1" cap="none" dirty="0">
                <a:latin typeface="Times New Roman" panose="02020603050405020304" pitchFamily="18" charset="0"/>
                <a:cs typeface="Times New Roman" panose="02020603050405020304" pitchFamily="18" charset="0"/>
              </a:rPr>
              <a:t>                       -19AK1A0574</a:t>
            </a:r>
          </a:p>
          <a:p>
            <a:pPr marL="0" indent="0" algn="ctr">
              <a:spcAft>
                <a:spcPts val="0"/>
              </a:spcAft>
              <a:buNone/>
            </a:pPr>
            <a:r>
              <a:rPr lang="en-IN" sz="7200" b="1" dirty="0">
                <a:latin typeface="Times New Roman" panose="02020603050405020304" pitchFamily="18" charset="0"/>
                <a:cs typeface="Times New Roman" panose="02020603050405020304" pitchFamily="18" charset="0"/>
              </a:rPr>
              <a:t> </a:t>
            </a:r>
            <a:r>
              <a:rPr lang="en-IN" sz="7200" b="1" dirty="0" err="1">
                <a:latin typeface="Times New Roman" panose="02020603050405020304" pitchFamily="18" charset="0"/>
                <a:cs typeface="Times New Roman" panose="02020603050405020304" pitchFamily="18" charset="0"/>
              </a:rPr>
              <a:t>V.Nikhil</a:t>
            </a:r>
            <a:r>
              <a:rPr lang="en-IN" sz="7200" b="1" dirty="0">
                <a:latin typeface="Times New Roman" panose="02020603050405020304" pitchFamily="18" charset="0"/>
                <a:cs typeface="Times New Roman" panose="02020603050405020304" pitchFamily="18" charset="0"/>
              </a:rPr>
              <a:t> Sai Teja</a:t>
            </a:r>
            <a:r>
              <a:rPr lang="en-IN" sz="7200" b="1" cap="none" dirty="0">
                <a:latin typeface="Times New Roman" panose="02020603050405020304" pitchFamily="18" charset="0"/>
                <a:cs typeface="Times New Roman" panose="02020603050405020304" pitchFamily="18" charset="0"/>
              </a:rPr>
              <a:t>               -19AK1A05B2</a:t>
            </a:r>
          </a:p>
          <a:p>
            <a:r>
              <a:rPr lang="en-IN" sz="7200" b="1" dirty="0" err="1">
                <a:latin typeface="Times New Roman" panose="02020603050405020304" pitchFamily="18" charset="0"/>
                <a:cs typeface="Times New Roman" panose="02020603050405020304" pitchFamily="18" charset="0"/>
              </a:rPr>
              <a:t>Y</a:t>
            </a:r>
            <a:r>
              <a:rPr lang="en-IN" sz="7200" b="1" cap="none" dirty="0" err="1">
                <a:latin typeface="Times New Roman" panose="02020603050405020304" pitchFamily="18" charset="0"/>
                <a:cs typeface="Times New Roman" panose="02020603050405020304" pitchFamily="18" charset="0"/>
              </a:rPr>
              <a:t>.Pavan</a:t>
            </a:r>
            <a:r>
              <a:rPr lang="en-IN" sz="7200" b="1" cap="none" dirty="0">
                <a:latin typeface="Times New Roman" panose="02020603050405020304" pitchFamily="18" charset="0"/>
                <a:cs typeface="Times New Roman" panose="02020603050405020304" pitchFamily="18" charset="0"/>
              </a:rPr>
              <a:t> Kalyan                -20AK5A0506 </a:t>
            </a:r>
          </a:p>
          <a:p>
            <a:r>
              <a:rPr lang="en-IN" sz="7200" b="1" cap="none" dirty="0" err="1">
                <a:latin typeface="Times New Roman" panose="02020603050405020304" pitchFamily="18" charset="0"/>
                <a:cs typeface="Times New Roman" panose="02020603050405020304" pitchFamily="18" charset="0"/>
              </a:rPr>
              <a:t>D.S.S.S.S.Jaya</a:t>
            </a:r>
            <a:r>
              <a:rPr lang="en-IN" sz="7200" b="1" cap="none" dirty="0">
                <a:latin typeface="Times New Roman" panose="02020603050405020304" pitchFamily="18" charset="0"/>
                <a:cs typeface="Times New Roman" panose="02020603050405020304" pitchFamily="18" charset="0"/>
              </a:rPr>
              <a:t> Kumar      -19AK1A0571</a:t>
            </a:r>
          </a:p>
          <a:p>
            <a:pPr marL="0" indent="0" algn="ctr">
              <a:spcAft>
                <a:spcPts val="0"/>
              </a:spcAft>
              <a:buNone/>
            </a:pPr>
            <a:endParaRPr lang="en-IN" sz="7200" b="1" dirty="0">
              <a:latin typeface="Times New Roman" panose="02020603050405020304" pitchFamily="18" charset="0"/>
              <a:cs typeface="Times New Roman" panose="02020603050405020304" pitchFamily="18" charset="0"/>
            </a:endParaRPr>
          </a:p>
          <a:p>
            <a:pPr marL="0" indent="0" algn="ctr">
              <a:spcAft>
                <a:spcPts val="0"/>
              </a:spcAft>
              <a:buNone/>
            </a:pPr>
            <a:r>
              <a:rPr lang="en-US" sz="6400" b="1" cap="none" dirty="0">
                <a:solidFill>
                  <a:schemeClr val="bg1"/>
                </a:solidFill>
                <a:effectLst/>
                <a:latin typeface="Times New Roman" panose="02020603050405020304" pitchFamily="18" charset="0"/>
                <a:cs typeface="Times New Roman" panose="02020603050405020304" pitchFamily="18" charset="0"/>
              </a:rPr>
              <a:t>   </a:t>
            </a:r>
            <a:r>
              <a:rPr lang="en-US" sz="6400" b="1" cap="none" dirty="0">
                <a:effectLst/>
                <a:latin typeface="Times New Roman" panose="02020603050405020304" pitchFamily="18" charset="0"/>
                <a:cs typeface="Times New Roman" panose="02020603050405020304" pitchFamily="18" charset="0"/>
              </a:rPr>
              <a:t> Under the guidance of                                                                        Head of the department</a:t>
            </a:r>
          </a:p>
          <a:p>
            <a:pPr marL="0" indent="0" algn="ctr">
              <a:spcAft>
                <a:spcPts val="0"/>
              </a:spcAft>
              <a:buNone/>
            </a:pPr>
            <a:r>
              <a:rPr lang="en-IN" sz="6400" cap="none" dirty="0" err="1">
                <a:effectLst/>
                <a:latin typeface="Times New Roman" panose="02020603050405020304" pitchFamily="18" charset="0"/>
                <a:cs typeface="Times New Roman" panose="02020603050405020304" pitchFamily="18" charset="0"/>
              </a:rPr>
              <a:t>Mr.M</a:t>
            </a:r>
            <a:r>
              <a:rPr lang="en-IN" sz="6400" cap="none" dirty="0">
                <a:effectLst/>
                <a:latin typeface="Times New Roman" panose="02020603050405020304" pitchFamily="18" charset="0"/>
                <a:cs typeface="Times New Roman" panose="02020603050405020304" pitchFamily="18" charset="0"/>
              </a:rPr>
              <a:t>. Kiran Moni                          </a:t>
            </a:r>
            <a:r>
              <a:rPr lang="en-US" sz="6400" cap="none" dirty="0">
                <a:effectLst/>
                <a:latin typeface="Times New Roman" panose="02020603050405020304" pitchFamily="18" charset="0"/>
                <a:cs typeface="Times New Roman" panose="02020603050405020304" pitchFamily="18" charset="0"/>
              </a:rPr>
              <a:t>                                                      </a:t>
            </a:r>
            <a:r>
              <a:rPr lang="en-IN" sz="6400" cap="none" dirty="0" err="1">
                <a:effectLst/>
                <a:latin typeface="Times New Roman" panose="02020603050405020304" pitchFamily="18" charset="0"/>
                <a:cs typeface="Times New Roman" panose="02020603050405020304" pitchFamily="18" charset="0"/>
              </a:rPr>
              <a:t>Mr.B.Ramana</a:t>
            </a:r>
            <a:r>
              <a:rPr lang="en-US" sz="6400" cap="none" dirty="0">
                <a:effectLst/>
                <a:latin typeface="Times New Roman" panose="02020603050405020304" pitchFamily="18" charset="0"/>
                <a:cs typeface="Times New Roman" panose="02020603050405020304" pitchFamily="18" charset="0"/>
              </a:rPr>
              <a:t> Reddy</a:t>
            </a:r>
            <a:r>
              <a:rPr lang="en-IN" sz="6400" cap="none" dirty="0">
                <a:effectLst/>
                <a:latin typeface="Times New Roman" panose="02020603050405020304" pitchFamily="18" charset="0"/>
                <a:cs typeface="Times New Roman" panose="02020603050405020304" pitchFamily="18" charset="0"/>
              </a:rPr>
              <a:t>                                                                                                            </a:t>
            </a:r>
          </a:p>
          <a:p>
            <a:pPr marL="0" indent="0" algn="ctr">
              <a:buNone/>
            </a:pPr>
            <a:endParaRPr lang="en-IN" sz="1800" cap="none" dirty="0">
              <a:solidFill>
                <a:schemeClr val="bg1"/>
              </a:solidFill>
              <a:effectLst/>
              <a:latin typeface="Times New Roman" panose="02020603050405020304" pitchFamily="18" charset="0"/>
              <a:cs typeface="Times New Roman" panose="02020603050405020304" pitchFamily="18" charset="0"/>
            </a:endParaRPr>
          </a:p>
          <a:p>
            <a:endParaRPr lang="en-IN" dirty="0">
              <a:solidFill>
                <a:srgbClr val="92D050"/>
              </a:solidFill>
              <a:latin typeface="Times New Roman" panose="02020603050405020304" pitchFamily="18" charset="0"/>
              <a:cs typeface="Times New Roman" panose="02020603050405020304" pitchFamily="18" charset="0"/>
            </a:endParaRPr>
          </a:p>
        </p:txBody>
      </p:sp>
      <p:pic>
        <p:nvPicPr>
          <p:cNvPr id="4" name="Picture 3" descr="A picture containing logo&#10;&#10;Description automatically generated">
            <a:extLst>
              <a:ext uri="{FF2B5EF4-FFF2-40B4-BE49-F238E27FC236}">
                <a16:creationId xmlns:a16="http://schemas.microsoft.com/office/drawing/2014/main" id="{5A1DB224-2B09-424A-9EB7-BA260909E8B0}"/>
              </a:ext>
            </a:extLst>
          </p:cNvPr>
          <p:cNvPicPr>
            <a:picLocks noChangeAspect="1"/>
          </p:cNvPicPr>
          <p:nvPr/>
        </p:nvPicPr>
        <p:blipFill>
          <a:blip r:embed="rId3"/>
          <a:stretch>
            <a:fillRect/>
          </a:stretch>
        </p:blipFill>
        <p:spPr>
          <a:xfrm>
            <a:off x="667013" y="885609"/>
            <a:ext cx="1084666" cy="1012670"/>
          </a:xfrm>
          <a:prstGeom prst="rect">
            <a:avLst/>
          </a:prstGeom>
        </p:spPr>
      </p:pic>
    </p:spTree>
    <p:extLst>
      <p:ext uri="{BB962C8B-B14F-4D97-AF65-F5344CB8AC3E}">
        <p14:creationId xmlns:p14="http://schemas.microsoft.com/office/powerpoint/2010/main" val="147506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CFF874F-83E2-44F3-8603-3C7B578AC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650" y="1790700"/>
            <a:ext cx="7124700" cy="3276600"/>
          </a:xfrm>
          <a:prstGeom prst="rect">
            <a:avLst/>
          </a:prstGeom>
        </p:spPr>
      </p:pic>
    </p:spTree>
    <p:extLst>
      <p:ext uri="{BB962C8B-B14F-4D97-AF65-F5344CB8AC3E}">
        <p14:creationId xmlns:p14="http://schemas.microsoft.com/office/powerpoint/2010/main" val="30270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05CE-AC35-4F0A-B37F-07D7E7A27BF9}"/>
              </a:ext>
            </a:extLst>
          </p:cNvPr>
          <p:cNvSpPr>
            <a:spLocks noGrp="1"/>
          </p:cNvSpPr>
          <p:nvPr>
            <p:ph type="title"/>
          </p:nvPr>
        </p:nvSpPr>
        <p:spPr>
          <a:xfrm>
            <a:off x="853805" y="0"/>
            <a:ext cx="10353761" cy="1326321"/>
          </a:xfrm>
        </p:spPr>
        <p:txBody>
          <a:bodyPr/>
          <a:lstStyle/>
          <a:p>
            <a:r>
              <a:rPr lang="en-US" sz="2400" dirty="0">
                <a:latin typeface="Times New Roman" panose="02020603050405020304" pitchFamily="18" charset="0"/>
                <a:cs typeface="Times New Roman" panose="02020603050405020304" pitchFamily="18" charset="0"/>
              </a:rPr>
              <a:t>TABLE OF CONTENTS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4B1CE8-9A38-4225-BD54-02CC3E159192}"/>
              </a:ext>
            </a:extLst>
          </p:cNvPr>
          <p:cNvSpPr>
            <a:spLocks noGrp="1"/>
          </p:cNvSpPr>
          <p:nvPr>
            <p:ph idx="1"/>
          </p:nvPr>
        </p:nvSpPr>
        <p:spPr>
          <a:xfrm>
            <a:off x="1931437" y="1903445"/>
            <a:ext cx="8161631" cy="3592286"/>
          </a:xfrm>
        </p:spPr>
        <p:txBody>
          <a:bodyPr>
            <a:noAutofit/>
          </a:bodyPr>
          <a:lstStyle/>
          <a:p>
            <a:r>
              <a:rPr lang="en-US" sz="1800" dirty="0">
                <a:latin typeface="Times New Roman" panose="02020603050405020304" pitchFamily="18" charset="0"/>
                <a:cs typeface="Times New Roman" panose="02020603050405020304" pitchFamily="18" charset="0"/>
              </a:rPr>
              <a:t>Social relevant idea for the project</a:t>
            </a:r>
          </a:p>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Existing system</a:t>
            </a:r>
          </a:p>
          <a:p>
            <a:r>
              <a:rPr lang="en-US" sz="1800" dirty="0">
                <a:latin typeface="Times New Roman" panose="02020603050405020304" pitchFamily="18" charset="0"/>
                <a:cs typeface="Times New Roman" panose="02020603050405020304" pitchFamily="18" charset="0"/>
              </a:rPr>
              <a:t>Disadvantages of existing system</a:t>
            </a:r>
          </a:p>
          <a:p>
            <a:r>
              <a:rPr lang="en-US" sz="1800">
                <a:latin typeface="Times New Roman" panose="02020603050405020304" pitchFamily="18" charset="0"/>
                <a:cs typeface="Times New Roman" panose="02020603050405020304" pitchFamily="18" charset="0"/>
              </a:rPr>
              <a:t>Proposed system</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Advantages of proposed system</a:t>
            </a:r>
          </a:p>
          <a:p>
            <a:r>
              <a:rPr lang="en-US" sz="1800" dirty="0">
                <a:latin typeface="Times New Roman" panose="02020603050405020304" pitchFamily="18" charset="0"/>
                <a:cs typeface="Times New Roman" panose="02020603050405020304" pitchFamily="18" charset="0"/>
              </a:rPr>
              <a:t>Software and Hardware requirements</a:t>
            </a:r>
          </a:p>
          <a:p>
            <a:endParaRPr lang="en-IN" sz="1800" dirty="0">
              <a:latin typeface="Times New Roman" panose="02020603050405020304" pitchFamily="18" charset="0"/>
              <a:cs typeface="Times New Roman" panose="02020603050405020304" pitchFamily="18" charset="0"/>
            </a:endParaRPr>
          </a:p>
        </p:txBody>
      </p:sp>
      <p:pic>
        <p:nvPicPr>
          <p:cNvPr id="1026" name="Picture 2" descr="Online Complaint Management System">
            <a:extLst>
              <a:ext uri="{FF2B5EF4-FFF2-40B4-BE49-F238E27FC236}">
                <a16:creationId xmlns:a16="http://schemas.microsoft.com/office/drawing/2014/main" id="{88E8967E-5F40-BB63-D376-9AA07B424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2393" y="2130230"/>
            <a:ext cx="4086225" cy="2019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675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D7B8-84EA-B127-DB11-05198BEACFF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Social relevant idea for the project</a:t>
            </a:r>
            <a:br>
              <a:rPr lang="en-US" sz="3600" dirty="0">
                <a:latin typeface="+mj-lt"/>
              </a:rPr>
            </a:br>
            <a:endParaRPr lang="en-IN" dirty="0"/>
          </a:p>
        </p:txBody>
      </p:sp>
      <p:sp>
        <p:nvSpPr>
          <p:cNvPr id="3" name="Content Placeholder 2">
            <a:extLst>
              <a:ext uri="{FF2B5EF4-FFF2-40B4-BE49-F238E27FC236}">
                <a16:creationId xmlns:a16="http://schemas.microsoft.com/office/drawing/2014/main" id="{4B4B4495-20BA-207C-501F-B63B59ED78DB}"/>
              </a:ext>
            </a:extLst>
          </p:cNvPr>
          <p:cNvSpPr>
            <a:spLocks noGrp="1"/>
          </p:cNvSpPr>
          <p:nvPr>
            <p:ph idx="1"/>
          </p:nvPr>
        </p:nvSpPr>
        <p:spPr>
          <a:xfrm>
            <a:off x="913795" y="1772816"/>
            <a:ext cx="10353762" cy="4018384"/>
          </a:xfrm>
        </p:spPr>
        <p:txBody>
          <a:bodyPr>
            <a:noAutofit/>
          </a:bodyPr>
          <a:lstStyle/>
          <a:p>
            <a:pPr algn="just"/>
            <a:r>
              <a:rPr lang="en-US" sz="1800" b="0" i="0" dirty="0">
                <a:effectLst/>
                <a:latin typeface="Times New Roman" panose="02020603050405020304" pitchFamily="18" charset="0"/>
                <a:cs typeface="Times New Roman" panose="02020603050405020304" pitchFamily="18" charset="0"/>
              </a:rPr>
              <a:t> Biggest concerns of students in their final year of college is getting a job offer in a campus placement drive.</a:t>
            </a:r>
          </a:p>
          <a:p>
            <a:pPr algn="just"/>
            <a:r>
              <a:rPr lang="en-US" sz="1800" b="0" i="0" dirty="0">
                <a:effectLst/>
                <a:latin typeface="Times New Roman" panose="02020603050405020304" pitchFamily="18" charset="0"/>
                <a:cs typeface="Times New Roman" panose="02020603050405020304" pitchFamily="18" charset="0"/>
              </a:rPr>
              <a:t>This project is beneficial for college students, various companies visiting the campus for recruitment and even the college placement officers of companies like Accenture, TCS, Infosys, Cognizant, etc.,</a:t>
            </a:r>
          </a:p>
          <a:p>
            <a:pPr algn="just"/>
            <a:r>
              <a:rPr lang="en-US" sz="1800" b="0" i="0" dirty="0">
                <a:effectLst/>
                <a:latin typeface="Times New Roman" panose="02020603050405020304" pitchFamily="18" charset="0"/>
                <a:cs typeface="Times New Roman" panose="02020603050405020304" pitchFamily="18" charset="0"/>
              </a:rPr>
              <a:t>The admin checks each student details and removes faulty accounts. The system also consists of a company login where various companies visiting the college can view a list of students in that college and also their respective resumes. </a:t>
            </a:r>
          </a:p>
          <a:p>
            <a:pPr algn="just"/>
            <a:r>
              <a:rPr lang="en-US" sz="1800" b="0" i="0" dirty="0">
                <a:effectLst/>
                <a:latin typeface="Times New Roman" panose="02020603050405020304" pitchFamily="18" charset="0"/>
                <a:cs typeface="Times New Roman" panose="02020603050405020304" pitchFamily="18" charset="0"/>
              </a:rPr>
              <a:t>The software system allows students to view a list of companies who have posted for vacancy. The admin has overall rights over the system and can moderate and delete any details not pertaining to college placement rules. </a:t>
            </a:r>
          </a:p>
          <a:p>
            <a:pPr algn="just"/>
            <a:r>
              <a:rPr lang="en-US" sz="1800" b="0" i="0" dirty="0">
                <a:effectLst/>
                <a:latin typeface="Times New Roman" panose="02020603050405020304" pitchFamily="18" charset="0"/>
                <a:cs typeface="Times New Roman" panose="02020603050405020304" pitchFamily="18" charset="0"/>
              </a:rPr>
              <a:t>This system handles student as well as company data and efficiently displays all this data to respective sides.</a:t>
            </a:r>
          </a:p>
        </p:txBody>
      </p:sp>
    </p:spTree>
    <p:extLst>
      <p:ext uri="{BB962C8B-B14F-4D97-AF65-F5344CB8AC3E}">
        <p14:creationId xmlns:p14="http://schemas.microsoft.com/office/powerpoint/2010/main" val="317684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9DE4-957B-472F-8E75-3126E70110C3}"/>
              </a:ext>
            </a:extLst>
          </p:cNvPr>
          <p:cNvSpPr>
            <a:spLocks noGrp="1"/>
          </p:cNvSpPr>
          <p:nvPr>
            <p:ph type="title"/>
          </p:nvPr>
        </p:nvSpPr>
        <p:spPr>
          <a:xfrm>
            <a:off x="913793" y="535221"/>
            <a:ext cx="10353761" cy="1326321"/>
          </a:xfrm>
        </p:spPr>
        <p:txBody>
          <a:bodyPr/>
          <a:lstStyle/>
          <a:p>
            <a:r>
              <a:rPr lang="en-US"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4B100B-11FF-46E2-90E4-00D9EF20FA9B}"/>
              </a:ext>
            </a:extLst>
          </p:cNvPr>
          <p:cNvSpPr>
            <a:spLocks noGrp="1"/>
          </p:cNvSpPr>
          <p:nvPr>
            <p:ph idx="1"/>
          </p:nvPr>
        </p:nvSpPr>
        <p:spPr>
          <a:xfrm>
            <a:off x="1175657" y="1861541"/>
            <a:ext cx="9545216" cy="3904777"/>
          </a:xfrm>
        </p:spPr>
        <p:txBody>
          <a:bodyPr>
            <a:noAutofit/>
          </a:bodyPr>
          <a:lstStyle/>
          <a:p>
            <a:pPr algn="just" rtl="0" fontAlgn="base">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college campus recruitment system provides options like company login and admin login. This software system provides an option to the admin to create the profiles of students who joined in the campus recruitment training and also upload their details including their marks onto the system. </a:t>
            </a:r>
          </a:p>
          <a:p>
            <a:pPr algn="just" rtl="0" fontAlgn="base">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also consists of a company login, where various companies visit the college can view the list of students in that college and their respective resumes. </a:t>
            </a:r>
          </a:p>
          <a:p>
            <a:pPr algn="just" rtl="0" fontAlgn="base">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admin has overall rights over the system and can moderate and delete any details not pretraining to college placement rules. The project is beneficial for college students, various companies visiting the campus for recruitment and even the college placement officer. </a:t>
            </a:r>
          </a:p>
          <a:p>
            <a:pPr algn="just" rtl="0" fontAlgn="base">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admin handles student as well as company data and efficiently communicate through their respective mails and </a:t>
            </a:r>
            <a:r>
              <a:rPr lang="en-US" sz="1800" dirty="0" err="1">
                <a:latin typeface="Times New Roman" panose="02020603050405020304" pitchFamily="18" charset="0"/>
                <a:cs typeface="Times New Roman" panose="02020603050405020304" pitchFamily="18" charset="0"/>
              </a:rPr>
              <a:t>Whatsapp</a:t>
            </a:r>
            <a:r>
              <a:rPr lang="en-US" sz="1800" dirty="0">
                <a:latin typeface="Times New Roman" panose="02020603050405020304" pitchFamily="18" charset="0"/>
                <a:cs typeface="Times New Roman" panose="02020603050405020304" pitchFamily="18" charset="0"/>
              </a:rPr>
              <a:t> message.</a:t>
            </a:r>
            <a:endParaRPr lang="en-GB" sz="1800" b="0" i="0" u="none" strike="noStrike" dirty="0">
              <a:solidFill>
                <a:srgbClr val="FFFFFF"/>
              </a:solidFill>
              <a:effectLst/>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71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1252-D95F-949F-8279-E18A5BC8CF6D}"/>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4A7BDE6F-6202-C3D2-8E1A-E41C50CCD92E}"/>
              </a:ext>
            </a:extLst>
          </p:cNvPr>
          <p:cNvSpPr>
            <a:spLocks noGrp="1"/>
          </p:cNvSpPr>
          <p:nvPr>
            <p:ph idx="1"/>
          </p:nvPr>
        </p:nvSpPr>
        <p:spPr/>
        <p:txBody>
          <a:bodyPr/>
          <a:lstStyle/>
          <a:p>
            <a:pPr algn="just"/>
            <a:r>
              <a:rPr lang="en-US" sz="1800" b="0" i="0" dirty="0">
                <a:effectLst/>
                <a:latin typeface="Times New Roman" panose="02020603050405020304" pitchFamily="18" charset="0"/>
                <a:cs typeface="Times New Roman" panose="02020603050405020304" pitchFamily="18" charset="0"/>
              </a:rPr>
              <a:t>There are 1000s of colleges in India and lacks of </a:t>
            </a:r>
            <a:r>
              <a:rPr lang="en-US" sz="1800" b="0" i="0" dirty="0" err="1">
                <a:effectLst/>
                <a:latin typeface="Times New Roman" panose="02020603050405020304" pitchFamily="18" charset="0"/>
                <a:cs typeface="Times New Roman" panose="02020603050405020304" pitchFamily="18" charset="0"/>
              </a:rPr>
              <a:t>students.So</a:t>
            </a:r>
            <a:r>
              <a:rPr lang="en-US" sz="1800" b="0" i="0" dirty="0">
                <a:effectLst/>
                <a:latin typeface="Times New Roman" panose="02020603050405020304" pitchFamily="18" charset="0"/>
                <a:cs typeface="Times New Roman" panose="02020603050405020304" pitchFamily="18" charset="0"/>
              </a:rPr>
              <a:t> problems in hiring are obvious. This blog talks about all the possible problems that Recruiters face during Campus recruitment.</a:t>
            </a:r>
          </a:p>
          <a:p>
            <a:pPr algn="just"/>
            <a:r>
              <a:rPr lang="en-US" sz="1800" b="0" i="0" dirty="0">
                <a:effectLst/>
                <a:latin typeface="Times New Roman" panose="02020603050405020304" pitchFamily="18" charset="0"/>
                <a:cs typeface="Times New Roman" panose="02020603050405020304" pitchFamily="18" charset="0"/>
              </a:rPr>
              <a:t>The number of employees is very low compared to the applicants, which creates a lot of problems managing the drive. Sometimes it also causes communication issues between the candidates and the recruitment.</a:t>
            </a:r>
          </a:p>
          <a:p>
            <a:pPr algn="just"/>
            <a:r>
              <a:rPr lang="en-US" sz="1800" b="0" i="0" dirty="0">
                <a:effectLst/>
                <a:latin typeface="Times New Roman" panose="02020603050405020304" pitchFamily="18" charset="0"/>
                <a:cs typeface="Times New Roman" panose="02020603050405020304" pitchFamily="18" charset="0"/>
              </a:rPr>
              <a:t>Screening thousands of candidates in a few days when the hiring team is outnumbered by candidates brings a big challenge too. But, the screening process must be carried out properly to find the best talent.</a:t>
            </a:r>
          </a:p>
          <a:p>
            <a:endParaRPr lang="en-IN" dirty="0"/>
          </a:p>
        </p:txBody>
      </p:sp>
    </p:spTree>
    <p:extLst>
      <p:ext uri="{BB962C8B-B14F-4D97-AF65-F5344CB8AC3E}">
        <p14:creationId xmlns:p14="http://schemas.microsoft.com/office/powerpoint/2010/main" val="325122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34BC-E7E9-439B-A0E1-1B4E9E8926A4}"/>
              </a:ext>
            </a:extLst>
          </p:cNvPr>
          <p:cNvSpPr>
            <a:spLocks noGrp="1"/>
          </p:cNvSpPr>
          <p:nvPr>
            <p:ph type="title"/>
          </p:nvPr>
        </p:nvSpPr>
        <p:spPr>
          <a:xfrm>
            <a:off x="1715293" y="953322"/>
            <a:ext cx="8761413" cy="706964"/>
          </a:xfrm>
        </p:spPr>
        <p:txBody>
          <a:bodyPr/>
          <a:lstStyle/>
          <a:p>
            <a:r>
              <a:rPr lang="en-IN" sz="2400" dirty="0">
                <a:latin typeface="Times New Roman" panose="02020603050405020304" pitchFamily="18" charset="0"/>
                <a:cs typeface="Times New Roman" panose="02020603050405020304" pitchFamily="18" charset="0"/>
              </a:rPr>
              <a:t>Disadvantages of </a:t>
            </a:r>
            <a:r>
              <a:rPr lang="en-IN" sz="2400" b="1" dirty="0">
                <a:latin typeface="Times New Roman" panose="02020603050405020304" pitchFamily="18" charset="0"/>
                <a:cs typeface="Times New Roman" panose="02020603050405020304" pitchFamily="18" charset="0"/>
              </a:rPr>
              <a:t>EXISTING SYSTEM</a:t>
            </a:r>
            <a:endParaRPr lang="en-IN" sz="2400" dirty="0"/>
          </a:p>
        </p:txBody>
      </p:sp>
      <p:sp>
        <p:nvSpPr>
          <p:cNvPr id="3" name="Content Placeholder 2">
            <a:extLst>
              <a:ext uri="{FF2B5EF4-FFF2-40B4-BE49-F238E27FC236}">
                <a16:creationId xmlns:a16="http://schemas.microsoft.com/office/drawing/2014/main" id="{EA795BC8-E10C-4139-9373-BD4E26B7FDB7}"/>
              </a:ext>
            </a:extLst>
          </p:cNvPr>
          <p:cNvSpPr>
            <a:spLocks noGrp="1"/>
          </p:cNvSpPr>
          <p:nvPr>
            <p:ph idx="1"/>
          </p:nvPr>
        </p:nvSpPr>
        <p:spPr>
          <a:xfrm>
            <a:off x="1268963" y="1894114"/>
            <a:ext cx="9685176" cy="3657082"/>
          </a:xfrm>
        </p:spPr>
        <p:txBody>
          <a:bodyPr>
            <a:noAutofit/>
          </a:bodyPr>
          <a:lstStyle/>
          <a:p>
            <a:pPr algn="just"/>
            <a:r>
              <a:rPr lang="en-US" sz="1800" b="0" i="0" dirty="0">
                <a:effectLst/>
                <a:latin typeface="Times New Roman" panose="02020603050405020304" pitchFamily="18" charset="0"/>
                <a:cs typeface="Times New Roman" panose="02020603050405020304" pitchFamily="18" charset="0"/>
              </a:rPr>
              <a:t>Student can't edit their application once sent. It would require admin to change the </a:t>
            </a:r>
            <a:r>
              <a:rPr lang="en-US" sz="1800" b="0" i="0" dirty="0" err="1">
                <a:effectLst/>
                <a:latin typeface="Times New Roman" panose="02020603050405020304" pitchFamily="18" charset="0"/>
                <a:cs typeface="Times New Roman" panose="02020603050405020304" pitchFamily="18" charset="0"/>
              </a:rPr>
              <a:t>data.It</a:t>
            </a:r>
            <a:r>
              <a:rPr lang="en-US" sz="1800" b="0" i="0" dirty="0">
                <a:effectLst/>
                <a:latin typeface="Times New Roman" panose="02020603050405020304" pitchFamily="18" charset="0"/>
                <a:cs typeface="Times New Roman" panose="02020603050405020304" pitchFamily="18" charset="0"/>
              </a:rPr>
              <a:t> requires large database and ti</a:t>
            </a:r>
            <a:r>
              <a:rPr lang="en-US" sz="1800" dirty="0">
                <a:effectLst/>
                <a:latin typeface="Times New Roman" panose="02020603050405020304" pitchFamily="18" charset="0"/>
                <a:cs typeface="Times New Roman" panose="02020603050405020304" pitchFamily="18" charset="0"/>
              </a:rPr>
              <a:t>me too.</a:t>
            </a:r>
            <a:endParaRPr lang="en-US" sz="1800" b="0" i="0"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Limited staff-Companies visit colleges with a small team that does all the hiring. Now since the staff is outnumbered by the high number of applicants, it poses a lot of problems in managing the whole drive.</a:t>
            </a:r>
          </a:p>
          <a:p>
            <a:pPr algn="just"/>
            <a:r>
              <a:rPr lang="en-US" sz="1800" b="0" i="0" dirty="0">
                <a:effectLst/>
                <a:latin typeface="Times New Roman" panose="02020603050405020304" pitchFamily="18" charset="0"/>
                <a:cs typeface="Times New Roman" panose="02020603050405020304" pitchFamily="18" charset="0"/>
              </a:rPr>
              <a:t>High candidates number -in any Campus Drive, thousands of candidates will be screened. Usually, Companies visit campuses with 2-4 members. That means the staff is outnumbered while screening the candidates.</a:t>
            </a:r>
          </a:p>
          <a:p>
            <a:pPr algn="just"/>
            <a:r>
              <a:rPr lang="en-US" sz="1800" b="0" i="0" dirty="0">
                <a:effectLst/>
                <a:latin typeface="Times New Roman" panose="02020603050405020304" pitchFamily="18" charset="0"/>
                <a:cs typeface="Times New Roman" panose="02020603050405020304" pitchFamily="18" charset="0"/>
              </a:rPr>
              <a:t>Importance of a resume-Companies often fail to look beyond the resume of a candidate and make hiring decisions, hence missing out on quality talent even after personally visiting the Campus.</a:t>
            </a:r>
          </a:p>
        </p:txBody>
      </p:sp>
    </p:spTree>
    <p:extLst>
      <p:ext uri="{BB962C8B-B14F-4D97-AF65-F5344CB8AC3E}">
        <p14:creationId xmlns:p14="http://schemas.microsoft.com/office/powerpoint/2010/main" val="29353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96AD-BEF6-9845-67AF-E519A5122CDE}"/>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F74A0A23-8A25-E427-FBFC-28CAFA5FF71A}"/>
              </a:ext>
            </a:extLst>
          </p:cNvPr>
          <p:cNvSpPr>
            <a:spLocks noGrp="1"/>
          </p:cNvSpPr>
          <p:nvPr>
            <p:ph idx="1"/>
          </p:nvPr>
        </p:nvSpPr>
        <p:spPr>
          <a:xfrm>
            <a:off x="1101012" y="2096064"/>
            <a:ext cx="9946434" cy="3695136"/>
          </a:xfrm>
        </p:spPr>
        <p:txBody>
          <a:bodyPr>
            <a:normAutofit/>
          </a:bodyPr>
          <a:lstStyle/>
          <a:p>
            <a:pPr algn="just"/>
            <a:r>
              <a:rPr lang="en-IN" sz="1800" dirty="0">
                <a:latin typeface="Times New Roman" panose="02020603050405020304" pitchFamily="18" charset="0"/>
                <a:cs typeface="Times New Roman" panose="02020603050405020304" pitchFamily="18" charset="0"/>
              </a:rPr>
              <a:t>We are developing a online platform for campus recruiters and students which makes easy for effective communication.</a:t>
            </a:r>
          </a:p>
          <a:p>
            <a:pPr algn="just"/>
            <a:r>
              <a:rPr lang="en-IN" sz="1800" dirty="0">
                <a:latin typeface="Times New Roman" panose="02020603050405020304" pitchFamily="18" charset="0"/>
                <a:cs typeface="Times New Roman" panose="02020603050405020304" pitchFamily="18" charset="0"/>
              </a:rPr>
              <a:t>This project used to collect all students data in one web application which helps the campus recruiters to select the students as per the </a:t>
            </a:r>
            <a:r>
              <a:rPr lang="en-IN" sz="1800" dirty="0" err="1">
                <a:latin typeface="Times New Roman" panose="02020603050405020304" pitchFamily="18" charset="0"/>
                <a:cs typeface="Times New Roman" panose="02020603050405020304" pitchFamily="18" charset="0"/>
              </a:rPr>
              <a:t>critea</a:t>
            </a:r>
            <a:r>
              <a:rPr lang="en-IN" sz="1800" dirty="0">
                <a:latin typeface="Times New Roman" panose="02020603050405020304" pitchFamily="18" charset="0"/>
                <a:cs typeface="Times New Roman" panose="02020603050405020304" pitchFamily="18" charset="0"/>
              </a:rPr>
              <a:t> of </a:t>
            </a:r>
            <a:r>
              <a:rPr lang="en-IN" sz="1800" dirty="0" err="1">
                <a:latin typeface="Times New Roman" panose="02020603050405020304" pitchFamily="18" charset="0"/>
                <a:cs typeface="Times New Roman" panose="02020603050405020304" pitchFamily="18" charset="0"/>
              </a:rPr>
              <a:t>marks,strengths</a:t>
            </a:r>
            <a:r>
              <a:rPr lang="en-IN" sz="1800" dirty="0">
                <a:latin typeface="Times New Roman" panose="02020603050405020304" pitchFamily="18" charset="0"/>
                <a:cs typeface="Times New Roman" panose="02020603050405020304" pitchFamily="18" charset="0"/>
              </a:rPr>
              <a:t> and abilities.</a:t>
            </a:r>
          </a:p>
          <a:p>
            <a:pPr algn="just"/>
            <a:r>
              <a:rPr lang="en-IN" sz="1800" dirty="0">
                <a:latin typeface="Times New Roman" panose="02020603050405020304" pitchFamily="18" charset="0"/>
                <a:cs typeface="Times New Roman" panose="02020603050405020304" pitchFamily="18" charset="0"/>
              </a:rPr>
              <a:t>We are developing this web application using </a:t>
            </a:r>
            <a:r>
              <a:rPr lang="en-IN" sz="1800" dirty="0" err="1">
                <a:latin typeface="Times New Roman" panose="02020603050405020304" pitchFamily="18" charset="0"/>
                <a:cs typeface="Times New Roman" panose="02020603050405020304" pitchFamily="18" charset="0"/>
              </a:rPr>
              <a:t>html,css</a:t>
            </a:r>
            <a:r>
              <a:rPr lang="en-IN" sz="1800" dirty="0">
                <a:latin typeface="Times New Roman" panose="02020603050405020304" pitchFamily="18" charset="0"/>
                <a:cs typeface="Times New Roman" panose="02020603050405020304" pitchFamily="18" charset="0"/>
              </a:rPr>
              <a:t> (front-end) and </a:t>
            </a:r>
            <a:r>
              <a:rPr lang="en-IN" sz="1800" dirty="0" err="1">
                <a:latin typeface="Times New Roman" panose="02020603050405020304" pitchFamily="18" charset="0"/>
                <a:cs typeface="Times New Roman" panose="02020603050405020304" pitchFamily="18" charset="0"/>
              </a:rPr>
              <a:t>javascript,my</a:t>
            </a:r>
            <a:r>
              <a:rPr lang="en-IN" sz="1800" dirty="0">
                <a:latin typeface="Times New Roman" panose="02020603050405020304" pitchFamily="18" charset="0"/>
                <a:cs typeface="Times New Roman" panose="02020603050405020304" pitchFamily="18" charset="0"/>
              </a:rPr>
              <a:t> SQL ,PHP through </a:t>
            </a:r>
            <a:r>
              <a:rPr lang="en-IN" sz="1800" dirty="0" err="1">
                <a:latin typeface="Times New Roman" panose="02020603050405020304" pitchFamily="18" charset="0"/>
                <a:cs typeface="Times New Roman" panose="02020603050405020304" pitchFamily="18" charset="0"/>
              </a:rPr>
              <a:t>xamp</a:t>
            </a:r>
            <a:r>
              <a:rPr lang="en-IN" sz="1800" dirty="0">
                <a:latin typeface="Times New Roman" panose="02020603050405020304" pitchFamily="18" charset="0"/>
                <a:cs typeface="Times New Roman" panose="02020603050405020304" pitchFamily="18" charset="0"/>
              </a:rPr>
              <a:t> (back-end) .</a:t>
            </a:r>
          </a:p>
        </p:txBody>
      </p:sp>
    </p:spTree>
    <p:extLst>
      <p:ext uri="{BB962C8B-B14F-4D97-AF65-F5344CB8AC3E}">
        <p14:creationId xmlns:p14="http://schemas.microsoft.com/office/powerpoint/2010/main" val="3594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F9D5-21CD-4B65-BFC7-415319A9E95F}"/>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Advantages of proposed system</a:t>
            </a:r>
            <a:endParaRPr lang="en-IN" sz="2400" dirty="0"/>
          </a:p>
        </p:txBody>
      </p:sp>
      <p:sp>
        <p:nvSpPr>
          <p:cNvPr id="3" name="Content Placeholder 2">
            <a:extLst>
              <a:ext uri="{FF2B5EF4-FFF2-40B4-BE49-F238E27FC236}">
                <a16:creationId xmlns:a16="http://schemas.microsoft.com/office/drawing/2014/main" id="{00F091CB-47AA-4D84-901F-CC66737E54A0}"/>
              </a:ext>
            </a:extLst>
          </p:cNvPr>
          <p:cNvSpPr>
            <a:spLocks noGrp="1"/>
          </p:cNvSpPr>
          <p:nvPr>
            <p:ph idx="1"/>
          </p:nvPr>
        </p:nvSpPr>
        <p:spPr>
          <a:xfrm>
            <a:off x="1194318" y="2090057"/>
            <a:ext cx="10073238" cy="3772164"/>
          </a:xfrm>
        </p:spPr>
        <p:txBody>
          <a:bodyPr>
            <a:noAutofit/>
          </a:bodyPr>
          <a:lstStyle/>
          <a:p>
            <a:pPr algn="just" rtl="0"/>
            <a:r>
              <a:rPr lang="en-US" sz="1800" b="0" i="0" dirty="0">
                <a:effectLst/>
                <a:latin typeface="Times New Roman" panose="02020603050405020304" pitchFamily="18" charset="0"/>
                <a:cs typeface="Times New Roman" panose="02020603050405020304" pitchFamily="18" charset="0"/>
              </a:rPr>
              <a:t>There will be no need of putting up notice or emailing every student about the company coming in college. The students can keep updated themselves </a:t>
            </a:r>
            <a:r>
              <a:rPr lang="en-US" sz="1800" b="0" i="0" dirty="0" err="1">
                <a:effectLst/>
                <a:latin typeface="Times New Roman" panose="02020603050405020304" pitchFamily="18" charset="0"/>
                <a:cs typeface="Times New Roman" panose="02020603050405020304" pitchFamily="18" charset="0"/>
              </a:rPr>
              <a:t>throughthis</a:t>
            </a:r>
            <a:r>
              <a:rPr lang="en-US" sz="1800" b="0" i="0" dirty="0">
                <a:effectLst/>
                <a:latin typeface="Times New Roman" panose="02020603050405020304" pitchFamily="18" charset="0"/>
                <a:cs typeface="Times New Roman" panose="02020603050405020304" pitchFamily="18" charset="0"/>
              </a:rPr>
              <a:t> software.</a:t>
            </a:r>
          </a:p>
          <a:p>
            <a:pPr algn="just" rtl="0"/>
            <a:r>
              <a:rPr lang="en-US" sz="1800" b="0" i="0" dirty="0">
                <a:effectLst/>
                <a:latin typeface="Times New Roman" panose="02020603050405020304" pitchFamily="18" charset="0"/>
                <a:cs typeface="Times New Roman" panose="02020603050405020304" pitchFamily="18" charset="0"/>
              </a:rPr>
              <a:t>The company can view all students detail and system can shortlist </a:t>
            </a:r>
            <a:r>
              <a:rPr lang="en-US" sz="1800" b="0" i="0" dirty="0" err="1">
                <a:effectLst/>
                <a:latin typeface="Times New Roman" panose="02020603050405020304" pitchFamily="18" charset="0"/>
                <a:cs typeface="Times New Roman" panose="02020603050405020304" pitchFamily="18" charset="0"/>
              </a:rPr>
              <a:t>students.according</a:t>
            </a:r>
            <a:r>
              <a:rPr lang="en-US" sz="1800" b="0" i="0" dirty="0">
                <a:effectLst/>
                <a:latin typeface="Times New Roman" panose="02020603050405020304" pitchFamily="18" charset="0"/>
                <a:cs typeface="Times New Roman" panose="02020603050405020304" pitchFamily="18" charset="0"/>
              </a:rPr>
              <a:t> to their criteria instead of doing manually.</a:t>
            </a:r>
          </a:p>
          <a:p>
            <a:pPr algn="just" rtl="0"/>
            <a:r>
              <a:rPr lang="en-US" sz="1800" b="0" i="0" dirty="0">
                <a:effectLst/>
                <a:latin typeface="Times New Roman" panose="02020603050405020304" pitchFamily="18" charset="0"/>
                <a:cs typeface="Times New Roman" panose="02020603050405020304" pitchFamily="18" charset="0"/>
              </a:rPr>
              <a:t>There is admin login that can view and manage both students and company's account and also can put up notifications.</a:t>
            </a:r>
          </a:p>
          <a:p>
            <a:pPr algn="just" rtl="0"/>
            <a:r>
              <a:rPr lang="en-US" sz="1800" b="0" i="0" dirty="0">
                <a:effectLst/>
                <a:latin typeface="Times New Roman" panose="02020603050405020304" pitchFamily="18" charset="0"/>
                <a:cs typeface="Times New Roman" panose="02020603050405020304" pitchFamily="18" charset="0"/>
              </a:rPr>
              <a:t>Student can register online instead of going to placement department for registration.</a:t>
            </a:r>
          </a:p>
          <a:p>
            <a:pPr algn="just" rtl="0"/>
            <a:r>
              <a:rPr lang="en-US" sz="1800" b="0" i="0" dirty="0">
                <a:effectLst/>
                <a:latin typeface="Times New Roman" panose="02020603050405020304" pitchFamily="18" charset="0"/>
                <a:cs typeface="Times New Roman" panose="02020603050405020304" pitchFamily="18" charset="0"/>
              </a:rPr>
              <a:t>This system saves time and efforts.</a:t>
            </a:r>
          </a:p>
        </p:txBody>
      </p:sp>
    </p:spTree>
    <p:extLst>
      <p:ext uri="{BB962C8B-B14F-4D97-AF65-F5344CB8AC3E}">
        <p14:creationId xmlns:p14="http://schemas.microsoft.com/office/powerpoint/2010/main" val="357801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3057-918C-201C-F56C-48C65A8A37EB}"/>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SOFTWARE AND HARDWARE REQUIREMENTS</a:t>
            </a:r>
          </a:p>
        </p:txBody>
      </p:sp>
      <p:graphicFrame>
        <p:nvGraphicFramePr>
          <p:cNvPr id="4" name="Table 4">
            <a:extLst>
              <a:ext uri="{FF2B5EF4-FFF2-40B4-BE49-F238E27FC236}">
                <a16:creationId xmlns:a16="http://schemas.microsoft.com/office/drawing/2014/main" id="{0A665BE1-F1D3-FA37-900B-CDCCA550AAAD}"/>
              </a:ext>
            </a:extLst>
          </p:cNvPr>
          <p:cNvGraphicFramePr>
            <a:graphicFrameLocks noGrp="1"/>
          </p:cNvGraphicFramePr>
          <p:nvPr>
            <p:ph idx="1"/>
            <p:extLst>
              <p:ext uri="{D42A27DB-BD31-4B8C-83A1-F6EECF244321}">
                <p14:modId xmlns:p14="http://schemas.microsoft.com/office/powerpoint/2010/main" val="2244546876"/>
              </p:ext>
            </p:extLst>
          </p:nvPr>
        </p:nvGraphicFramePr>
        <p:xfrm>
          <a:off x="1007706" y="2095500"/>
          <a:ext cx="10260366" cy="2199640"/>
        </p:xfrm>
        <a:graphic>
          <a:graphicData uri="http://schemas.openxmlformats.org/drawingml/2006/table">
            <a:tbl>
              <a:tblPr firstRow="1" bandRow="1">
                <a:tableStyleId>{5C22544A-7EE6-4342-B048-85BDC9FD1C3A}</a:tableStyleId>
              </a:tblPr>
              <a:tblGrid>
                <a:gridCol w="2495112">
                  <a:extLst>
                    <a:ext uri="{9D8B030D-6E8A-4147-A177-3AD203B41FA5}">
                      <a16:colId xmlns:a16="http://schemas.microsoft.com/office/drawing/2014/main" val="3271376917"/>
                    </a:ext>
                  </a:extLst>
                </a:gridCol>
                <a:gridCol w="2588418">
                  <a:extLst>
                    <a:ext uri="{9D8B030D-6E8A-4147-A177-3AD203B41FA5}">
                      <a16:colId xmlns:a16="http://schemas.microsoft.com/office/drawing/2014/main" val="2500998292"/>
                    </a:ext>
                  </a:extLst>
                </a:gridCol>
                <a:gridCol w="2588418">
                  <a:extLst>
                    <a:ext uri="{9D8B030D-6E8A-4147-A177-3AD203B41FA5}">
                      <a16:colId xmlns:a16="http://schemas.microsoft.com/office/drawing/2014/main" val="2769932807"/>
                    </a:ext>
                  </a:extLst>
                </a:gridCol>
                <a:gridCol w="2588418">
                  <a:extLst>
                    <a:ext uri="{9D8B030D-6E8A-4147-A177-3AD203B41FA5}">
                      <a16:colId xmlns:a16="http://schemas.microsoft.com/office/drawing/2014/main" val="3675625674"/>
                    </a:ext>
                  </a:extLst>
                </a:gridCol>
              </a:tblGrid>
              <a:tr h="370840">
                <a:tc gridSpan="4">
                  <a:txBody>
                    <a:bodyPr/>
                    <a:lstStyle/>
                    <a:p>
                      <a:r>
                        <a:rPr lang="en-IN" dirty="0">
                          <a:latin typeface="Times New Roman" panose="02020603050405020304" pitchFamily="18" charset="0"/>
                          <a:cs typeface="Times New Roman" panose="02020603050405020304" pitchFamily="18" charset="0"/>
                        </a:rPr>
                        <a:t>Hardware requirements                                            Software requirements</a:t>
                      </a:r>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576364499"/>
                  </a:ext>
                </a:extLst>
              </a:tr>
              <a:tr h="370840">
                <a:tc>
                  <a:txBody>
                    <a:bodyPr/>
                    <a:lstStyle/>
                    <a:p>
                      <a:r>
                        <a:rPr lang="en-IN" dirty="0">
                          <a:latin typeface="Times New Roman" panose="02020603050405020304" pitchFamily="18" charset="0"/>
                          <a:cs typeface="Times New Roman" panose="02020603050405020304" pitchFamily="18" charset="0"/>
                        </a:rPr>
                        <a:t>Development environment </a:t>
                      </a:r>
                    </a:p>
                  </a:txBody>
                  <a:tcPr/>
                </a:tc>
                <a:tc>
                  <a:txBody>
                    <a:bodyPr/>
                    <a:lstStyle/>
                    <a:p>
                      <a:r>
                        <a:rPr lang="en-IN" dirty="0">
                          <a:latin typeface="Times New Roman" panose="02020603050405020304" pitchFamily="18" charset="0"/>
                          <a:cs typeface="Times New Roman" panose="02020603050405020304" pitchFamily="18" charset="0"/>
                        </a:rPr>
                        <a:t>Target environment </a:t>
                      </a:r>
                    </a:p>
                  </a:txBody>
                  <a:tcPr/>
                </a:tc>
                <a:tc>
                  <a:txBody>
                    <a:bodyPr/>
                    <a:lstStyle/>
                    <a:p>
                      <a:r>
                        <a:rPr lang="en-IN" dirty="0">
                          <a:latin typeface="Times New Roman" panose="02020603050405020304" pitchFamily="18" charset="0"/>
                          <a:cs typeface="Times New Roman" panose="02020603050405020304" pitchFamily="18" charset="0"/>
                        </a:rPr>
                        <a:t>Development environment </a:t>
                      </a:r>
                    </a:p>
                  </a:txBody>
                  <a:tcPr/>
                </a:tc>
                <a:tc>
                  <a:txBody>
                    <a:bodyPr/>
                    <a:lstStyle/>
                    <a:p>
                      <a:r>
                        <a:rPr lang="en-IN" dirty="0">
                          <a:latin typeface="Times New Roman" panose="02020603050405020304" pitchFamily="18" charset="0"/>
                          <a:cs typeface="Times New Roman" panose="02020603050405020304" pitchFamily="18" charset="0"/>
                        </a:rPr>
                        <a:t>Target environment </a:t>
                      </a:r>
                    </a:p>
                  </a:txBody>
                  <a:tcPr/>
                </a:tc>
                <a:extLst>
                  <a:ext uri="{0D108BD9-81ED-4DB2-BD59-A6C34878D82A}">
                    <a16:rowId xmlns:a16="http://schemas.microsoft.com/office/drawing/2014/main" val="674895712"/>
                  </a:ext>
                </a:extLst>
              </a:tr>
              <a:tr h="1112520">
                <a:tc>
                  <a:txBody>
                    <a:bodyPr/>
                    <a:lstStyle/>
                    <a:p>
                      <a:r>
                        <a:rPr lang="pt-BR" dirty="0">
                          <a:latin typeface="Times New Roman" panose="02020603050405020304" pitchFamily="18" charset="0"/>
                          <a:cs typeface="Times New Roman" panose="02020603050405020304" pitchFamily="18" charset="0"/>
                        </a:rPr>
                        <a:t>x64 – based processor PC Intel® Pentium® CPU G630 processor 4GB RAM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 GB of free RAM 1.5GHz Processor recommended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Microsoft Windows 10 Notepad++ </a:t>
                      </a:r>
                    </a:p>
                  </a:txBody>
                  <a:tcPr/>
                </a:tc>
                <a:tc>
                  <a:txBody>
                    <a:bodyPr/>
                    <a:lstStyle/>
                    <a:p>
                      <a:r>
                        <a:rPr lang="en-US" dirty="0">
                          <a:latin typeface="Times New Roman" panose="02020603050405020304" pitchFamily="18" charset="0"/>
                          <a:cs typeface="Times New Roman" panose="02020603050405020304" pitchFamily="18" charset="0"/>
                        </a:rPr>
                        <a:t>Android5 or Newer Any Window SOS with compatible Web Browser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8644265"/>
                  </a:ext>
                </a:extLst>
              </a:tr>
            </a:tbl>
          </a:graphicData>
        </a:graphic>
      </p:graphicFrame>
    </p:spTree>
    <p:extLst>
      <p:ext uri="{BB962C8B-B14F-4D97-AF65-F5344CB8AC3E}">
        <p14:creationId xmlns:p14="http://schemas.microsoft.com/office/powerpoint/2010/main" val="2936086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1875</TotalTime>
  <Words>913</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Times New Roman</vt:lpstr>
      <vt:lpstr>Damask</vt:lpstr>
      <vt:lpstr>ANNAMACHARYA INSTITUTE OF  TECHNOLOGY AND  SCIENCES::TIRUPATI (AUTONOMOUS) Venkatapuram(v),Karkambadi(p),Renigunta(m),Tirupati-517520,A.P COMPUTER SCIENCE AND ENGINEERING SOCIAL RELEVANT PROJECT</vt:lpstr>
      <vt:lpstr>TABLE OF CONTENTS</vt:lpstr>
      <vt:lpstr>Social relevant idea for the project </vt:lpstr>
      <vt:lpstr>ABSTRACT</vt:lpstr>
      <vt:lpstr>Existing system</vt:lpstr>
      <vt:lpstr>Disadvantages of EXISTING SYSTEM</vt:lpstr>
      <vt:lpstr>Proposed system</vt:lpstr>
      <vt:lpstr>Advantages of proposed system</vt:lpstr>
      <vt:lpstr>SOFTWARE AND HARDWARE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ANNAMACHARYA INSTITUTE OF  TECHNOLOGY AND  SCIENCES::TIRUPATI (AUTONOMOUS) Venkatapuram(v),Karkabadi(p),Renigunta(m),Tirupati-517520,A.P COMPUTER SCIENCE AND ENGINEERING</dc:title>
  <dc:creator>DAKOJU S S S S JAYA KUMAR</dc:creator>
  <cp:lastModifiedBy>Kalavathi Yella</cp:lastModifiedBy>
  <cp:revision>57</cp:revision>
  <dcterms:created xsi:type="dcterms:W3CDTF">2021-12-23T16:49:39Z</dcterms:created>
  <dcterms:modified xsi:type="dcterms:W3CDTF">2022-10-08T16:31:03Z</dcterms:modified>
</cp:coreProperties>
</file>