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notesMasterIdLst>
    <p:notesMasterId r:id="rId22"/>
  </p:notesMasterIdLst>
  <p:sldIdLst>
    <p:sldId id="256" r:id="rId2"/>
    <p:sldId id="268" r:id="rId3"/>
    <p:sldId id="270" r:id="rId4"/>
    <p:sldId id="258" r:id="rId5"/>
    <p:sldId id="271" r:id="rId6"/>
    <p:sldId id="259" r:id="rId7"/>
    <p:sldId id="285" r:id="rId8"/>
    <p:sldId id="283" r:id="rId9"/>
    <p:sldId id="284" r:id="rId10"/>
    <p:sldId id="273" r:id="rId11"/>
    <p:sldId id="281" r:id="rId12"/>
    <p:sldId id="269" r:id="rId13"/>
    <p:sldId id="275" r:id="rId14"/>
    <p:sldId id="276" r:id="rId15"/>
    <p:sldId id="277" r:id="rId16"/>
    <p:sldId id="278" r:id="rId17"/>
    <p:sldId id="279" r:id="rId18"/>
    <p:sldId id="280" r:id="rId19"/>
    <p:sldId id="282" r:id="rId20"/>
    <p:sldId id="26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6980" autoAdjust="0"/>
    <p:restoredTop sz="94651" autoAdjust="0"/>
  </p:normalViewPr>
  <p:slideViewPr>
    <p:cSldViewPr snapToGrid="0">
      <p:cViewPr varScale="1">
        <p:scale>
          <a:sx n="68" d="100"/>
          <a:sy n="68" d="100"/>
        </p:scale>
        <p:origin x="108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A473C-6C55-485C-A695-FA937360CF60}" type="datetimeFigureOut">
              <a:rPr lang="en-IN" smtClean="0"/>
              <a:pPr/>
              <a:t>08-11-2022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E4BD96-4F0C-466C-9CF1-9AA35A70033D}" type="slidenum">
              <a:rPr lang="en-IN" smtClean="0"/>
              <a:pPr/>
              <a:t>‹#›</a:t>
            </a:fld>
            <a:endParaRPr lang="en-IN"/>
          </a:p>
        </p:txBody>
      </p:sp>
    </p:spTree>
    <p:extLst>
      <p:ext uri="{BB962C8B-B14F-4D97-AF65-F5344CB8AC3E}">
        <p14:creationId xmlns:p14="http://schemas.microsoft.com/office/powerpoint/2010/main" val="3716180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E4BD96-4F0C-466C-9CF1-9AA35A70033D}" type="slidenum">
              <a:rPr lang="en-IN" smtClean="0"/>
              <a:pPr/>
              <a:t>1</a:t>
            </a:fld>
            <a:endParaRPr lang="en-IN"/>
          </a:p>
        </p:txBody>
      </p:sp>
    </p:spTree>
    <p:extLst>
      <p:ext uri="{BB962C8B-B14F-4D97-AF65-F5344CB8AC3E}">
        <p14:creationId xmlns:p14="http://schemas.microsoft.com/office/powerpoint/2010/main" val="59310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0670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pPr/>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032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pPr/>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03110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pPr/>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842229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pPr/>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422975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pPr/>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974074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pPr/>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328872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2997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2530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4740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1042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pPr/>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9934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pPr/>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5363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pPr/>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2414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pPr/>
              <a:t>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6744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pPr/>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0803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pPr/>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4958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BE451C3-0FF4-47C4-B829-773ADF60F88C}" type="datetimeFigureOut">
              <a:rPr lang="en-US" smtClean="0"/>
              <a:pPr/>
              <a:t>11/8/2022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5894710"/>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EE83F-C36F-44AD-86F9-342C92FC8A13}"/>
              </a:ext>
            </a:extLst>
          </p:cNvPr>
          <p:cNvSpPr>
            <a:spLocks noGrp="1"/>
          </p:cNvSpPr>
          <p:nvPr>
            <p:ph type="ctrTitle"/>
          </p:nvPr>
        </p:nvSpPr>
        <p:spPr>
          <a:xfrm>
            <a:off x="1209346" y="713495"/>
            <a:ext cx="9773303" cy="1356899"/>
          </a:xfrm>
        </p:spPr>
        <p:txBody>
          <a:bodyPr>
            <a:normAutofit/>
          </a:bodyPr>
          <a:lstStyle/>
          <a:p>
            <a:pPr algn="ctr"/>
            <a:r>
              <a:rPr lang="en-GB" sz="1800" b="1" dirty="0">
                <a:latin typeface="Times New Roman" panose="02020603050405020304" pitchFamily="18" charset="0"/>
                <a:cs typeface="Times New Roman" panose="02020603050405020304" pitchFamily="18" charset="0"/>
              </a:rPr>
              <a:t>ANNAMACHARYA INSTITUTE OF  TECHNOLOGY AND  SCIENCES::TIRUPATI</a:t>
            </a:r>
            <a:br>
              <a:rPr lang="en-GB" sz="1800" b="1" dirty="0">
                <a:latin typeface="Times New Roman" panose="02020603050405020304" pitchFamily="18" charset="0"/>
                <a:cs typeface="Times New Roman" panose="02020603050405020304" pitchFamily="18" charset="0"/>
              </a:rPr>
            </a:br>
            <a:r>
              <a:rPr lang="en-GB" sz="1800" b="1" dirty="0">
                <a:solidFill>
                  <a:srgbClr val="FF0000"/>
                </a:solidFill>
                <a:latin typeface="Times New Roman" panose="02020603050405020304" pitchFamily="18" charset="0"/>
                <a:cs typeface="Times New Roman" panose="02020603050405020304" pitchFamily="18" charset="0"/>
              </a:rPr>
              <a:t>(AUTONOMOUS)</a:t>
            </a:r>
            <a:br>
              <a:rPr lang="en-GB" sz="1800" b="1" dirty="0">
                <a:solidFill>
                  <a:srgbClr val="FF0000"/>
                </a:solidFill>
                <a:latin typeface="Times New Roman" panose="02020603050405020304" pitchFamily="18" charset="0"/>
                <a:cs typeface="Times New Roman" panose="02020603050405020304" pitchFamily="18" charset="0"/>
              </a:rPr>
            </a:br>
            <a:r>
              <a:rPr lang="en-GB" sz="1600" b="1" dirty="0">
                <a:latin typeface="Times New Roman" panose="02020603050405020304" pitchFamily="18" charset="0"/>
                <a:cs typeface="Times New Roman" panose="02020603050405020304" pitchFamily="18" charset="0"/>
              </a:rPr>
              <a:t>Venkatapuram(v),Karkambadi(p),Renigunta(m),Tirupati-517520,A.P</a:t>
            </a:r>
            <a:br>
              <a:rPr lang="en-GB" sz="1600" b="1" dirty="0">
                <a:latin typeface="Times New Roman" panose="02020603050405020304" pitchFamily="18" charset="0"/>
                <a:cs typeface="Times New Roman" panose="02020603050405020304" pitchFamily="18" charset="0"/>
              </a:rPr>
            </a:br>
            <a:r>
              <a:rPr lang="en-GB" sz="1600" dirty="0">
                <a:solidFill>
                  <a:schemeClr val="accent2">
                    <a:lumMod val="60000"/>
                    <a:lumOff val="40000"/>
                  </a:schemeClr>
                </a:solidFill>
                <a:latin typeface="Times New Roman" panose="02020603050405020304" pitchFamily="18" charset="0"/>
                <a:cs typeface="Times New Roman" panose="02020603050405020304" pitchFamily="18" charset="0"/>
              </a:rPr>
              <a:t>COMPUTER SCIENCE AND ENGINEERING</a:t>
            </a:r>
            <a:br>
              <a:rPr lang="en-GB" sz="1600" dirty="0">
                <a:solidFill>
                  <a:schemeClr val="accent5">
                    <a:lumMod val="75000"/>
                  </a:schemeClr>
                </a:solidFill>
                <a:latin typeface="Times New Roman" panose="02020603050405020304" pitchFamily="18" charset="0"/>
                <a:cs typeface="Times New Roman" panose="02020603050405020304" pitchFamily="18" charset="0"/>
              </a:rPr>
            </a:br>
            <a:r>
              <a:rPr lang="en-GB" sz="1600" dirty="0">
                <a:solidFill>
                  <a:schemeClr val="accent4">
                    <a:lumMod val="20000"/>
                    <a:lumOff val="80000"/>
                  </a:schemeClr>
                </a:solidFill>
                <a:latin typeface="Times New Roman" panose="02020603050405020304" pitchFamily="18" charset="0"/>
                <a:cs typeface="Times New Roman" panose="02020603050405020304" pitchFamily="18" charset="0"/>
              </a:rPr>
              <a:t>SOCIAL RELEVANT PROJECT</a:t>
            </a:r>
            <a:endParaRPr lang="en-IN" sz="16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78B54C3-F53B-44F0-B1D0-45DB0A05D412}"/>
              </a:ext>
            </a:extLst>
          </p:cNvPr>
          <p:cNvSpPr>
            <a:spLocks noGrp="1"/>
          </p:cNvSpPr>
          <p:nvPr>
            <p:ph type="subTitle" idx="1"/>
          </p:nvPr>
        </p:nvSpPr>
        <p:spPr>
          <a:xfrm>
            <a:off x="1719409" y="2242509"/>
            <a:ext cx="8753175" cy="3346528"/>
          </a:xfrm>
        </p:spPr>
        <p:txBody>
          <a:bodyPr>
            <a:normAutofit fontScale="25000" lnSpcReduction="20000"/>
          </a:bodyPr>
          <a:lstStyle/>
          <a:p>
            <a:pPr algn="ctr"/>
            <a:r>
              <a:rPr lang="en-GB" sz="7200" b="1" dirty="0">
                <a:solidFill>
                  <a:srgbClr val="92D050"/>
                </a:solidFill>
                <a:effectLst/>
                <a:latin typeface="Times New Roman" panose="02020603050405020304" pitchFamily="18" charset="0"/>
                <a:cs typeface="Times New Roman" panose="02020603050405020304" pitchFamily="18" charset="0"/>
              </a:rPr>
              <a:t>CAMPUS RECRUITMENT SYSTEM</a:t>
            </a:r>
            <a:endParaRPr lang="en-GB" sz="8000" b="1" dirty="0">
              <a:solidFill>
                <a:srgbClr val="66FF66"/>
              </a:solidFill>
              <a:effectLst/>
              <a:latin typeface="Times New Roman" panose="02020603050405020304" pitchFamily="18" charset="0"/>
              <a:cs typeface="Times New Roman" panose="02020603050405020304" pitchFamily="18" charset="0"/>
            </a:endParaRPr>
          </a:p>
          <a:p>
            <a:pPr algn="ctr"/>
            <a:r>
              <a:rPr lang="en-US" sz="7200" b="1" cap="none" dirty="0">
                <a:latin typeface="Times New Roman" panose="02020603050405020304" pitchFamily="18" charset="0"/>
                <a:cs typeface="Times New Roman" panose="02020603050405020304" pitchFamily="18" charset="0"/>
              </a:rPr>
              <a:t> BY</a:t>
            </a:r>
          </a:p>
          <a:p>
            <a:pPr marL="0" indent="0" algn="ctr">
              <a:spcAft>
                <a:spcPts val="0"/>
              </a:spcAft>
              <a:buNone/>
            </a:pPr>
            <a:r>
              <a:rPr lang="en-US" sz="7200" cap="none" dirty="0">
                <a:solidFill>
                  <a:srgbClr val="92D050"/>
                </a:solidFill>
                <a:latin typeface="Times New Roman" panose="02020603050405020304" pitchFamily="18" charset="0"/>
                <a:cs typeface="Times New Roman" panose="02020603050405020304" pitchFamily="18" charset="0"/>
              </a:rPr>
              <a:t>    </a:t>
            </a:r>
            <a:r>
              <a:rPr lang="en-IN" sz="7200" dirty="0">
                <a:latin typeface="Times New Roman" panose="02020603050405020304" pitchFamily="18" charset="0"/>
                <a:cs typeface="Times New Roman" panose="02020603050405020304" pitchFamily="18" charset="0"/>
              </a:rPr>
              <a:t>TEAM MEMBERS (BATCH NO-25)</a:t>
            </a:r>
          </a:p>
          <a:p>
            <a:pPr marL="0" indent="0" algn="ctr">
              <a:spcAft>
                <a:spcPts val="0"/>
              </a:spcAft>
              <a:buNone/>
            </a:pPr>
            <a:r>
              <a:rPr lang="en-IN" sz="7200" b="1" dirty="0">
                <a:latin typeface="Times New Roman" panose="02020603050405020304" pitchFamily="18" charset="0"/>
                <a:cs typeface="Times New Roman" panose="02020603050405020304" pitchFamily="18" charset="0"/>
              </a:rPr>
              <a:t> </a:t>
            </a:r>
            <a:r>
              <a:rPr lang="en-IN" sz="7200" b="1" dirty="0" err="1">
                <a:latin typeface="Times New Roman" panose="02020603050405020304" pitchFamily="18" charset="0"/>
                <a:cs typeface="Times New Roman" panose="02020603050405020304" pitchFamily="18" charset="0"/>
              </a:rPr>
              <a:t>R.Meghana</a:t>
            </a:r>
            <a:r>
              <a:rPr lang="en-IN" sz="7200" b="1" cap="none" dirty="0">
                <a:latin typeface="Times New Roman" panose="02020603050405020304" pitchFamily="18" charset="0"/>
                <a:cs typeface="Times New Roman" panose="02020603050405020304" pitchFamily="18" charset="0"/>
              </a:rPr>
              <a:t>                       -19AK1A05A1</a:t>
            </a:r>
          </a:p>
          <a:p>
            <a:pPr marL="0" indent="0" algn="ctr">
              <a:spcAft>
                <a:spcPts val="0"/>
              </a:spcAft>
              <a:buNone/>
            </a:pPr>
            <a:r>
              <a:rPr lang="en-IN" sz="7200" b="1" dirty="0" err="1">
                <a:latin typeface="Times New Roman" panose="02020603050405020304" pitchFamily="18" charset="0"/>
                <a:cs typeface="Times New Roman" panose="02020603050405020304" pitchFamily="18" charset="0"/>
              </a:rPr>
              <a:t>Y.Kalavathi</a:t>
            </a:r>
            <a:r>
              <a:rPr lang="en-IN" sz="7200" b="1" cap="none" dirty="0">
                <a:latin typeface="Times New Roman" panose="02020603050405020304" pitchFamily="18" charset="0"/>
                <a:cs typeface="Times New Roman" panose="02020603050405020304" pitchFamily="18" charset="0"/>
              </a:rPr>
              <a:t>                       -19AK1A0574</a:t>
            </a:r>
          </a:p>
          <a:p>
            <a:pPr marL="0" indent="0" algn="ctr">
              <a:spcAft>
                <a:spcPts val="0"/>
              </a:spcAft>
              <a:buNone/>
            </a:pPr>
            <a:r>
              <a:rPr lang="en-IN" sz="7200" b="1" dirty="0">
                <a:latin typeface="Times New Roman" panose="02020603050405020304" pitchFamily="18" charset="0"/>
                <a:cs typeface="Times New Roman" panose="02020603050405020304" pitchFamily="18" charset="0"/>
              </a:rPr>
              <a:t> </a:t>
            </a:r>
            <a:r>
              <a:rPr lang="en-IN" sz="7200" b="1" dirty="0" err="1">
                <a:latin typeface="Times New Roman" panose="02020603050405020304" pitchFamily="18" charset="0"/>
                <a:cs typeface="Times New Roman" panose="02020603050405020304" pitchFamily="18" charset="0"/>
              </a:rPr>
              <a:t>V.Nikhil</a:t>
            </a:r>
            <a:r>
              <a:rPr lang="en-IN" sz="7200" b="1" dirty="0">
                <a:latin typeface="Times New Roman" panose="02020603050405020304" pitchFamily="18" charset="0"/>
                <a:cs typeface="Times New Roman" panose="02020603050405020304" pitchFamily="18" charset="0"/>
              </a:rPr>
              <a:t> Sai Teja</a:t>
            </a:r>
            <a:r>
              <a:rPr lang="en-IN" sz="7200" b="1" cap="none" dirty="0">
                <a:latin typeface="Times New Roman" panose="02020603050405020304" pitchFamily="18" charset="0"/>
                <a:cs typeface="Times New Roman" panose="02020603050405020304" pitchFamily="18" charset="0"/>
              </a:rPr>
              <a:t>               -19AK1A05B2</a:t>
            </a:r>
          </a:p>
          <a:p>
            <a:r>
              <a:rPr lang="en-IN" sz="7200" b="1" dirty="0" err="1">
                <a:latin typeface="Times New Roman" panose="02020603050405020304" pitchFamily="18" charset="0"/>
                <a:cs typeface="Times New Roman" panose="02020603050405020304" pitchFamily="18" charset="0"/>
              </a:rPr>
              <a:t>Y</a:t>
            </a:r>
            <a:r>
              <a:rPr lang="en-IN" sz="7200" b="1" cap="none" dirty="0" err="1">
                <a:latin typeface="Times New Roman" panose="02020603050405020304" pitchFamily="18" charset="0"/>
                <a:cs typeface="Times New Roman" panose="02020603050405020304" pitchFamily="18" charset="0"/>
              </a:rPr>
              <a:t>.Pavan</a:t>
            </a:r>
            <a:r>
              <a:rPr lang="en-IN" sz="7200" b="1" cap="none" dirty="0">
                <a:latin typeface="Times New Roman" panose="02020603050405020304" pitchFamily="18" charset="0"/>
                <a:cs typeface="Times New Roman" panose="02020603050405020304" pitchFamily="18" charset="0"/>
              </a:rPr>
              <a:t> Kalyan                -20AK5A0506 </a:t>
            </a:r>
          </a:p>
          <a:p>
            <a:r>
              <a:rPr lang="en-IN" sz="7200" b="1" cap="none" dirty="0" err="1">
                <a:latin typeface="Times New Roman" panose="02020603050405020304" pitchFamily="18" charset="0"/>
                <a:cs typeface="Times New Roman" panose="02020603050405020304" pitchFamily="18" charset="0"/>
              </a:rPr>
              <a:t>D.S.S.S.S.Jaya</a:t>
            </a:r>
            <a:r>
              <a:rPr lang="en-IN" sz="7200" b="1" cap="none" dirty="0">
                <a:latin typeface="Times New Roman" panose="02020603050405020304" pitchFamily="18" charset="0"/>
                <a:cs typeface="Times New Roman" panose="02020603050405020304" pitchFamily="18" charset="0"/>
              </a:rPr>
              <a:t> Kumar      -19AK1A0571</a:t>
            </a:r>
          </a:p>
          <a:p>
            <a:pPr marL="0" indent="0" algn="ctr">
              <a:spcAft>
                <a:spcPts val="0"/>
              </a:spcAft>
              <a:buNone/>
            </a:pPr>
            <a:endParaRPr lang="en-IN" sz="7200" b="1" dirty="0">
              <a:latin typeface="Times New Roman" panose="02020603050405020304" pitchFamily="18" charset="0"/>
              <a:cs typeface="Times New Roman" panose="02020603050405020304" pitchFamily="18" charset="0"/>
            </a:endParaRPr>
          </a:p>
          <a:p>
            <a:pPr marL="0" indent="0" algn="ctr">
              <a:spcAft>
                <a:spcPts val="0"/>
              </a:spcAft>
              <a:buNone/>
            </a:pPr>
            <a:r>
              <a:rPr lang="en-US" sz="6400" b="1" cap="none" dirty="0">
                <a:solidFill>
                  <a:schemeClr val="bg1"/>
                </a:solidFill>
                <a:effectLst/>
                <a:latin typeface="Times New Roman" panose="02020603050405020304" pitchFamily="18" charset="0"/>
                <a:cs typeface="Times New Roman" panose="02020603050405020304" pitchFamily="18" charset="0"/>
              </a:rPr>
              <a:t>   </a:t>
            </a:r>
            <a:r>
              <a:rPr lang="en-US" sz="6400" b="1" cap="none" dirty="0">
                <a:effectLst/>
                <a:latin typeface="Times New Roman" panose="02020603050405020304" pitchFamily="18" charset="0"/>
                <a:cs typeface="Times New Roman" panose="02020603050405020304" pitchFamily="18" charset="0"/>
              </a:rPr>
              <a:t> Under the guidance of                                                                        Head of the department</a:t>
            </a:r>
          </a:p>
          <a:p>
            <a:pPr marL="0" indent="0" algn="ctr">
              <a:spcAft>
                <a:spcPts val="0"/>
              </a:spcAft>
              <a:buNone/>
            </a:pPr>
            <a:r>
              <a:rPr lang="en-IN" sz="6400" cap="none" dirty="0" err="1">
                <a:effectLst/>
                <a:latin typeface="Times New Roman" panose="02020603050405020304" pitchFamily="18" charset="0"/>
                <a:cs typeface="Times New Roman" panose="02020603050405020304" pitchFamily="18" charset="0"/>
              </a:rPr>
              <a:t>Mr.M</a:t>
            </a:r>
            <a:r>
              <a:rPr lang="en-IN" sz="6400" cap="none" dirty="0">
                <a:effectLst/>
                <a:latin typeface="Times New Roman" panose="02020603050405020304" pitchFamily="18" charset="0"/>
                <a:cs typeface="Times New Roman" panose="02020603050405020304" pitchFamily="18" charset="0"/>
              </a:rPr>
              <a:t>. Kiran Moni                          </a:t>
            </a:r>
            <a:r>
              <a:rPr lang="en-US" sz="6400" cap="none" dirty="0">
                <a:effectLst/>
                <a:latin typeface="Times New Roman" panose="02020603050405020304" pitchFamily="18" charset="0"/>
                <a:cs typeface="Times New Roman" panose="02020603050405020304" pitchFamily="18" charset="0"/>
              </a:rPr>
              <a:t>                                                      </a:t>
            </a:r>
            <a:r>
              <a:rPr lang="en-IN" sz="6400" cap="none" dirty="0" err="1">
                <a:effectLst/>
                <a:latin typeface="Times New Roman" panose="02020603050405020304" pitchFamily="18" charset="0"/>
                <a:cs typeface="Times New Roman" panose="02020603050405020304" pitchFamily="18" charset="0"/>
              </a:rPr>
              <a:t>Mr.B.Ramana</a:t>
            </a:r>
            <a:r>
              <a:rPr lang="en-US" sz="6400" cap="none" dirty="0">
                <a:effectLst/>
                <a:latin typeface="Times New Roman" panose="02020603050405020304" pitchFamily="18" charset="0"/>
                <a:cs typeface="Times New Roman" panose="02020603050405020304" pitchFamily="18" charset="0"/>
              </a:rPr>
              <a:t> Reddy</a:t>
            </a:r>
            <a:r>
              <a:rPr lang="en-IN" sz="6400" cap="none" dirty="0">
                <a:effectLst/>
                <a:latin typeface="Times New Roman" panose="02020603050405020304" pitchFamily="18" charset="0"/>
                <a:cs typeface="Times New Roman" panose="02020603050405020304" pitchFamily="18" charset="0"/>
              </a:rPr>
              <a:t>                                                                                                            </a:t>
            </a:r>
          </a:p>
          <a:p>
            <a:pPr marL="0" indent="0" algn="ctr">
              <a:buNone/>
            </a:pPr>
            <a:endParaRPr lang="en-IN" sz="1800" cap="none" dirty="0">
              <a:solidFill>
                <a:schemeClr val="bg1"/>
              </a:solidFill>
              <a:effectLst/>
              <a:latin typeface="Times New Roman" panose="02020603050405020304" pitchFamily="18" charset="0"/>
              <a:cs typeface="Times New Roman" panose="02020603050405020304" pitchFamily="18" charset="0"/>
            </a:endParaRPr>
          </a:p>
          <a:p>
            <a:endParaRPr lang="en-IN" dirty="0">
              <a:solidFill>
                <a:srgbClr val="92D050"/>
              </a:solidFill>
              <a:latin typeface="Times New Roman" panose="02020603050405020304" pitchFamily="18" charset="0"/>
              <a:cs typeface="Times New Roman" panose="02020603050405020304" pitchFamily="18" charset="0"/>
            </a:endParaRPr>
          </a:p>
        </p:txBody>
      </p:sp>
      <p:pic>
        <p:nvPicPr>
          <p:cNvPr id="4" name="Picture 3" descr="A picture containing logo&#10;&#10;Description automatically generated">
            <a:extLst>
              <a:ext uri="{FF2B5EF4-FFF2-40B4-BE49-F238E27FC236}">
                <a16:creationId xmlns:a16="http://schemas.microsoft.com/office/drawing/2014/main" id="{5A1DB224-2B09-424A-9EB7-BA260909E8B0}"/>
              </a:ext>
            </a:extLst>
          </p:cNvPr>
          <p:cNvPicPr>
            <a:picLocks noChangeAspect="1"/>
          </p:cNvPicPr>
          <p:nvPr/>
        </p:nvPicPr>
        <p:blipFill>
          <a:blip r:embed="rId3"/>
          <a:stretch>
            <a:fillRect/>
          </a:stretch>
        </p:blipFill>
        <p:spPr>
          <a:xfrm>
            <a:off x="667013" y="885609"/>
            <a:ext cx="1084666" cy="1012670"/>
          </a:xfrm>
          <a:prstGeom prst="rect">
            <a:avLst/>
          </a:prstGeom>
        </p:spPr>
      </p:pic>
    </p:spTree>
    <p:extLst>
      <p:ext uri="{BB962C8B-B14F-4D97-AF65-F5344CB8AC3E}">
        <p14:creationId xmlns:p14="http://schemas.microsoft.com/office/powerpoint/2010/main" val="1475063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B96AD-BEF6-9845-67AF-E519A5122CDE}"/>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f</a:t>
            </a:r>
            <a:r>
              <a:rPr lang="en-IN" sz="2400" dirty="0" err="1">
                <a:latin typeface="Times New Roman" panose="02020603050405020304" pitchFamily="18" charset="0"/>
                <a:cs typeface="Times New Roman" panose="02020603050405020304" pitchFamily="18" charset="0"/>
              </a:rPr>
              <a:t>eatures</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4A0A23-8A25-E427-FBFC-28CAFA5FF71A}"/>
              </a:ext>
            </a:extLst>
          </p:cNvPr>
          <p:cNvSpPr>
            <a:spLocks noGrp="1"/>
          </p:cNvSpPr>
          <p:nvPr>
            <p:ph idx="1"/>
          </p:nvPr>
        </p:nvSpPr>
        <p:spPr>
          <a:xfrm>
            <a:off x="1101012" y="2096064"/>
            <a:ext cx="9946434" cy="3695136"/>
          </a:xfrm>
        </p:spPr>
        <p:txBody>
          <a:bodyPr>
            <a:normAutofit lnSpcReduction="10000"/>
          </a:bodyPr>
          <a:lstStyle/>
          <a:p>
            <a:pPr algn="just"/>
            <a:r>
              <a:rPr lang="en-IN" sz="1900" b="1" u="sng" dirty="0">
                <a:latin typeface="Times New Roman" panose="02020603050405020304" pitchFamily="18" charset="0"/>
                <a:cs typeface="Times New Roman" panose="02020603050405020304" pitchFamily="18" charset="0"/>
              </a:rPr>
              <a:t>LOAD BALANCING</a:t>
            </a:r>
            <a:r>
              <a:rPr lang="en-IN" sz="1800" dirty="0">
                <a:latin typeface="Times New Roman" panose="02020603050405020304" pitchFamily="18" charset="0"/>
                <a:cs typeface="Times New Roman" panose="02020603050405020304" pitchFamily="18" charset="0"/>
              </a:rPr>
              <a:t>: Since the system will be available for admin, student, company logs in the     amount of load on server will be for all users and can access.</a:t>
            </a:r>
          </a:p>
          <a:p>
            <a:pPr algn="just"/>
            <a:r>
              <a:rPr lang="en-IN" sz="1900" b="1" u="sng" dirty="0">
                <a:latin typeface="Times New Roman" panose="02020603050405020304" pitchFamily="18" charset="0"/>
                <a:cs typeface="Times New Roman" panose="02020603050405020304" pitchFamily="18" charset="0"/>
              </a:rPr>
              <a:t>EASY ACCESSIBILITY</a:t>
            </a:r>
            <a:r>
              <a:rPr lang="en-IN" sz="1800" dirty="0">
                <a:latin typeface="Times New Roman" panose="02020603050405020304" pitchFamily="18" charset="0"/>
                <a:cs typeface="Times New Roman" panose="02020603050405020304" pitchFamily="18" charset="0"/>
              </a:rPr>
              <a:t>: Records can be easily accessed and stored and other information respectively. </a:t>
            </a:r>
          </a:p>
          <a:p>
            <a:pPr algn="just"/>
            <a:r>
              <a:rPr lang="en-IN" sz="1900" b="1" u="sng" dirty="0">
                <a:latin typeface="Times New Roman" panose="02020603050405020304" pitchFamily="18" charset="0"/>
                <a:cs typeface="Times New Roman" panose="02020603050405020304" pitchFamily="18" charset="0"/>
              </a:rPr>
              <a:t>USER FRIENDLY</a:t>
            </a:r>
            <a:r>
              <a:rPr lang="en-IN" sz="1800" dirty="0">
                <a:latin typeface="Times New Roman" panose="02020603050405020304" pitchFamily="18" charset="0"/>
                <a:cs typeface="Times New Roman" panose="02020603050405020304" pitchFamily="18" charset="0"/>
              </a:rPr>
              <a:t>: The website will be giving a very user friendly approach for all users.</a:t>
            </a:r>
          </a:p>
          <a:p>
            <a:pPr algn="just"/>
            <a:r>
              <a:rPr lang="en-IN" sz="1900" b="1" u="sng" dirty="0">
                <a:latin typeface="Times New Roman" panose="02020603050405020304" pitchFamily="18" charset="0"/>
                <a:cs typeface="Times New Roman" panose="02020603050405020304" pitchFamily="18" charset="0"/>
              </a:rPr>
              <a:t>EFFICIENT AND RELIABLE</a:t>
            </a:r>
            <a:r>
              <a:rPr lang="en-IN" sz="1800" dirty="0">
                <a:latin typeface="Times New Roman" panose="02020603050405020304" pitchFamily="18" charset="0"/>
                <a:cs typeface="Times New Roman" panose="02020603050405020304" pitchFamily="18" charset="0"/>
              </a:rPr>
              <a:t>: Maintaining the all secured and database on the server which will be accessible according the user requirement without any maintenance cost will be very efficient as compared to storing the users data on the spreadsheet or in physically in the record books.</a:t>
            </a:r>
          </a:p>
          <a:p>
            <a:pPr algn="just"/>
            <a:r>
              <a:rPr lang="en-IN" sz="1900" b="1" u="sng" dirty="0">
                <a:latin typeface="Times New Roman" panose="02020603050405020304" pitchFamily="18" charset="0"/>
                <a:cs typeface="Times New Roman" panose="02020603050405020304" pitchFamily="18" charset="0"/>
              </a:rPr>
              <a:t>EASY MAINTENANCE</a:t>
            </a:r>
            <a:r>
              <a:rPr lang="en-IN" sz="1800" dirty="0">
                <a:latin typeface="Times New Roman" panose="02020603050405020304" pitchFamily="18" charset="0"/>
                <a:cs typeface="Times New Roman" panose="02020603050405020304" pitchFamily="18" charset="0"/>
              </a:rPr>
              <a:t>: Automated college </a:t>
            </a:r>
            <a:r>
              <a:rPr lang="en-GB" sz="1800" dirty="0">
                <a:effectLst/>
                <a:latin typeface="Times New Roman" panose="02020603050405020304" pitchFamily="18" charset="0"/>
                <a:cs typeface="Times New Roman" panose="02020603050405020304" pitchFamily="18" charset="0"/>
              </a:rPr>
              <a:t>campus recruitment system website is design as easy way. So maintenance is also easy.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48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3A295-12A4-6840-CB58-3634A40A2BCB}"/>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ADVANTAGES AND DISADVANTAGES:</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88E9A8-6F50-8B9A-1405-EFF0BC1BA0DA}"/>
              </a:ext>
            </a:extLst>
          </p:cNvPr>
          <p:cNvSpPr>
            <a:spLocks noGrp="1"/>
          </p:cNvSpPr>
          <p:nvPr>
            <p:ph idx="1"/>
          </p:nvPr>
        </p:nvSpPr>
        <p:spPr>
          <a:xfrm>
            <a:off x="913795" y="2096063"/>
            <a:ext cx="10353762" cy="4627465"/>
          </a:xfrm>
        </p:spPr>
        <p:txBody>
          <a:bodyPr>
            <a:normAutofit fontScale="25000" lnSpcReduction="20000"/>
          </a:bodyPr>
          <a:lstStyle/>
          <a:p>
            <a:r>
              <a:rPr lang="en-US" sz="8000" u="sng" dirty="0">
                <a:latin typeface="Times New Roman" panose="02020603050405020304" pitchFamily="18" charset="0"/>
                <a:cs typeface="Times New Roman" panose="02020603050405020304" pitchFamily="18" charset="0"/>
              </a:rPr>
              <a:t>ADVANTAGES</a:t>
            </a:r>
            <a:r>
              <a:rPr lang="en-US" sz="6200" dirty="0">
                <a:latin typeface="Times New Roman" panose="02020603050405020304" pitchFamily="18" charset="0"/>
                <a:cs typeface="Times New Roman" panose="02020603050405020304" pitchFamily="18" charset="0"/>
              </a:rPr>
              <a:t>:</a:t>
            </a:r>
          </a:p>
          <a:p>
            <a:r>
              <a:rPr lang="en-US" sz="7200" dirty="0">
                <a:latin typeface="Times New Roman" panose="02020603050405020304" pitchFamily="18" charset="0"/>
                <a:cs typeface="Times New Roman" panose="02020603050405020304" pitchFamily="18" charset="0"/>
              </a:rPr>
              <a:t>There will be no need of putting up notice or emailing every student about the company coming in college. the student can keep updated themselves through this software.</a:t>
            </a:r>
          </a:p>
          <a:p>
            <a:r>
              <a:rPr lang="en-GB" sz="7200" dirty="0">
                <a:effectLst/>
                <a:latin typeface="Times New Roman" panose="02020603050405020304" pitchFamily="18" charset="0"/>
                <a:cs typeface="Times New Roman" panose="02020603050405020304" pitchFamily="18" charset="0"/>
              </a:rPr>
              <a:t>There is admin login that can view and manage both student and company’s account and also can put up notifications.</a:t>
            </a:r>
          </a:p>
          <a:p>
            <a:r>
              <a:rPr lang="en-GB" sz="7200" dirty="0">
                <a:effectLst/>
                <a:latin typeface="Times New Roman" panose="02020603050405020304" pitchFamily="18" charset="0"/>
                <a:cs typeface="Times New Roman" panose="02020603050405020304" pitchFamily="18" charset="0"/>
              </a:rPr>
              <a:t>The company can view all students details and system can shortlist students according to their criteria instead of doing manually.</a:t>
            </a:r>
          </a:p>
          <a:p>
            <a:r>
              <a:rPr lang="en-GB" sz="7200" dirty="0">
                <a:effectLst/>
                <a:latin typeface="Times New Roman" panose="02020603050405020304" pitchFamily="18" charset="0"/>
                <a:cs typeface="Times New Roman" panose="02020603050405020304" pitchFamily="18" charset="0"/>
              </a:rPr>
              <a:t>Students can register online instead of going to placement department for registration.</a:t>
            </a:r>
          </a:p>
          <a:p>
            <a:r>
              <a:rPr lang="en-GB" sz="7200" dirty="0">
                <a:effectLst/>
                <a:latin typeface="Times New Roman" panose="02020603050405020304" pitchFamily="18" charset="0"/>
                <a:cs typeface="Times New Roman" panose="02020603050405020304" pitchFamily="18" charset="0"/>
              </a:rPr>
              <a:t>This system saves the time and efforts.</a:t>
            </a:r>
          </a:p>
          <a:p>
            <a:r>
              <a:rPr lang="en-GB" sz="8000" u="sng" dirty="0">
                <a:effectLst/>
                <a:latin typeface="Times New Roman" panose="02020603050405020304" pitchFamily="18" charset="0"/>
                <a:cs typeface="Times New Roman" panose="02020603050405020304" pitchFamily="18" charset="0"/>
              </a:rPr>
              <a:t>DISADVANTAGES</a:t>
            </a:r>
            <a:r>
              <a:rPr lang="en-GB" sz="8000" dirty="0">
                <a:effectLst/>
                <a:latin typeface="Times New Roman" panose="02020603050405020304" pitchFamily="18" charset="0"/>
                <a:cs typeface="Times New Roman" panose="02020603050405020304" pitchFamily="18" charset="0"/>
              </a:rPr>
              <a:t>:</a:t>
            </a:r>
          </a:p>
          <a:p>
            <a:r>
              <a:rPr lang="en-GB" sz="7200" dirty="0">
                <a:effectLst/>
                <a:latin typeface="Times New Roman" panose="02020603050405020304" pitchFamily="18" charset="0"/>
                <a:cs typeface="Times New Roman" panose="02020603050405020304" pitchFamily="18" charset="0"/>
              </a:rPr>
              <a:t>Without database it won’t work properly.</a:t>
            </a:r>
          </a:p>
          <a:p>
            <a:r>
              <a:rPr lang="en-GB" sz="7200" dirty="0">
                <a:effectLst/>
                <a:latin typeface="Times New Roman" panose="02020603050405020304" pitchFamily="18" charset="0"/>
                <a:cs typeface="Times New Roman" panose="02020603050405020304" pitchFamily="18" charset="0"/>
              </a:rPr>
              <a:t>Student cannot edit their application once sent. It would require admin to change the data.</a:t>
            </a:r>
            <a:endParaRPr lang="en-IN" sz="7200" dirty="0"/>
          </a:p>
        </p:txBody>
      </p:sp>
    </p:spTree>
    <p:extLst>
      <p:ext uri="{BB962C8B-B14F-4D97-AF65-F5344CB8AC3E}">
        <p14:creationId xmlns:p14="http://schemas.microsoft.com/office/powerpoint/2010/main" val="3053487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CF9D5-21CD-4B65-BFC7-415319A9E95F}"/>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 modules</a:t>
            </a:r>
            <a:endParaRPr lang="en-IN" sz="2400" dirty="0"/>
          </a:p>
        </p:txBody>
      </p:sp>
      <p:sp>
        <p:nvSpPr>
          <p:cNvPr id="3" name="Content Placeholder 2">
            <a:extLst>
              <a:ext uri="{FF2B5EF4-FFF2-40B4-BE49-F238E27FC236}">
                <a16:creationId xmlns:a16="http://schemas.microsoft.com/office/drawing/2014/main" id="{00F091CB-47AA-4D84-901F-CC66737E54A0}"/>
              </a:ext>
            </a:extLst>
          </p:cNvPr>
          <p:cNvSpPr>
            <a:spLocks noGrp="1"/>
          </p:cNvSpPr>
          <p:nvPr>
            <p:ph idx="1"/>
          </p:nvPr>
        </p:nvSpPr>
        <p:spPr>
          <a:xfrm>
            <a:off x="1194318" y="2090057"/>
            <a:ext cx="10073238" cy="3772164"/>
          </a:xfrm>
        </p:spPr>
        <p:txBody>
          <a:bodyPr>
            <a:noAutofit/>
          </a:bodyPr>
          <a:lstStyle/>
          <a:p>
            <a:pPr algn="just" rtl="0"/>
            <a:r>
              <a:rPr lang="en-GB" sz="1800" dirty="0">
                <a:effectLst/>
                <a:latin typeface="Times New Roman" panose="02020603050405020304" pitchFamily="18" charset="0"/>
                <a:cs typeface="Times New Roman" panose="02020603050405020304" pitchFamily="18" charset="0"/>
              </a:rPr>
              <a:t>campus recruitment system is a web based application which guides you about campus recruitment process. This project includes mainly 3 main modules</a:t>
            </a:r>
          </a:p>
          <a:p>
            <a:pPr algn="just" rtl="0"/>
            <a:r>
              <a:rPr lang="en-US" sz="1800" b="1" dirty="0">
                <a:effectLst/>
                <a:latin typeface="Times New Roman" panose="02020603050405020304" pitchFamily="18" charset="0"/>
                <a:cs typeface="Times New Roman" panose="02020603050405020304" pitchFamily="18" charset="0"/>
              </a:rPr>
              <a:t>LOGIN:  1.Admin     2.Student    3.Company</a:t>
            </a:r>
          </a:p>
          <a:p>
            <a:pPr algn="just" rtl="0"/>
            <a:r>
              <a:rPr lang="en-US" sz="1800" dirty="0">
                <a:effectLst/>
                <a:latin typeface="Times New Roman" panose="02020603050405020304" pitchFamily="18" charset="0"/>
                <a:cs typeface="Times New Roman" panose="02020603050405020304" pitchFamily="18" charset="0"/>
              </a:rPr>
              <a:t>Sub modules of Admin :</a:t>
            </a:r>
          </a:p>
          <a:p>
            <a:pPr algn="just" rtl="0"/>
            <a:r>
              <a:rPr lang="en-US" sz="1800" dirty="0">
                <a:effectLst/>
                <a:latin typeface="Times New Roman" panose="02020603050405020304" pitchFamily="18" charset="0"/>
                <a:cs typeface="Times New Roman" panose="02020603050405020304" pitchFamily="18" charset="0"/>
              </a:rPr>
              <a:t>Add students, add company.</a:t>
            </a:r>
          </a:p>
          <a:p>
            <a:pPr algn="just" rtl="0"/>
            <a:r>
              <a:rPr lang="en-US" sz="1800" dirty="0">
                <a:effectLst/>
                <a:latin typeface="Times New Roman" panose="02020603050405020304" pitchFamily="18" charset="0"/>
                <a:cs typeface="Times New Roman" panose="02020603050405020304" pitchFamily="18" charset="0"/>
              </a:rPr>
              <a:t>Sub modules of company:</a:t>
            </a:r>
          </a:p>
          <a:p>
            <a:pPr algn="just" rtl="0"/>
            <a:r>
              <a:rPr lang="en-US" sz="1800" dirty="0">
                <a:effectLst/>
                <a:latin typeface="Times New Roman" panose="02020603050405020304" pitchFamily="18" charset="0"/>
                <a:cs typeface="Times New Roman" panose="02020603050405020304" pitchFamily="18" charset="0"/>
              </a:rPr>
              <a:t>Create vacancy</a:t>
            </a:r>
          </a:p>
        </p:txBody>
      </p:sp>
    </p:spTree>
    <p:extLst>
      <p:ext uri="{BB962C8B-B14F-4D97-AF65-F5344CB8AC3E}">
        <p14:creationId xmlns:p14="http://schemas.microsoft.com/office/powerpoint/2010/main" val="3578010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74D6F-D5BC-821D-E9DF-3EEFC1FD3971}"/>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OUTPUT SCREENS</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2A78AFC-1FED-1E85-6076-7A3789A637CE}"/>
              </a:ext>
            </a:extLst>
          </p:cNvPr>
          <p:cNvPicPr>
            <a:picLocks noGrp="1" noChangeAspect="1"/>
          </p:cNvPicPr>
          <p:nvPr>
            <p:ph idx="1"/>
          </p:nvPr>
        </p:nvPicPr>
        <p:blipFill>
          <a:blip r:embed="rId2"/>
          <a:stretch>
            <a:fillRect/>
          </a:stretch>
        </p:blipFill>
        <p:spPr>
          <a:xfrm>
            <a:off x="1963973" y="2095499"/>
            <a:ext cx="8460188" cy="4042907"/>
          </a:xfrm>
        </p:spPr>
      </p:pic>
    </p:spTree>
    <p:extLst>
      <p:ext uri="{BB962C8B-B14F-4D97-AF65-F5344CB8AC3E}">
        <p14:creationId xmlns:p14="http://schemas.microsoft.com/office/powerpoint/2010/main" val="2415753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C32409B-74B2-8454-D827-DD28F03B3329}"/>
              </a:ext>
            </a:extLst>
          </p:cNvPr>
          <p:cNvSpPr>
            <a:spLocks noGrp="1"/>
          </p:cNvSpPr>
          <p:nvPr>
            <p:ph type="body" idx="1"/>
          </p:nvPr>
        </p:nvSpPr>
        <p:spPr/>
        <p:txBody>
          <a:bodyPr>
            <a:normAutofit/>
          </a:bodyPr>
          <a:lstStyle/>
          <a:p>
            <a:pPr algn="ctr"/>
            <a:r>
              <a:rPr lang="en-US" sz="1800" dirty="0">
                <a:latin typeface="Times New Roman" panose="02020603050405020304" pitchFamily="18" charset="0"/>
                <a:cs typeface="Times New Roman" panose="02020603050405020304" pitchFamily="18" charset="0"/>
              </a:rPr>
              <a:t>ADMIN</a:t>
            </a:r>
            <a:endParaRPr lang="en-IN" sz="18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94A4043E-9486-FC22-BFB7-35292C6E65D7}"/>
              </a:ext>
            </a:extLst>
          </p:cNvPr>
          <p:cNvPicPr>
            <a:picLocks noGrp="1" noChangeAspect="1"/>
          </p:cNvPicPr>
          <p:nvPr>
            <p:ph sz="half" idx="2"/>
          </p:nvPr>
        </p:nvPicPr>
        <p:blipFill>
          <a:blip r:embed="rId2"/>
          <a:stretch>
            <a:fillRect/>
          </a:stretch>
        </p:blipFill>
        <p:spPr>
          <a:xfrm>
            <a:off x="914400" y="2915698"/>
            <a:ext cx="5106988" cy="2871278"/>
          </a:xfrm>
        </p:spPr>
      </p:pic>
      <p:sp>
        <p:nvSpPr>
          <p:cNvPr id="5" name="Text Placeholder 4">
            <a:extLst>
              <a:ext uri="{FF2B5EF4-FFF2-40B4-BE49-F238E27FC236}">
                <a16:creationId xmlns:a16="http://schemas.microsoft.com/office/drawing/2014/main" id="{6F4F0B3E-E785-E33D-A700-90CF7D228359}"/>
              </a:ext>
            </a:extLst>
          </p:cNvPr>
          <p:cNvSpPr>
            <a:spLocks noGrp="1"/>
          </p:cNvSpPr>
          <p:nvPr>
            <p:ph type="body" sz="quarter" idx="3"/>
          </p:nvPr>
        </p:nvSpPr>
        <p:spPr/>
        <p:txBody>
          <a:bodyPr>
            <a:normAutofit/>
          </a:bodyPr>
          <a:lstStyle/>
          <a:p>
            <a:pPr algn="ctr"/>
            <a:r>
              <a:rPr lang="en-US" sz="1800" dirty="0">
                <a:latin typeface="Times New Roman" panose="02020603050405020304" pitchFamily="18" charset="0"/>
                <a:cs typeface="Times New Roman" panose="02020603050405020304" pitchFamily="18" charset="0"/>
              </a:rPr>
              <a:t>COMPANY</a:t>
            </a:r>
            <a:endParaRPr lang="en-IN" sz="1800"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CA01778D-323B-CD88-6FB5-5FB993B51DBE}"/>
              </a:ext>
            </a:extLst>
          </p:cNvPr>
          <p:cNvPicPr>
            <a:picLocks noGrp="1" noChangeAspect="1"/>
          </p:cNvPicPr>
          <p:nvPr>
            <p:ph sz="quarter" idx="4"/>
          </p:nvPr>
        </p:nvPicPr>
        <p:blipFill>
          <a:blip r:embed="rId3"/>
          <a:stretch>
            <a:fillRect/>
          </a:stretch>
        </p:blipFill>
        <p:spPr>
          <a:xfrm>
            <a:off x="6172200" y="2918822"/>
            <a:ext cx="5095875" cy="2865030"/>
          </a:xfrm>
        </p:spPr>
      </p:pic>
    </p:spTree>
    <p:extLst>
      <p:ext uri="{BB962C8B-B14F-4D97-AF65-F5344CB8AC3E}">
        <p14:creationId xmlns:p14="http://schemas.microsoft.com/office/powerpoint/2010/main" val="3227333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33DEC-D4D8-B28C-799B-8EC4F6AF4FCE}"/>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MODULES</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3D02E68-935E-B2C8-646C-6CC208B15957}"/>
              </a:ext>
            </a:extLst>
          </p:cNvPr>
          <p:cNvSpPr>
            <a:spLocks noGrp="1"/>
          </p:cNvSpPr>
          <p:nvPr>
            <p:ph type="body" idx="1"/>
          </p:nvPr>
        </p:nvSpPr>
        <p:spPr/>
        <p:txBody>
          <a:bodyPr>
            <a:normAutofit/>
          </a:bodyPr>
          <a:lstStyle/>
          <a:p>
            <a:pPr algn="ctr"/>
            <a:r>
              <a:rPr lang="en-US" sz="1800" dirty="0">
                <a:latin typeface="Times New Roman" panose="02020603050405020304" pitchFamily="18" charset="0"/>
                <a:cs typeface="Times New Roman" panose="02020603050405020304" pitchFamily="18" charset="0"/>
              </a:rPr>
              <a:t>COMPANY  REGISTRATION</a:t>
            </a:r>
            <a:endParaRPr lang="en-IN" sz="18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B66C029E-E2C4-D8D8-0B60-AE3B8289D4A2}"/>
              </a:ext>
            </a:extLst>
          </p:cNvPr>
          <p:cNvPicPr>
            <a:picLocks noGrp="1" noChangeAspect="1"/>
          </p:cNvPicPr>
          <p:nvPr>
            <p:ph sz="half" idx="2"/>
          </p:nvPr>
        </p:nvPicPr>
        <p:blipFill>
          <a:blip r:embed="rId2"/>
          <a:stretch>
            <a:fillRect/>
          </a:stretch>
        </p:blipFill>
        <p:spPr>
          <a:xfrm>
            <a:off x="914400" y="2915698"/>
            <a:ext cx="5106988" cy="2871278"/>
          </a:xfrm>
        </p:spPr>
      </p:pic>
      <p:sp>
        <p:nvSpPr>
          <p:cNvPr id="5" name="Text Placeholder 4">
            <a:extLst>
              <a:ext uri="{FF2B5EF4-FFF2-40B4-BE49-F238E27FC236}">
                <a16:creationId xmlns:a16="http://schemas.microsoft.com/office/drawing/2014/main" id="{A7BE7A51-B7F2-0140-9D71-8DF04C280A58}"/>
              </a:ext>
            </a:extLst>
          </p:cNvPr>
          <p:cNvSpPr>
            <a:spLocks noGrp="1"/>
          </p:cNvSpPr>
          <p:nvPr>
            <p:ph type="body" sz="quarter" idx="3"/>
          </p:nvPr>
        </p:nvSpPr>
        <p:spPr/>
        <p:txBody>
          <a:bodyPr>
            <a:normAutofit/>
          </a:bodyPr>
          <a:lstStyle/>
          <a:p>
            <a:pPr algn="ctr"/>
            <a:r>
              <a:rPr lang="en-US" sz="1800" dirty="0">
                <a:latin typeface="Times New Roman" panose="02020603050405020304" pitchFamily="18" charset="0"/>
                <a:cs typeface="Times New Roman" panose="02020603050405020304" pitchFamily="18" charset="0"/>
              </a:rPr>
              <a:t>CREATE  VACANCY</a:t>
            </a:r>
            <a:endParaRPr lang="en-IN" sz="1800"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907CB389-8E9D-EEDB-A1D0-D318C8FDEF58}"/>
              </a:ext>
            </a:extLst>
          </p:cNvPr>
          <p:cNvPicPr>
            <a:picLocks noGrp="1" noChangeAspect="1"/>
          </p:cNvPicPr>
          <p:nvPr>
            <p:ph sz="quarter" idx="4"/>
          </p:nvPr>
        </p:nvPicPr>
        <p:blipFill>
          <a:blip r:embed="rId3"/>
          <a:stretch>
            <a:fillRect/>
          </a:stretch>
        </p:blipFill>
        <p:spPr>
          <a:xfrm>
            <a:off x="6172200" y="2918822"/>
            <a:ext cx="5095875" cy="2865030"/>
          </a:xfrm>
        </p:spPr>
      </p:pic>
    </p:spTree>
    <p:extLst>
      <p:ext uri="{BB962C8B-B14F-4D97-AF65-F5344CB8AC3E}">
        <p14:creationId xmlns:p14="http://schemas.microsoft.com/office/powerpoint/2010/main" val="156277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5088-3FA5-04FF-A2AA-6B413E319E7B}"/>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STUDENT LOGIN</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E0748D1-D1B1-1502-2FC8-CA034681B4AB}"/>
              </a:ext>
            </a:extLst>
          </p:cNvPr>
          <p:cNvSpPr>
            <a:spLocks noGrp="1"/>
          </p:cNvSpPr>
          <p:nvPr>
            <p:ph type="body" idx="1"/>
          </p:nvPr>
        </p:nvSpPr>
        <p:spPr/>
        <p:txBody>
          <a:bodyPr>
            <a:normAutofit/>
          </a:bodyPr>
          <a:lstStyle/>
          <a:p>
            <a:pPr algn="ctr"/>
            <a:r>
              <a:rPr lang="en-US" sz="1800" dirty="0">
                <a:latin typeface="Times New Roman" panose="02020603050405020304" pitchFamily="18" charset="0"/>
                <a:cs typeface="Times New Roman" panose="02020603050405020304" pitchFamily="18" charset="0"/>
              </a:rPr>
              <a:t>STUDENT REGISTRATION</a:t>
            </a:r>
            <a:endParaRPr lang="en-IN" sz="18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7A671D7B-33F6-8C1E-9CF8-5604FDF93729}"/>
              </a:ext>
            </a:extLst>
          </p:cNvPr>
          <p:cNvPicPr>
            <a:picLocks noGrp="1" noChangeAspect="1"/>
          </p:cNvPicPr>
          <p:nvPr>
            <p:ph sz="half" idx="2"/>
          </p:nvPr>
        </p:nvPicPr>
        <p:blipFill>
          <a:blip r:embed="rId2"/>
          <a:stretch>
            <a:fillRect/>
          </a:stretch>
        </p:blipFill>
        <p:spPr>
          <a:xfrm>
            <a:off x="914400" y="2915698"/>
            <a:ext cx="5106988" cy="2871278"/>
          </a:xfrm>
        </p:spPr>
      </p:pic>
      <p:sp>
        <p:nvSpPr>
          <p:cNvPr id="5" name="Text Placeholder 4">
            <a:extLst>
              <a:ext uri="{FF2B5EF4-FFF2-40B4-BE49-F238E27FC236}">
                <a16:creationId xmlns:a16="http://schemas.microsoft.com/office/drawing/2014/main" id="{BB98F67A-6B81-DC01-AE45-0D0420285F98}"/>
              </a:ext>
            </a:extLst>
          </p:cNvPr>
          <p:cNvSpPr>
            <a:spLocks noGrp="1"/>
          </p:cNvSpPr>
          <p:nvPr>
            <p:ph type="body" sz="quarter" idx="3"/>
          </p:nvPr>
        </p:nvSpPr>
        <p:spPr/>
        <p:txBody>
          <a:bodyPr>
            <a:normAutofit/>
          </a:bodyPr>
          <a:lstStyle/>
          <a:p>
            <a:pPr algn="ctr"/>
            <a:r>
              <a:rPr lang="en-US" sz="1800" dirty="0">
                <a:latin typeface="Times New Roman" panose="02020603050405020304" pitchFamily="18" charset="0"/>
                <a:cs typeface="Times New Roman" panose="02020603050405020304" pitchFamily="18" charset="0"/>
              </a:rPr>
              <a:t>STUDENT DASHBOARD</a:t>
            </a:r>
            <a:endParaRPr lang="en-IN" sz="1800"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843ECACA-AD89-1B35-D3F7-370D15D14539}"/>
              </a:ext>
            </a:extLst>
          </p:cNvPr>
          <p:cNvPicPr>
            <a:picLocks noGrp="1" noChangeAspect="1"/>
          </p:cNvPicPr>
          <p:nvPr>
            <p:ph sz="quarter" idx="4"/>
          </p:nvPr>
        </p:nvPicPr>
        <p:blipFill>
          <a:blip r:embed="rId3"/>
          <a:stretch>
            <a:fillRect/>
          </a:stretch>
        </p:blipFill>
        <p:spPr>
          <a:xfrm>
            <a:off x="6172200" y="2918822"/>
            <a:ext cx="5095875" cy="2865030"/>
          </a:xfrm>
        </p:spPr>
      </p:pic>
    </p:spTree>
    <p:extLst>
      <p:ext uri="{BB962C8B-B14F-4D97-AF65-F5344CB8AC3E}">
        <p14:creationId xmlns:p14="http://schemas.microsoft.com/office/powerpoint/2010/main" val="1763683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8338-23D9-69AE-137C-00C82295321E}"/>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COMPANY  &amp; ADMIN LOGIN</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4AF94F3-44F3-3B69-C28E-64B0A762B05B}"/>
              </a:ext>
            </a:extLst>
          </p:cNvPr>
          <p:cNvSpPr>
            <a:spLocks noGrp="1"/>
          </p:cNvSpPr>
          <p:nvPr>
            <p:ph type="body" idx="1"/>
          </p:nvPr>
        </p:nvSpPr>
        <p:spPr/>
        <p:txBody>
          <a:bodyPr>
            <a:normAutofit/>
          </a:bodyPr>
          <a:lstStyle/>
          <a:p>
            <a:pPr algn="ctr"/>
            <a:r>
              <a:rPr lang="en-US" sz="1800" dirty="0">
                <a:latin typeface="Times New Roman" panose="02020603050405020304" pitchFamily="18" charset="0"/>
                <a:cs typeface="Times New Roman" panose="02020603050405020304" pitchFamily="18" charset="0"/>
              </a:rPr>
              <a:t>COMPANY DASHBOARD</a:t>
            </a:r>
            <a:endParaRPr lang="en-IN" sz="18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DD729678-1B0D-03CF-1C9C-727F135C6F6A}"/>
              </a:ext>
            </a:extLst>
          </p:cNvPr>
          <p:cNvPicPr>
            <a:picLocks noGrp="1" noChangeAspect="1"/>
          </p:cNvPicPr>
          <p:nvPr>
            <p:ph sz="half" idx="2"/>
          </p:nvPr>
        </p:nvPicPr>
        <p:blipFill>
          <a:blip r:embed="rId2"/>
          <a:stretch>
            <a:fillRect/>
          </a:stretch>
        </p:blipFill>
        <p:spPr>
          <a:xfrm>
            <a:off x="914400" y="2915698"/>
            <a:ext cx="5106988" cy="2871278"/>
          </a:xfrm>
        </p:spPr>
      </p:pic>
      <p:sp>
        <p:nvSpPr>
          <p:cNvPr id="5" name="Text Placeholder 4">
            <a:extLst>
              <a:ext uri="{FF2B5EF4-FFF2-40B4-BE49-F238E27FC236}">
                <a16:creationId xmlns:a16="http://schemas.microsoft.com/office/drawing/2014/main" id="{4D4C181F-DDD7-39E0-1048-174C2367E429}"/>
              </a:ext>
            </a:extLst>
          </p:cNvPr>
          <p:cNvSpPr>
            <a:spLocks noGrp="1"/>
          </p:cNvSpPr>
          <p:nvPr>
            <p:ph type="body" sz="quarter" idx="3"/>
          </p:nvPr>
        </p:nvSpPr>
        <p:spPr/>
        <p:txBody>
          <a:bodyPr>
            <a:normAutofit/>
          </a:bodyPr>
          <a:lstStyle/>
          <a:p>
            <a:pPr algn="ctr"/>
            <a:r>
              <a:rPr lang="en-US" sz="1800" dirty="0">
                <a:latin typeface="Times New Roman" panose="02020603050405020304" pitchFamily="18" charset="0"/>
                <a:cs typeface="Times New Roman" panose="02020603050405020304" pitchFamily="18" charset="0"/>
              </a:rPr>
              <a:t>DELETING ACCOUNT BY ADMIN</a:t>
            </a:r>
            <a:endParaRPr lang="en-IN" sz="1800"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44E16EFB-CD1D-68E3-567B-37FD5189D797}"/>
              </a:ext>
            </a:extLst>
          </p:cNvPr>
          <p:cNvPicPr>
            <a:picLocks noGrp="1" noChangeAspect="1"/>
          </p:cNvPicPr>
          <p:nvPr>
            <p:ph sz="quarter" idx="4"/>
          </p:nvPr>
        </p:nvPicPr>
        <p:blipFill>
          <a:blip r:embed="rId3"/>
          <a:stretch>
            <a:fillRect/>
          </a:stretch>
        </p:blipFill>
        <p:spPr>
          <a:xfrm>
            <a:off x="6172200" y="2918822"/>
            <a:ext cx="5095875" cy="2865030"/>
          </a:xfrm>
        </p:spPr>
      </p:pic>
    </p:spTree>
    <p:extLst>
      <p:ext uri="{BB962C8B-B14F-4D97-AF65-F5344CB8AC3E}">
        <p14:creationId xmlns:p14="http://schemas.microsoft.com/office/powerpoint/2010/main" val="2769504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F896-B087-8DB5-9DA9-5FCF49AFE23B}"/>
              </a:ext>
            </a:extLst>
          </p:cNvPr>
          <p:cNvSpPr>
            <a:spLocks noGrp="1"/>
          </p:cNvSpPr>
          <p:nvPr>
            <p:ph type="title"/>
          </p:nvPr>
        </p:nvSpPr>
        <p:spPr/>
        <p:txBody>
          <a:bodyPr/>
          <a:lstStyle/>
          <a:p>
            <a:r>
              <a:rPr lang="en-US" dirty="0"/>
              <a:t>DATABASE</a:t>
            </a:r>
            <a:endParaRPr lang="en-IN" dirty="0"/>
          </a:p>
        </p:txBody>
      </p:sp>
      <p:sp>
        <p:nvSpPr>
          <p:cNvPr id="3" name="Text Placeholder 2">
            <a:extLst>
              <a:ext uri="{FF2B5EF4-FFF2-40B4-BE49-F238E27FC236}">
                <a16:creationId xmlns:a16="http://schemas.microsoft.com/office/drawing/2014/main" id="{93E245FB-C756-4A5E-B219-96E279AF31FD}"/>
              </a:ext>
            </a:extLst>
          </p:cNvPr>
          <p:cNvSpPr>
            <a:spLocks noGrp="1"/>
          </p:cNvSpPr>
          <p:nvPr>
            <p:ph type="body" idx="1"/>
          </p:nvPr>
        </p:nvSpPr>
        <p:spPr/>
        <p:txBody>
          <a:bodyPr>
            <a:normAutofit/>
          </a:bodyPr>
          <a:lstStyle/>
          <a:p>
            <a:pPr algn="ctr"/>
            <a:r>
              <a:rPr lang="en-US" sz="1800" dirty="0">
                <a:latin typeface="Times New Roman" panose="02020603050405020304" pitchFamily="18" charset="0"/>
                <a:cs typeface="Times New Roman" panose="02020603050405020304" pitchFamily="18" charset="0"/>
              </a:rPr>
              <a:t>XAMPP CONTROL PANEL</a:t>
            </a:r>
            <a:endParaRPr lang="en-IN" sz="18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C3FAD0FB-F899-B1EF-A86B-9DF75D3E8ABF}"/>
              </a:ext>
            </a:extLst>
          </p:cNvPr>
          <p:cNvPicPr>
            <a:picLocks noGrp="1" noChangeAspect="1"/>
          </p:cNvPicPr>
          <p:nvPr>
            <p:ph sz="half" idx="2"/>
          </p:nvPr>
        </p:nvPicPr>
        <p:blipFill>
          <a:blip r:embed="rId2"/>
          <a:stretch>
            <a:fillRect/>
          </a:stretch>
        </p:blipFill>
        <p:spPr>
          <a:xfrm>
            <a:off x="1255018" y="2911475"/>
            <a:ext cx="4425752" cy="2879725"/>
          </a:xfrm>
        </p:spPr>
      </p:pic>
      <p:sp>
        <p:nvSpPr>
          <p:cNvPr id="5" name="Text Placeholder 4">
            <a:extLst>
              <a:ext uri="{FF2B5EF4-FFF2-40B4-BE49-F238E27FC236}">
                <a16:creationId xmlns:a16="http://schemas.microsoft.com/office/drawing/2014/main" id="{8A92B1AE-5264-BF0B-F314-BEE100EE129F}"/>
              </a:ext>
            </a:extLst>
          </p:cNvPr>
          <p:cNvSpPr>
            <a:spLocks noGrp="1"/>
          </p:cNvSpPr>
          <p:nvPr>
            <p:ph type="body" sz="quarter" idx="3"/>
          </p:nvPr>
        </p:nvSpPr>
        <p:spPr/>
        <p:txBody>
          <a:bodyPr>
            <a:normAutofit/>
          </a:bodyPr>
          <a:lstStyle/>
          <a:p>
            <a:pPr algn="ctr"/>
            <a:r>
              <a:rPr lang="en-US" sz="1800" dirty="0">
                <a:latin typeface="Times New Roman" panose="02020603050405020304" pitchFamily="18" charset="0"/>
                <a:cs typeface="Times New Roman" panose="02020603050405020304" pitchFamily="18" charset="0"/>
              </a:rPr>
              <a:t>DATABASE</a:t>
            </a:r>
            <a:endParaRPr lang="en-IN" sz="1800"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BD7FEF94-4D4C-FB28-597B-BEC19FDC47D0}"/>
              </a:ext>
            </a:extLst>
          </p:cNvPr>
          <p:cNvPicPr>
            <a:picLocks noGrp="1" noChangeAspect="1"/>
          </p:cNvPicPr>
          <p:nvPr>
            <p:ph sz="quarter" idx="4"/>
          </p:nvPr>
        </p:nvPicPr>
        <p:blipFill>
          <a:blip r:embed="rId3"/>
          <a:stretch>
            <a:fillRect/>
          </a:stretch>
        </p:blipFill>
        <p:spPr>
          <a:xfrm>
            <a:off x="6172200" y="2918822"/>
            <a:ext cx="5095875" cy="2865030"/>
          </a:xfrm>
        </p:spPr>
      </p:pic>
    </p:spTree>
    <p:extLst>
      <p:ext uri="{BB962C8B-B14F-4D97-AF65-F5344CB8AC3E}">
        <p14:creationId xmlns:p14="http://schemas.microsoft.com/office/powerpoint/2010/main" val="476166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F3BCC-6C93-4739-C9D5-0823FEDEE2AF}"/>
              </a:ext>
            </a:extLst>
          </p:cNvPr>
          <p:cNvSpPr>
            <a:spLocks noGrp="1"/>
          </p:cNvSpPr>
          <p:nvPr>
            <p:ph type="title"/>
          </p:nvPr>
        </p:nvSpPr>
        <p:spPr>
          <a:xfrm>
            <a:off x="913795" y="313765"/>
            <a:ext cx="10353761" cy="1021976"/>
          </a:xfrm>
        </p:spPr>
        <p:txBody>
          <a:bodyPr>
            <a:normAutofit/>
          </a:bodyPr>
          <a:lstStyle/>
          <a:p>
            <a:r>
              <a:rPr lang="en-US" sz="2400" dirty="0">
                <a:latin typeface="Times New Roman" panose="02020603050405020304" pitchFamily="18" charset="0"/>
                <a:cs typeface="Times New Roman" panose="02020603050405020304" pitchFamily="18" charset="0"/>
              </a:rPr>
              <a:t>CONCLUSION &amp; Future enhancement</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ECBCD2-EC31-8032-BEEA-963489B0C45D}"/>
              </a:ext>
            </a:extLst>
          </p:cNvPr>
          <p:cNvSpPr>
            <a:spLocks noGrp="1"/>
          </p:cNvSpPr>
          <p:nvPr>
            <p:ph idx="1"/>
          </p:nvPr>
        </p:nvSpPr>
        <p:spPr>
          <a:xfrm>
            <a:off x="913795" y="1335741"/>
            <a:ext cx="10353762" cy="5450542"/>
          </a:xfrm>
        </p:spPr>
        <p:txBody>
          <a:bodyPr>
            <a:noAutofit/>
          </a:bodyPr>
          <a:lstStyle/>
          <a:p>
            <a:pPr algn="just"/>
            <a:r>
              <a:rPr lang="en-US" sz="1800" dirty="0">
                <a:latin typeface="Times New Roman" panose="02020603050405020304" pitchFamily="18" charset="0"/>
                <a:cs typeface="Times New Roman" panose="02020603050405020304" pitchFamily="18" charset="0"/>
              </a:rPr>
              <a:t>The project titled as </a:t>
            </a:r>
            <a:r>
              <a:rPr lang="en-US" sz="1800" b="1" dirty="0">
                <a:latin typeface="Times New Roman" panose="02020603050405020304" pitchFamily="18" charset="0"/>
                <a:cs typeface="Times New Roman" panose="02020603050405020304" pitchFamily="18" charset="0"/>
              </a:rPr>
              <a:t>Campus Recruitment System</a:t>
            </a:r>
            <a:r>
              <a:rPr lang="en-US" sz="1800" dirty="0">
                <a:latin typeface="Times New Roman" panose="02020603050405020304" pitchFamily="18" charset="0"/>
                <a:cs typeface="Times New Roman" panose="02020603050405020304" pitchFamily="18" charset="0"/>
              </a:rPr>
              <a:t> was deeply studied and analyzed to design the code and implement. It was done under the guidance of the experienced project guide. All the current requirements and possibilities have been taken care during the project time.</a:t>
            </a:r>
          </a:p>
          <a:p>
            <a:pPr algn="just"/>
            <a:r>
              <a:rPr lang="en-US" sz="1800" b="1" dirty="0">
                <a:latin typeface="Times New Roman" panose="02020603050405020304" pitchFamily="18" charset="0"/>
                <a:cs typeface="Times New Roman" panose="02020603050405020304" pitchFamily="18" charset="0"/>
              </a:rPr>
              <a:t> Campus Recruitment System</a:t>
            </a:r>
            <a:r>
              <a:rPr lang="en-US" sz="1800" dirty="0">
                <a:latin typeface="Times New Roman" panose="02020603050405020304" pitchFamily="18" charset="0"/>
                <a:cs typeface="Times New Roman" panose="02020603050405020304" pitchFamily="18" charset="0"/>
              </a:rPr>
              <a:t> is a platform that provide interface between students and company. System provides the list of suitable companies to the students, according to their educational qualification, experience and their preferences.</a:t>
            </a:r>
          </a:p>
          <a:p>
            <a:pPr algn="just"/>
            <a:r>
              <a:rPr lang="en-US" sz="1800" dirty="0">
                <a:latin typeface="Times New Roman" panose="02020603050405020304" pitchFamily="18" charset="0"/>
                <a:cs typeface="Times New Roman" panose="02020603050405020304" pitchFamily="18" charset="0"/>
              </a:rPr>
              <a:t> project has a very vast scope in future. Project can be updated in near future as and when requirement for the same arises, as it is very flexible in terms of expansion. With the proposed software of database CRS is ready and fully functional the client is now able to manage and hence run the entire work in a much better, accurate and error free manner.</a:t>
            </a:r>
          </a:p>
          <a:p>
            <a:r>
              <a:rPr lang="en-US" sz="1800" dirty="0">
                <a:latin typeface="Times New Roman" panose="02020603050405020304" pitchFamily="18" charset="0"/>
                <a:cs typeface="Times New Roman" panose="02020603050405020304" pitchFamily="18" charset="0"/>
              </a:rPr>
              <a:t> The following are the future scope for the project. </a:t>
            </a:r>
          </a:p>
          <a:p>
            <a:r>
              <a:rPr lang="en-US" sz="1800" dirty="0">
                <a:latin typeface="Times New Roman" panose="02020603050405020304" pitchFamily="18" charset="0"/>
                <a:cs typeface="Times New Roman" panose="02020603050405020304" pitchFamily="18" charset="0"/>
              </a:rPr>
              <a:t>1. Discontinue of particular student after getting placed.</a:t>
            </a:r>
          </a:p>
          <a:p>
            <a:r>
              <a:rPr lang="en-US" sz="1800" dirty="0">
                <a:latin typeface="Times New Roman" panose="02020603050405020304" pitchFamily="18" charset="0"/>
                <a:cs typeface="Times New Roman" panose="02020603050405020304" pitchFamily="18" charset="0"/>
              </a:rPr>
              <a:t> 2. Bar code Reader based placement system. </a:t>
            </a:r>
          </a:p>
          <a:p>
            <a:r>
              <a:rPr lang="en-US" sz="1800" dirty="0">
                <a:latin typeface="Times New Roman" panose="02020603050405020304" pitchFamily="18" charset="0"/>
                <a:cs typeface="Times New Roman" panose="02020603050405020304" pitchFamily="18" charset="0"/>
              </a:rPr>
              <a:t>3. Individual qualification detail with photograph.</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9985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05CE-AC35-4F0A-B37F-07D7E7A27BF9}"/>
              </a:ext>
            </a:extLst>
          </p:cNvPr>
          <p:cNvSpPr>
            <a:spLocks noGrp="1"/>
          </p:cNvSpPr>
          <p:nvPr>
            <p:ph type="title"/>
          </p:nvPr>
        </p:nvSpPr>
        <p:spPr>
          <a:xfrm>
            <a:off x="853805" y="0"/>
            <a:ext cx="10353761" cy="1326321"/>
          </a:xfrm>
        </p:spPr>
        <p:txBody>
          <a:bodyPr/>
          <a:lstStyle/>
          <a:p>
            <a:r>
              <a:rPr lang="en-US" sz="2400" dirty="0">
                <a:latin typeface="Times New Roman" panose="02020603050405020304" pitchFamily="18" charset="0"/>
                <a:cs typeface="Times New Roman" panose="02020603050405020304" pitchFamily="18" charset="0"/>
              </a:rPr>
              <a:t>TABLE OF CONTENTS</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4B1CE8-9A38-4225-BD54-02CC3E159192}"/>
              </a:ext>
            </a:extLst>
          </p:cNvPr>
          <p:cNvSpPr>
            <a:spLocks noGrp="1"/>
          </p:cNvSpPr>
          <p:nvPr>
            <p:ph idx="1"/>
          </p:nvPr>
        </p:nvSpPr>
        <p:spPr>
          <a:xfrm>
            <a:off x="1931437" y="1111624"/>
            <a:ext cx="9005504" cy="5145741"/>
          </a:xfrm>
        </p:spPr>
        <p:txBody>
          <a:bodyPr>
            <a:noAutofit/>
          </a:bodyPr>
          <a:lstStyle/>
          <a:p>
            <a:r>
              <a:rPr lang="en-US" sz="1800" dirty="0">
                <a:latin typeface="Times New Roman" panose="02020603050405020304" pitchFamily="18" charset="0"/>
                <a:cs typeface="Times New Roman" panose="02020603050405020304" pitchFamily="18" charset="0"/>
              </a:rPr>
              <a:t>Introduction</a:t>
            </a:r>
          </a:p>
          <a:p>
            <a:r>
              <a:rPr lang="en-US" sz="1800" dirty="0">
                <a:latin typeface="Times New Roman" panose="02020603050405020304" pitchFamily="18" charset="0"/>
                <a:cs typeface="Times New Roman" panose="02020603050405020304" pitchFamily="18" charset="0"/>
              </a:rPr>
              <a:t>Analysis</a:t>
            </a:r>
          </a:p>
          <a:p>
            <a:r>
              <a:rPr lang="en-US" sz="1800" dirty="0">
                <a:latin typeface="Times New Roman" panose="02020603050405020304" pitchFamily="18" charset="0"/>
                <a:cs typeface="Times New Roman" panose="02020603050405020304" pitchFamily="18" charset="0"/>
              </a:rPr>
              <a:t>Design</a:t>
            </a:r>
          </a:p>
          <a:p>
            <a:r>
              <a:rPr lang="en-US" sz="1800" dirty="0">
                <a:latin typeface="Times New Roman" panose="02020603050405020304" pitchFamily="18" charset="0"/>
                <a:cs typeface="Times New Roman" panose="02020603050405020304" pitchFamily="18" charset="0"/>
              </a:rPr>
              <a:t>Implementation</a:t>
            </a:r>
          </a:p>
          <a:p>
            <a:r>
              <a:rPr lang="en-US" sz="1800" dirty="0">
                <a:latin typeface="Times New Roman" panose="02020603050405020304" pitchFamily="18" charset="0"/>
                <a:cs typeface="Times New Roman" panose="02020603050405020304" pitchFamily="18" charset="0"/>
              </a:rPr>
              <a:t>Testing</a:t>
            </a:r>
          </a:p>
          <a:p>
            <a:r>
              <a:rPr lang="en-US" sz="1800" dirty="0">
                <a:latin typeface="Times New Roman" panose="02020603050405020304" pitchFamily="18" charset="0"/>
                <a:cs typeface="Times New Roman" panose="02020603050405020304" pitchFamily="18" charset="0"/>
              </a:rPr>
              <a:t>Data flow diagram</a:t>
            </a:r>
          </a:p>
          <a:p>
            <a:r>
              <a:rPr lang="en-US" sz="1800" dirty="0">
                <a:latin typeface="Times New Roman" panose="02020603050405020304" pitchFamily="18" charset="0"/>
                <a:cs typeface="Times New Roman" panose="02020603050405020304" pitchFamily="18" charset="0"/>
              </a:rPr>
              <a:t>E-R diagram</a:t>
            </a:r>
          </a:p>
          <a:p>
            <a:r>
              <a:rPr lang="en-US" sz="1800" dirty="0">
                <a:latin typeface="Times New Roman" panose="02020603050405020304" pitchFamily="18" charset="0"/>
                <a:cs typeface="Times New Roman" panose="02020603050405020304" pitchFamily="18" charset="0"/>
              </a:rPr>
              <a:t>Features</a:t>
            </a:r>
          </a:p>
          <a:p>
            <a:r>
              <a:rPr lang="en-US" sz="1800" dirty="0">
                <a:latin typeface="Times New Roman" panose="02020603050405020304" pitchFamily="18" charset="0"/>
                <a:cs typeface="Times New Roman" panose="02020603050405020304" pitchFamily="18" charset="0"/>
              </a:rPr>
              <a:t>Advantages and Disadvantages</a:t>
            </a:r>
          </a:p>
          <a:p>
            <a:r>
              <a:rPr lang="en-US" sz="1800" dirty="0">
                <a:latin typeface="Times New Roman" panose="02020603050405020304" pitchFamily="18" charset="0"/>
                <a:cs typeface="Times New Roman" panose="02020603050405020304" pitchFamily="18" charset="0"/>
              </a:rPr>
              <a:t>Modules</a:t>
            </a:r>
          </a:p>
          <a:p>
            <a:r>
              <a:rPr lang="en-US" sz="1800" dirty="0">
                <a:latin typeface="Times New Roman" panose="02020603050405020304" pitchFamily="18" charset="0"/>
                <a:cs typeface="Times New Roman" panose="02020603050405020304" pitchFamily="18" charset="0"/>
              </a:rPr>
              <a:t>Output screens</a:t>
            </a:r>
          </a:p>
          <a:p>
            <a:r>
              <a:rPr lang="en-US" sz="1800" dirty="0">
                <a:latin typeface="Times New Roman" panose="02020603050405020304" pitchFamily="18" charset="0"/>
                <a:cs typeface="Times New Roman" panose="02020603050405020304" pitchFamily="18" charset="0"/>
              </a:rPr>
              <a:t>Conclusion &amp; Future enhancement</a:t>
            </a:r>
          </a:p>
          <a:p>
            <a:pPr marL="0" indent="0">
              <a:buNone/>
            </a:pPr>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1026" name="Picture 2" descr="Online Complaint Management System">
            <a:extLst>
              <a:ext uri="{FF2B5EF4-FFF2-40B4-BE49-F238E27FC236}">
                <a16:creationId xmlns:a16="http://schemas.microsoft.com/office/drawing/2014/main" id="{88E8967E-5F40-BB63-D376-9AA07B4248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2393" y="2130230"/>
            <a:ext cx="4086225" cy="2019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66758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CFF874F-83E2-44F3-8603-3C7B578AC9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3650" y="1790700"/>
            <a:ext cx="7124700" cy="3276600"/>
          </a:xfrm>
          <a:prstGeom prst="rect">
            <a:avLst/>
          </a:prstGeom>
        </p:spPr>
      </p:pic>
    </p:spTree>
    <p:extLst>
      <p:ext uri="{BB962C8B-B14F-4D97-AF65-F5344CB8AC3E}">
        <p14:creationId xmlns:p14="http://schemas.microsoft.com/office/powerpoint/2010/main" val="3027084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AD7B8-84EA-B127-DB11-05198BEACFF2}"/>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introduction</a:t>
            </a:r>
            <a:br>
              <a:rPr lang="en-US" sz="3600" dirty="0">
                <a:latin typeface="+mj-lt"/>
              </a:rPr>
            </a:br>
            <a:endParaRPr lang="en-IN" dirty="0"/>
          </a:p>
        </p:txBody>
      </p:sp>
      <p:sp>
        <p:nvSpPr>
          <p:cNvPr id="3" name="Content Placeholder 2">
            <a:extLst>
              <a:ext uri="{FF2B5EF4-FFF2-40B4-BE49-F238E27FC236}">
                <a16:creationId xmlns:a16="http://schemas.microsoft.com/office/drawing/2014/main" id="{4B4B4495-20BA-207C-501F-B63B59ED78DB}"/>
              </a:ext>
            </a:extLst>
          </p:cNvPr>
          <p:cNvSpPr>
            <a:spLocks noGrp="1"/>
          </p:cNvSpPr>
          <p:nvPr>
            <p:ph idx="1"/>
          </p:nvPr>
        </p:nvSpPr>
        <p:spPr>
          <a:xfrm>
            <a:off x="913795" y="1772816"/>
            <a:ext cx="10353762" cy="4018384"/>
          </a:xfrm>
        </p:spPr>
        <p:txBody>
          <a:bodyPr>
            <a:noAutofit/>
          </a:bodyPr>
          <a:lstStyle/>
          <a:p>
            <a:pPr algn="just"/>
            <a:r>
              <a:rPr lang="en-US" sz="1800" b="0" i="0" dirty="0">
                <a:effectLst/>
                <a:latin typeface="Times New Roman" panose="02020603050405020304" pitchFamily="18" charset="0"/>
                <a:cs typeface="Times New Roman" panose="02020603050405020304" pitchFamily="18" charset="0"/>
              </a:rPr>
              <a:t> Biggest concerns of students in their final year of college is getting a job offer in a campus placement drive.</a:t>
            </a:r>
          </a:p>
          <a:p>
            <a:pPr algn="just"/>
            <a:r>
              <a:rPr lang="en-US" sz="1800" b="0" i="0" dirty="0">
                <a:effectLst/>
                <a:latin typeface="Times New Roman" panose="02020603050405020304" pitchFamily="18" charset="0"/>
                <a:cs typeface="Times New Roman" panose="02020603050405020304" pitchFamily="18" charset="0"/>
              </a:rPr>
              <a:t>This project is beneficial for college students, various companies visiting the campus for recruitment and even the college placement officers of companies like Accenture, TCS, Infosys, Cognizant, etc.,</a:t>
            </a:r>
          </a:p>
          <a:p>
            <a:pPr algn="just"/>
            <a:r>
              <a:rPr lang="en-US" sz="1800" b="0" i="0" dirty="0">
                <a:effectLst/>
                <a:latin typeface="Times New Roman" panose="02020603050405020304" pitchFamily="18" charset="0"/>
                <a:cs typeface="Times New Roman" panose="02020603050405020304" pitchFamily="18" charset="0"/>
              </a:rPr>
              <a:t>The admin checks each student details and removes faulty accounts. The system also consists of a company login where various companies visiting the college can view a list of students in that college and also their respective resumes. </a:t>
            </a:r>
          </a:p>
          <a:p>
            <a:pPr algn="just"/>
            <a:r>
              <a:rPr lang="en-US" sz="1800" b="0" i="0" dirty="0">
                <a:effectLst/>
                <a:latin typeface="Times New Roman" panose="02020603050405020304" pitchFamily="18" charset="0"/>
                <a:cs typeface="Times New Roman" panose="02020603050405020304" pitchFamily="18" charset="0"/>
              </a:rPr>
              <a:t>The software system allows students to view a list of companies who have posted for vacancy. The admin has overall rights over the system and can moderate and delete any details not pertaining to college placement rules. </a:t>
            </a:r>
          </a:p>
          <a:p>
            <a:pPr algn="just"/>
            <a:r>
              <a:rPr lang="en-US" sz="1800" b="0" i="0" dirty="0">
                <a:effectLst/>
                <a:latin typeface="Times New Roman" panose="02020603050405020304" pitchFamily="18" charset="0"/>
                <a:cs typeface="Times New Roman" panose="02020603050405020304" pitchFamily="18" charset="0"/>
              </a:rPr>
              <a:t>This system handles student as well as company data and efficiently displays all this data to respective sides.</a:t>
            </a:r>
          </a:p>
        </p:txBody>
      </p:sp>
    </p:spTree>
    <p:extLst>
      <p:ext uri="{BB962C8B-B14F-4D97-AF65-F5344CB8AC3E}">
        <p14:creationId xmlns:p14="http://schemas.microsoft.com/office/powerpoint/2010/main" val="3176848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9DE4-957B-472F-8E75-3126E70110C3}"/>
              </a:ext>
            </a:extLst>
          </p:cNvPr>
          <p:cNvSpPr>
            <a:spLocks noGrp="1"/>
          </p:cNvSpPr>
          <p:nvPr>
            <p:ph type="title"/>
          </p:nvPr>
        </p:nvSpPr>
        <p:spPr>
          <a:xfrm>
            <a:off x="913793" y="535221"/>
            <a:ext cx="10353761" cy="1326321"/>
          </a:xfrm>
        </p:spPr>
        <p:txBody>
          <a:bodyPr/>
          <a:lstStyle/>
          <a:p>
            <a:r>
              <a:rPr lang="en-US" sz="2400" dirty="0">
                <a:latin typeface="Times New Roman" panose="02020603050405020304" pitchFamily="18" charset="0"/>
                <a:cs typeface="Times New Roman" panose="02020603050405020304" pitchFamily="18" charset="0"/>
              </a:rPr>
              <a:t>Analysis</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4B100B-11FF-46E2-90E4-00D9EF20FA9B}"/>
              </a:ext>
            </a:extLst>
          </p:cNvPr>
          <p:cNvSpPr>
            <a:spLocks noGrp="1"/>
          </p:cNvSpPr>
          <p:nvPr>
            <p:ph idx="1"/>
          </p:nvPr>
        </p:nvSpPr>
        <p:spPr>
          <a:xfrm>
            <a:off x="1175657" y="1861541"/>
            <a:ext cx="9545216" cy="3904777"/>
          </a:xfrm>
        </p:spPr>
        <p:txBody>
          <a:bodyPr>
            <a:noAutofit/>
          </a:bodyPr>
          <a:lstStyle/>
          <a:p>
            <a:pPr marL="0" indent="0" algn="just" rtl="0" fontAlgn="base">
              <a:spcBef>
                <a:spcPts val="0"/>
              </a:spcBef>
              <a:spcAft>
                <a:spcPts val="0"/>
              </a:spcAft>
              <a:buNone/>
            </a:pPr>
            <a:r>
              <a:rPr lang="en-US" sz="1800" dirty="0">
                <a:latin typeface="Times New Roman" panose="02020603050405020304" pitchFamily="18" charset="0"/>
                <a:cs typeface="Times New Roman" panose="02020603050405020304" pitchFamily="18" charset="0"/>
              </a:rPr>
              <a:t>The college campus recruitment system provides options like company login and admin login. This software system provides an option to the admin to create the profiles of students who joined in the campus recruitment training and also upload their details including their marks onto the system. The system also consists of a company login, where various companies visit the college can view the list of students in that college and their respective resumes. The admin has overall rights over the system and can moderate and delete any details not pretraining to college placement rules. The project is beneficial for college students, various companies visiting the campus for recruitment and even the college placement officer. The admin handles student as well as company data and efficiently.</a:t>
            </a:r>
            <a:endParaRPr lang="en-GB" sz="1800" b="0" i="0" u="none" strike="noStrike" dirty="0">
              <a:solidFill>
                <a:srgbClr val="FFFFFF"/>
              </a:solidFill>
              <a:effectLst/>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5717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51252-D95F-949F-8279-E18A5BC8CF6D}"/>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design</a:t>
            </a:r>
          </a:p>
        </p:txBody>
      </p:sp>
      <p:sp>
        <p:nvSpPr>
          <p:cNvPr id="3" name="Content Placeholder 2">
            <a:extLst>
              <a:ext uri="{FF2B5EF4-FFF2-40B4-BE49-F238E27FC236}">
                <a16:creationId xmlns:a16="http://schemas.microsoft.com/office/drawing/2014/main" id="{4A7BDE6F-6202-C3D2-8E1A-E41C50CCD92E}"/>
              </a:ext>
            </a:extLst>
          </p:cNvPr>
          <p:cNvSpPr>
            <a:spLocks noGrp="1"/>
          </p:cNvSpPr>
          <p:nvPr>
            <p:ph idx="1"/>
          </p:nvPr>
        </p:nvSpPr>
        <p:spPr/>
        <p:txBody>
          <a:bodyPr>
            <a:normAutofit fontScale="92500"/>
          </a:bodyPr>
          <a:lstStyle/>
          <a:p>
            <a:pPr marL="0" indent="0" algn="just">
              <a:buNone/>
            </a:pPr>
            <a:r>
              <a:rPr lang="en-US" b="1" dirty="0">
                <a:effectLst/>
                <a:latin typeface="Times New Roman" panose="02020603050405020304" pitchFamily="18" charset="0"/>
                <a:cs typeface="Times New Roman" panose="02020603050405020304" pitchFamily="18" charset="0"/>
              </a:rPr>
              <a:t>INTRODUCTION TO SYSTEM DESIGN</a:t>
            </a:r>
          </a:p>
          <a:p>
            <a:pPr marL="0" indent="0" algn="just">
              <a:buNone/>
            </a:pPr>
            <a:r>
              <a:rPr lang="en-US" sz="1900" i="0" dirty="0">
                <a:effectLst/>
                <a:latin typeface="Times New Roman" panose="02020603050405020304" pitchFamily="18" charset="0"/>
                <a:cs typeface="Times New Roman" panose="02020603050405020304" pitchFamily="18" charset="0"/>
              </a:rPr>
              <a:t>The design phase is the life cycle phase in which the detailed design of the selected system in the study phase is accomplished. In the design phase, the technical specifications are prepared for the performance of allocated tasks. It also includes the construction of programs and program testing. In the design phase, the first step is to determine the output is to produced and in what format. Second, input data and master files have to be designed to meet the requirements of proposed output. The system analyst has to define the methods of capturing and input programs and format of the outputs and its use by the users. The design is a solution, the translation of requirements into center ways of meeting. The design is actually, the process of analyzing,  and developing a database model that accurately reflects the organizing functioning in the real world and implementing that model by creating a database requires an appropriate methodology. </a:t>
            </a:r>
          </a:p>
          <a:p>
            <a:pPr marL="0" indent="0" algn="just">
              <a:buNone/>
            </a:pPr>
            <a:endParaRPr lang="en-US" sz="1800" b="0" i="0" dirty="0">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51224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C34BC-E7E9-439B-A0E1-1B4E9E8926A4}"/>
              </a:ext>
            </a:extLst>
          </p:cNvPr>
          <p:cNvSpPr>
            <a:spLocks noGrp="1"/>
          </p:cNvSpPr>
          <p:nvPr>
            <p:ph type="title"/>
          </p:nvPr>
        </p:nvSpPr>
        <p:spPr>
          <a:xfrm>
            <a:off x="1715293" y="953322"/>
            <a:ext cx="8761413" cy="706964"/>
          </a:xfrm>
        </p:spPr>
        <p:txBody>
          <a:bodyPr/>
          <a:lstStyle/>
          <a:p>
            <a:r>
              <a:rPr lang="en-IN" sz="2400" dirty="0">
                <a:latin typeface="Times New Roman" panose="02020603050405020304" pitchFamily="18" charset="0"/>
                <a:cs typeface="Times New Roman" panose="02020603050405020304" pitchFamily="18" charset="0"/>
              </a:rPr>
              <a:t>Implementation</a:t>
            </a:r>
            <a:endParaRPr lang="en-IN" sz="2400" dirty="0"/>
          </a:p>
        </p:txBody>
      </p:sp>
      <p:sp>
        <p:nvSpPr>
          <p:cNvPr id="3" name="Content Placeholder 2">
            <a:extLst>
              <a:ext uri="{FF2B5EF4-FFF2-40B4-BE49-F238E27FC236}">
                <a16:creationId xmlns:a16="http://schemas.microsoft.com/office/drawing/2014/main" id="{EA795BC8-E10C-4139-9373-BD4E26B7FDB7}"/>
              </a:ext>
            </a:extLst>
          </p:cNvPr>
          <p:cNvSpPr>
            <a:spLocks noGrp="1"/>
          </p:cNvSpPr>
          <p:nvPr>
            <p:ph idx="1"/>
          </p:nvPr>
        </p:nvSpPr>
        <p:spPr>
          <a:xfrm>
            <a:off x="1268963" y="1894114"/>
            <a:ext cx="9685176" cy="3657082"/>
          </a:xfrm>
        </p:spPr>
        <p:txBody>
          <a:bodyPr>
            <a:noAutofit/>
          </a:bodyPr>
          <a:lstStyle/>
          <a:p>
            <a:pPr algn="just"/>
            <a:r>
              <a:rPr lang="en-US" sz="1800" dirty="0">
                <a:latin typeface="Times New Roman" panose="02020603050405020304" pitchFamily="18" charset="0"/>
                <a:cs typeface="Times New Roman" panose="02020603050405020304" pitchFamily="18" charset="0"/>
              </a:rPr>
              <a:t>Filling of forms by students A form is given to students in which they have to fill with all details such as name, roll number, contact details, percentages (all semester), other details like name of institution, place, year of pass, percentage, SSC details (name of institution, place, year of pass, percentage).</a:t>
            </a:r>
          </a:p>
          <a:p>
            <a:pPr algn="just"/>
            <a:r>
              <a:rPr lang="en-US" sz="1800" dirty="0">
                <a:latin typeface="Times New Roman" panose="02020603050405020304" pitchFamily="18" charset="0"/>
                <a:cs typeface="Times New Roman" panose="02020603050405020304" pitchFamily="18" charset="0"/>
              </a:rPr>
              <a:t>Filling of forms by Company's A form is given to Company in which they have to fill with all details such as company name, CEO, COO, location </a:t>
            </a:r>
            <a:r>
              <a:rPr lang="en-US" sz="1800" dirty="0" err="1">
                <a:latin typeface="Times New Roman" panose="02020603050405020304" pitchFamily="18" charset="0"/>
                <a:cs typeface="Times New Roman" panose="02020603050405020304" pitchFamily="18" charset="0"/>
              </a:rPr>
              <a:t>etc</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Creating Vacancies and verifying applied candidates by Companies in Company Dashboard</a:t>
            </a:r>
          </a:p>
          <a:p>
            <a:pPr algn="just"/>
            <a:r>
              <a:rPr lang="en-US" sz="1800" dirty="0">
                <a:latin typeface="Times New Roman" panose="02020603050405020304" pitchFamily="18" charset="0"/>
                <a:cs typeface="Times New Roman" panose="02020603050405020304" pitchFamily="18" charset="0"/>
              </a:rPr>
              <a:t>Checking all the Data of Companies and Students who are Registered, Placed and etc.,</a:t>
            </a:r>
          </a:p>
          <a:p>
            <a:pPr algn="just"/>
            <a:endParaRPr lang="en-US" sz="18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531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C34BC-E7E9-439B-A0E1-1B4E9E8926A4}"/>
              </a:ext>
            </a:extLst>
          </p:cNvPr>
          <p:cNvSpPr>
            <a:spLocks noGrp="1"/>
          </p:cNvSpPr>
          <p:nvPr>
            <p:ph type="title"/>
          </p:nvPr>
        </p:nvSpPr>
        <p:spPr>
          <a:xfrm>
            <a:off x="1715293" y="953322"/>
            <a:ext cx="8761413" cy="706964"/>
          </a:xfrm>
        </p:spPr>
        <p:txBody>
          <a:bodyPr/>
          <a:lstStyle/>
          <a:p>
            <a:r>
              <a:rPr lang="en-IN" sz="2400" dirty="0">
                <a:latin typeface="Times New Roman" panose="02020603050405020304" pitchFamily="18" charset="0"/>
                <a:cs typeface="Times New Roman" panose="02020603050405020304" pitchFamily="18" charset="0"/>
              </a:rPr>
              <a:t>testing</a:t>
            </a:r>
            <a:endParaRPr lang="en-IN" sz="2400" dirty="0"/>
          </a:p>
        </p:txBody>
      </p:sp>
      <p:sp>
        <p:nvSpPr>
          <p:cNvPr id="3" name="Content Placeholder 2">
            <a:extLst>
              <a:ext uri="{FF2B5EF4-FFF2-40B4-BE49-F238E27FC236}">
                <a16:creationId xmlns:a16="http://schemas.microsoft.com/office/drawing/2014/main" id="{EA795BC8-E10C-4139-9373-BD4E26B7FDB7}"/>
              </a:ext>
            </a:extLst>
          </p:cNvPr>
          <p:cNvSpPr>
            <a:spLocks noGrp="1"/>
          </p:cNvSpPr>
          <p:nvPr>
            <p:ph idx="1"/>
          </p:nvPr>
        </p:nvSpPr>
        <p:spPr>
          <a:xfrm>
            <a:off x="1268963" y="1894114"/>
            <a:ext cx="9685176" cy="3657082"/>
          </a:xfrm>
        </p:spPr>
        <p:txBody>
          <a:bodyPr>
            <a:noAutofit/>
          </a:bodyPr>
          <a:lstStyle/>
          <a:p>
            <a:pPr algn="just"/>
            <a:r>
              <a:rPr lang="en-US" sz="1800" dirty="0">
                <a:effectLst/>
                <a:latin typeface="Times New Roman" panose="02020603050405020304" pitchFamily="18" charset="0"/>
                <a:cs typeface="Times New Roman" panose="02020603050405020304" pitchFamily="18" charset="0"/>
              </a:rPr>
              <a:t>After the system is built, the unit testing, system testing and user acceptance testing are needed for errors detection before the system is distributed. This is to ensure the performance of the system is in its optimal state. Besides, the errors and bugs that are detected during testing of the proposed system can be fixed. The unit and system testing will be tested by developer while the user acceptance testing will be tested by a few end-users to ensure the functionalities of system are working as expected.  </a:t>
            </a:r>
          </a:p>
        </p:txBody>
      </p:sp>
    </p:spTree>
    <p:extLst>
      <p:ext uri="{BB962C8B-B14F-4D97-AF65-F5344CB8AC3E}">
        <p14:creationId xmlns:p14="http://schemas.microsoft.com/office/powerpoint/2010/main" val="3554049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D3CB-FB39-0D0F-F86E-1FE0F21DEBF9}"/>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DATA FLOW DIAGRAM(DFD)</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CC66001-4E2D-76E4-F851-9386BB476924}"/>
              </a:ext>
            </a:extLst>
          </p:cNvPr>
          <p:cNvSpPr>
            <a:spLocks noGrp="1"/>
          </p:cNvSpPr>
          <p:nvPr>
            <p:ph type="body" idx="1"/>
          </p:nvPr>
        </p:nvSpPr>
        <p:spPr/>
        <p:txBody>
          <a:bodyPr>
            <a:normAutofit/>
          </a:bodyPr>
          <a:lstStyle/>
          <a:p>
            <a:r>
              <a:rPr lang="en-US" sz="2000" dirty="0">
                <a:latin typeface="Times New Roman" panose="02020603050405020304" pitchFamily="18" charset="0"/>
                <a:cs typeface="Times New Roman" panose="02020603050405020304" pitchFamily="18" charset="0"/>
              </a:rPr>
              <a:t>Zero level DFD</a:t>
            </a:r>
            <a:endParaRPr lang="en-IN" sz="20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F4C5EC11-2EE7-1C48-D595-4CC4878B6A4B}"/>
              </a:ext>
            </a:extLst>
          </p:cNvPr>
          <p:cNvPicPr>
            <a:picLocks noGrp="1" noChangeAspect="1"/>
          </p:cNvPicPr>
          <p:nvPr>
            <p:ph sz="half" idx="2"/>
          </p:nvPr>
        </p:nvPicPr>
        <p:blipFill>
          <a:blip r:embed="rId2"/>
          <a:stretch>
            <a:fillRect/>
          </a:stretch>
        </p:blipFill>
        <p:spPr>
          <a:xfrm>
            <a:off x="914400" y="3091464"/>
            <a:ext cx="5106988" cy="2667105"/>
          </a:xfrm>
        </p:spPr>
      </p:pic>
      <p:sp>
        <p:nvSpPr>
          <p:cNvPr id="5" name="Text Placeholder 4">
            <a:extLst>
              <a:ext uri="{FF2B5EF4-FFF2-40B4-BE49-F238E27FC236}">
                <a16:creationId xmlns:a16="http://schemas.microsoft.com/office/drawing/2014/main" id="{034B3DD1-C4D9-CF3F-F7EE-B81EDB6AC5D9}"/>
              </a:ext>
            </a:extLst>
          </p:cNvPr>
          <p:cNvSpPr>
            <a:spLocks noGrp="1"/>
          </p:cNvSpPr>
          <p:nvPr>
            <p:ph type="body" sz="quarter" idx="3"/>
          </p:nvPr>
        </p:nvSpPr>
        <p:spPr/>
        <p:txBody>
          <a:bodyPr>
            <a:normAutofit/>
          </a:bodyPr>
          <a:lstStyle/>
          <a:p>
            <a:r>
              <a:rPr lang="en-US" sz="2000" dirty="0">
                <a:latin typeface="Times New Roman" panose="02020603050405020304" pitchFamily="18" charset="0"/>
                <a:cs typeface="Times New Roman" panose="02020603050405020304" pitchFamily="18" charset="0"/>
              </a:rPr>
              <a:t>First level DFD</a:t>
            </a:r>
            <a:endParaRPr lang="en-IN" sz="2000"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713DBF88-144E-6A15-83E0-E602910F7F20}"/>
              </a:ext>
            </a:extLst>
          </p:cNvPr>
          <p:cNvPicPr>
            <a:picLocks noGrp="1" noChangeAspect="1"/>
          </p:cNvPicPr>
          <p:nvPr>
            <p:ph sz="quarter" idx="4"/>
          </p:nvPr>
        </p:nvPicPr>
        <p:blipFill>
          <a:blip r:embed="rId3"/>
          <a:stretch>
            <a:fillRect/>
          </a:stretch>
        </p:blipFill>
        <p:spPr>
          <a:xfrm>
            <a:off x="6172200" y="3017785"/>
            <a:ext cx="5212976" cy="2818239"/>
          </a:xfrm>
        </p:spPr>
      </p:pic>
    </p:spTree>
    <p:extLst>
      <p:ext uri="{BB962C8B-B14F-4D97-AF65-F5344CB8AC3E}">
        <p14:creationId xmlns:p14="http://schemas.microsoft.com/office/powerpoint/2010/main" val="2604979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3D16B-FD42-6C44-2E67-D68A998C2D16}"/>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E-R DIAGRAM</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D0A9362-D004-F469-EBFB-FCC874EF06B1}"/>
              </a:ext>
            </a:extLst>
          </p:cNvPr>
          <p:cNvPicPr>
            <a:picLocks noGrp="1" noChangeAspect="1"/>
          </p:cNvPicPr>
          <p:nvPr>
            <p:ph idx="1"/>
          </p:nvPr>
        </p:nvPicPr>
        <p:blipFill>
          <a:blip r:embed="rId2"/>
          <a:stretch>
            <a:fillRect/>
          </a:stretch>
        </p:blipFill>
        <p:spPr>
          <a:xfrm>
            <a:off x="1129553" y="1935921"/>
            <a:ext cx="9941859" cy="4393161"/>
          </a:xfrm>
        </p:spPr>
      </p:pic>
    </p:spTree>
    <p:extLst>
      <p:ext uri="{BB962C8B-B14F-4D97-AF65-F5344CB8AC3E}">
        <p14:creationId xmlns:p14="http://schemas.microsoft.com/office/powerpoint/2010/main" val="38638139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2166</TotalTime>
  <Words>1376</Words>
  <Application>Microsoft Office PowerPoint</Application>
  <PresentationFormat>Widescreen</PresentationFormat>
  <Paragraphs>94</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Bookman Old Style</vt:lpstr>
      <vt:lpstr>Calibri</vt:lpstr>
      <vt:lpstr>Rockwell</vt:lpstr>
      <vt:lpstr>Times New Roman</vt:lpstr>
      <vt:lpstr>Damask</vt:lpstr>
      <vt:lpstr>ANNAMACHARYA INSTITUTE OF  TECHNOLOGY AND  SCIENCES::TIRUPATI (AUTONOMOUS) Venkatapuram(v),Karkambadi(p),Renigunta(m),Tirupati-517520,A.P COMPUTER SCIENCE AND ENGINEERING SOCIAL RELEVANT PROJECT</vt:lpstr>
      <vt:lpstr>TABLE OF CONTENTS</vt:lpstr>
      <vt:lpstr>introduction </vt:lpstr>
      <vt:lpstr>Analysis</vt:lpstr>
      <vt:lpstr>design</vt:lpstr>
      <vt:lpstr>Implementation</vt:lpstr>
      <vt:lpstr>testing</vt:lpstr>
      <vt:lpstr>DATA FLOW DIAGRAM(DFD)</vt:lpstr>
      <vt:lpstr>E-R DIAGRAM</vt:lpstr>
      <vt:lpstr>features</vt:lpstr>
      <vt:lpstr>ADVANTAGES AND DISADVANTAGES:</vt:lpstr>
      <vt:lpstr> modules</vt:lpstr>
      <vt:lpstr>OUTPUT SCREENS</vt:lpstr>
      <vt:lpstr>PowerPoint Presentation</vt:lpstr>
      <vt:lpstr>MODULES</vt:lpstr>
      <vt:lpstr>STUDENT LOGIN</vt:lpstr>
      <vt:lpstr>COMPANY  &amp; ADMIN LOGIN</vt:lpstr>
      <vt:lpstr>DATABASE</vt:lpstr>
      <vt:lpstr>CONCLUSION &amp; 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ANNAMACHARYA INSTITUTE OF  TECHNOLOGY AND  SCIENCES::TIRUPATI (AUTONOMOUS) Venkatapuram(v),Karkabadi(p),Renigunta(m),Tirupati-517520,A.P COMPUTER SCIENCE AND ENGINEERING</dc:title>
  <dc:creator>DAKOJU S S S S JAYA KUMAR</dc:creator>
  <cp:lastModifiedBy>PAVAN KALYAN YADDALA(20AK5A0506)</cp:lastModifiedBy>
  <cp:revision>64</cp:revision>
  <dcterms:created xsi:type="dcterms:W3CDTF">2021-12-23T16:49:39Z</dcterms:created>
  <dcterms:modified xsi:type="dcterms:W3CDTF">2022-11-08T16:46:12Z</dcterms:modified>
</cp:coreProperties>
</file>