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2"/>
  </p:notesMasterIdLst>
  <p:sldIdLst>
    <p:sldId id="256" r:id="rId3"/>
    <p:sldId id="258" r:id="rId4"/>
    <p:sldId id="257" r:id="rId5"/>
    <p:sldId id="263" r:id="rId6"/>
    <p:sldId id="367" r:id="rId7"/>
    <p:sldId id="368" r:id="rId8"/>
    <p:sldId id="268" r:id="rId9"/>
    <p:sldId id="374" r:id="rId10"/>
    <p:sldId id="278" r:id="rId11"/>
    <p:sldId id="356" r:id="rId12"/>
    <p:sldId id="370" r:id="rId13"/>
    <p:sldId id="359" r:id="rId14"/>
    <p:sldId id="266" r:id="rId15"/>
    <p:sldId id="355" r:id="rId16"/>
    <p:sldId id="361" r:id="rId17"/>
    <p:sldId id="362" r:id="rId18"/>
    <p:sldId id="363" r:id="rId19"/>
    <p:sldId id="280" r:id="rId20"/>
    <p:sldId id="375" r:id="rId21"/>
    <p:sldId id="378" r:id="rId22"/>
    <p:sldId id="376" r:id="rId23"/>
    <p:sldId id="377" r:id="rId24"/>
    <p:sldId id="286" r:id="rId25"/>
    <p:sldId id="373" r:id="rId26"/>
    <p:sldId id="281" r:id="rId27"/>
    <p:sldId id="360" r:id="rId28"/>
    <p:sldId id="287" r:id="rId29"/>
    <p:sldId id="369" r:id="rId30"/>
    <p:sldId id="3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4660"/>
  </p:normalViewPr>
  <p:slideViewPr>
    <p:cSldViewPr>
      <p:cViewPr varScale="1">
        <p:scale>
          <a:sx n="61" d="100"/>
          <a:sy n="61" d="100"/>
        </p:scale>
        <p:origin x="38" y="4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AA956-9416-4AD3-AEF6-B82C3C0B8BC2}" type="datetimeFigureOut">
              <a:rPr lang="en-IN" smtClean="0"/>
              <a:t>17-05-2023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9576F-E6C5-4E38-979B-14FA7CA4716B}" type="slidenum">
              <a:rPr lang="en-IN" smtClean="0"/>
              <a:t>‹#›</a:t>
            </a:fld>
            <a:endParaRPr lang="en-IN"/>
          </a:p>
        </p:txBody>
      </p:sp>
    </p:spTree>
    <p:extLst>
      <p:ext uri="{BB962C8B-B14F-4D97-AF65-F5344CB8AC3E}">
        <p14:creationId xmlns:p14="http://schemas.microsoft.com/office/powerpoint/2010/main" val="50093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7: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8" name="Google Shape;158;p8: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5" name="Google Shape;165;p9: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257" name="Google Shape;257;p22: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4: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81" name="Google Shape;281;p25: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274320" y="274320"/>
            <a:ext cx="8595360" cy="82296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222"/>
              <a:buFont typeface="Arial"/>
              <a:buNone/>
              <a:defRPr sz="38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9pPr>
          </a:lstStyle>
          <a:p>
            <a:endParaRPr/>
          </a:p>
        </p:txBody>
      </p:sp>
      <p:sp>
        <p:nvSpPr>
          <p:cNvPr id="8" name="Google Shape;8;p2"/>
          <p:cNvSpPr txBox="1">
            <a:spLocks noGrp="1"/>
          </p:cNvSpPr>
          <p:nvPr>
            <p:ph type="body" idx="1"/>
          </p:nvPr>
        </p:nvSpPr>
        <p:spPr>
          <a:xfrm>
            <a:off x="274320" y="1645921"/>
            <a:ext cx="8595360" cy="4937759"/>
          </a:xfrm>
          <a:prstGeom prst="rect">
            <a:avLst/>
          </a:prstGeom>
          <a:noFill/>
          <a:ln>
            <a:noFill/>
          </a:ln>
        </p:spPr>
        <p:txBody>
          <a:bodyPr spcFirstLastPara="1" wrap="square" lIns="91425" tIns="91425" rIns="91425" bIns="91425" anchor="t" anchorCtr="0">
            <a:noAutofit/>
          </a:bodyPr>
          <a:lstStyle>
            <a:lvl1pPr marL="411480" marR="0" lvl="0"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1pPr>
            <a:lvl2pPr marL="822960" marR="0" lvl="1"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2pPr>
            <a:lvl3pPr marL="1234440" marR="0" lvl="2"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3pPr>
            <a:lvl4pPr marL="1645920" marR="0" lvl="3"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4pPr>
            <a:lvl5pPr marL="2057400" marR="0" lvl="4"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5pPr>
            <a:lvl6pPr marL="2468880" marR="0" lvl="5"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6pPr>
            <a:lvl7pPr marL="2880360" marR="0" lvl="6"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7pPr>
            <a:lvl8pPr marL="3291840" marR="0" lvl="7"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8pPr>
            <a:lvl9pPr marL="3703320" marR="0" lvl="8"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42298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274320" y="274320"/>
            <a:ext cx="8595360" cy="82296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222"/>
              <a:buFont typeface="Arial"/>
              <a:buNone/>
              <a:defRPr sz="38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9pPr>
          </a:lstStyle>
          <a:p>
            <a:endParaRPr/>
          </a:p>
        </p:txBody>
      </p:sp>
      <p:sp>
        <p:nvSpPr>
          <p:cNvPr id="8" name="Google Shape;8;p2"/>
          <p:cNvSpPr txBox="1">
            <a:spLocks noGrp="1"/>
          </p:cNvSpPr>
          <p:nvPr>
            <p:ph type="body" idx="1"/>
          </p:nvPr>
        </p:nvSpPr>
        <p:spPr>
          <a:xfrm>
            <a:off x="274320" y="1645921"/>
            <a:ext cx="8595360" cy="4937759"/>
          </a:xfrm>
          <a:prstGeom prst="rect">
            <a:avLst/>
          </a:prstGeom>
          <a:noFill/>
          <a:ln>
            <a:noFill/>
          </a:ln>
        </p:spPr>
        <p:txBody>
          <a:bodyPr spcFirstLastPara="1" wrap="square" lIns="91425" tIns="91425" rIns="91425" bIns="91425" anchor="t" anchorCtr="0">
            <a:noAutofit/>
          </a:bodyPr>
          <a:lstStyle>
            <a:lvl1pPr marL="411480" marR="0" lvl="0"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1pPr>
            <a:lvl2pPr marL="822960" marR="0" lvl="1"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2pPr>
            <a:lvl3pPr marL="1234440" marR="0" lvl="2"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3pPr>
            <a:lvl4pPr marL="1645920" marR="0" lvl="3"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4pPr>
            <a:lvl5pPr marL="2057400" marR="0" lvl="4"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5pPr>
            <a:lvl6pPr marL="2468880" marR="0" lvl="5"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6pPr>
            <a:lvl7pPr marL="2880360" marR="0" lvl="6"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7pPr>
            <a:lvl8pPr marL="3291840" marR="0" lvl="7"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8pPr>
            <a:lvl9pPr marL="3703320" marR="0" lvl="8"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26158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0"/>
        <p:cNvGrpSpPr/>
        <p:nvPr/>
      </p:nvGrpSpPr>
      <p:grpSpPr>
        <a:xfrm>
          <a:off x="0" y="0"/>
          <a:ext cx="0" cy="0"/>
          <a:chOff x="0" y="0"/>
          <a:chExt cx="0" cy="0"/>
        </a:xfrm>
      </p:grpSpPr>
      <p:sp>
        <p:nvSpPr>
          <p:cNvPr id="11" name="Google Shape;11;p4"/>
          <p:cNvSpPr txBox="1">
            <a:spLocks noGrp="1"/>
          </p:cNvSpPr>
          <p:nvPr>
            <p:ph type="title"/>
          </p:nvPr>
        </p:nvSpPr>
        <p:spPr>
          <a:xfrm>
            <a:off x="274320" y="274320"/>
            <a:ext cx="8595360" cy="82296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222"/>
              <a:buFont typeface="Arial"/>
              <a:buNone/>
              <a:defRPr sz="383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839" b="0" i="0" u="none" strike="noStrike" cap="none">
                <a:solidFill>
                  <a:srgbClr val="000000"/>
                </a:solidFill>
                <a:latin typeface="Arial"/>
                <a:ea typeface="Arial"/>
                <a:cs typeface="Arial"/>
                <a:sym typeface="Arial"/>
              </a:defRPr>
            </a:lvl9pPr>
          </a:lstStyle>
          <a:p>
            <a:endParaRPr/>
          </a:p>
        </p:txBody>
      </p:sp>
      <p:sp>
        <p:nvSpPr>
          <p:cNvPr id="12" name="Google Shape;12;p4"/>
          <p:cNvSpPr txBox="1">
            <a:spLocks noGrp="1"/>
          </p:cNvSpPr>
          <p:nvPr>
            <p:ph type="body" idx="1"/>
          </p:nvPr>
        </p:nvSpPr>
        <p:spPr>
          <a:xfrm>
            <a:off x="274321" y="1645921"/>
            <a:ext cx="4023359" cy="4937759"/>
          </a:xfrm>
          <a:prstGeom prst="rect">
            <a:avLst/>
          </a:prstGeom>
          <a:noFill/>
          <a:ln>
            <a:noFill/>
          </a:ln>
        </p:spPr>
        <p:txBody>
          <a:bodyPr spcFirstLastPara="1" wrap="square" lIns="91425" tIns="91425" rIns="91425" bIns="91425" anchor="t" anchorCtr="0">
            <a:noAutofit/>
          </a:bodyPr>
          <a:lstStyle>
            <a:lvl1pPr marL="411480" marR="0" lvl="0"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1pPr>
            <a:lvl2pPr marL="822960" marR="0" lvl="1"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2pPr>
            <a:lvl3pPr marL="1234440" marR="0" lvl="2"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3pPr>
            <a:lvl4pPr marL="1645920" marR="0" lvl="3"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4pPr>
            <a:lvl5pPr marL="2057400" marR="0" lvl="4"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5pPr>
            <a:lvl6pPr marL="2468880" marR="0" lvl="5"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6pPr>
            <a:lvl7pPr marL="2880360" marR="0" lvl="6"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7pPr>
            <a:lvl8pPr marL="3291840" marR="0" lvl="7"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8pPr>
            <a:lvl9pPr marL="3703320" marR="0" lvl="8"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9pPr>
          </a:lstStyle>
          <a:p>
            <a:endParaRPr/>
          </a:p>
        </p:txBody>
      </p:sp>
      <p:sp>
        <p:nvSpPr>
          <p:cNvPr id="13" name="Google Shape;13;p4"/>
          <p:cNvSpPr txBox="1">
            <a:spLocks noGrp="1"/>
          </p:cNvSpPr>
          <p:nvPr>
            <p:ph type="body" idx="2"/>
          </p:nvPr>
        </p:nvSpPr>
        <p:spPr>
          <a:xfrm>
            <a:off x="4846321" y="1645921"/>
            <a:ext cx="4023359" cy="4937759"/>
          </a:xfrm>
          <a:prstGeom prst="rect">
            <a:avLst/>
          </a:prstGeom>
          <a:noFill/>
          <a:ln>
            <a:noFill/>
          </a:ln>
        </p:spPr>
        <p:txBody>
          <a:bodyPr spcFirstLastPara="1" wrap="square" lIns="91425" tIns="91425" rIns="91425" bIns="91425" anchor="t" anchorCtr="0">
            <a:noAutofit/>
          </a:bodyPr>
          <a:lstStyle>
            <a:lvl1pPr marL="411480" marR="0" lvl="0"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1pPr>
            <a:lvl2pPr marL="822960" marR="0" lvl="1"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2pPr>
            <a:lvl3pPr marL="1234440" marR="0" lvl="2"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3pPr>
            <a:lvl4pPr marL="1645920" marR="0" lvl="3"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4pPr>
            <a:lvl5pPr marL="2057400" marR="0" lvl="4"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5pPr>
            <a:lvl6pPr marL="2468880" marR="0" lvl="5"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6pPr>
            <a:lvl7pPr marL="2880360" marR="0" lvl="6"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7pPr>
            <a:lvl8pPr marL="3291840" marR="0" lvl="7"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8pPr>
            <a:lvl9pPr marL="3703320" marR="0" lvl="8" indent="-205740" algn="l" rtl="0">
              <a:lnSpc>
                <a:spcPct val="100000"/>
              </a:lnSpc>
              <a:spcBef>
                <a:spcPts val="0"/>
              </a:spcBef>
              <a:spcAft>
                <a:spcPts val="0"/>
              </a:spcAft>
              <a:buClr>
                <a:srgbClr val="000000"/>
              </a:buClr>
              <a:buSzPts val="2638"/>
              <a:buFont typeface="Arial"/>
              <a:buNone/>
              <a:defRPr sz="2399"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8457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
        <p:cNvGrpSpPr/>
        <p:nvPr/>
      </p:nvGrpSpPr>
      <p:grpSpPr>
        <a:xfrm>
          <a:off x="0" y="0"/>
          <a:ext cx="0" cy="0"/>
          <a:chOff x="0" y="0"/>
          <a:chExt cx="0" cy="0"/>
        </a:xfrm>
      </p:grpSpPr>
      <p:sp>
        <p:nvSpPr>
          <p:cNvPr id="15" name="Google Shape;15;p5"/>
          <p:cNvSpPr txBox="1">
            <a:spLocks noGrp="1"/>
          </p:cNvSpPr>
          <p:nvPr>
            <p:ph type="body" idx="1"/>
          </p:nvPr>
        </p:nvSpPr>
        <p:spPr>
          <a:xfrm>
            <a:off x="274320" y="6035041"/>
            <a:ext cx="8595360" cy="548639"/>
          </a:xfrm>
          <a:prstGeom prst="rect">
            <a:avLst/>
          </a:prstGeom>
          <a:noFill/>
          <a:ln>
            <a:noFill/>
          </a:ln>
        </p:spPr>
        <p:txBody>
          <a:bodyPr spcFirstLastPara="1" wrap="square" lIns="91425" tIns="91425" rIns="91425" bIns="91425" anchor="t" anchorCtr="0">
            <a:noAutofit/>
          </a:bodyPr>
          <a:lstStyle>
            <a:lvl1pPr marL="411480" marR="0" lvl="0"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1pPr>
            <a:lvl2pPr marL="822960" marR="0" lvl="1"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2pPr>
            <a:lvl3pPr marL="1234440" marR="0" lvl="2"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3pPr>
            <a:lvl4pPr marL="1645920" marR="0" lvl="3"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4pPr>
            <a:lvl5pPr marL="2057400" marR="0" lvl="4"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5pPr>
            <a:lvl6pPr marL="2468880" marR="0" lvl="5"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6pPr>
            <a:lvl7pPr marL="2880360" marR="0" lvl="6"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7pPr>
            <a:lvl8pPr marL="3291840" marR="0" lvl="7"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8pPr>
            <a:lvl9pPr marL="3703320" marR="0" lvl="8" indent="-205740" algn="ctr" rtl="0">
              <a:lnSpc>
                <a:spcPct val="100000"/>
              </a:lnSpc>
              <a:spcBef>
                <a:spcPts val="0"/>
              </a:spcBef>
              <a:spcAft>
                <a:spcPts val="0"/>
              </a:spcAft>
              <a:buClr>
                <a:srgbClr val="000000"/>
              </a:buClr>
              <a:buSzPts val="3200"/>
              <a:buFont typeface="Arial"/>
              <a:buNone/>
              <a:defRPr sz="288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3969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3223840957"/>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s://ieeexplore.ieee.org/document/9721191"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ookcrossing.pl/ksiazka/321192"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p:nvPr/>
        </p:nvSpPr>
        <p:spPr>
          <a:xfrm>
            <a:off x="631655" y="332656"/>
            <a:ext cx="7880689" cy="5709974"/>
          </a:xfrm>
          <a:prstGeom prst="rect">
            <a:avLst/>
          </a:prstGeom>
          <a:noFill/>
          <a:ln>
            <a:noFill/>
          </a:ln>
        </p:spPr>
        <p:txBody>
          <a:bodyPr spcFirstLastPara="1" wrap="square" lIns="34290" tIns="34290" rIns="34290" bIns="34290" anchor="t" anchorCtr="0">
            <a:noAutofit/>
          </a:bodyPr>
          <a:lstStyle/>
          <a:p>
            <a:pPr algn="ctr" defTabSz="822960">
              <a:spcBef>
                <a:spcPts val="1080"/>
              </a:spcBef>
              <a:buClr>
                <a:srgbClr val="000000"/>
              </a:buClr>
              <a:buSzPts val="2650"/>
            </a:pPr>
            <a:endParaRPr lang="en-US" sz="2385" b="1" kern="0" dirty="0">
              <a:solidFill>
                <a:srgbClr val="000000"/>
              </a:solidFill>
              <a:latin typeface="Times New Roman"/>
              <a:ea typeface="Times New Roman"/>
              <a:cs typeface="Times New Roman"/>
              <a:sym typeface="Times New Roman"/>
            </a:endParaRPr>
          </a:p>
          <a:p>
            <a:pPr algn="ctr" defTabSz="822960">
              <a:spcBef>
                <a:spcPts val="1080"/>
              </a:spcBef>
              <a:buClr>
                <a:srgbClr val="000000"/>
              </a:buClr>
              <a:buSzPts val="2650"/>
            </a:pPr>
            <a:endParaRPr lang="en-US" sz="2385" b="1" kern="0" dirty="0">
              <a:solidFill>
                <a:srgbClr val="000000"/>
              </a:solidFill>
              <a:latin typeface="Times New Roman"/>
              <a:ea typeface="Times New Roman"/>
              <a:cs typeface="Times New Roman"/>
              <a:sym typeface="Times New Roman"/>
            </a:endParaRPr>
          </a:p>
          <a:p>
            <a:pPr algn="ctr" defTabSz="822960">
              <a:spcBef>
                <a:spcPts val="1080"/>
              </a:spcBef>
              <a:buClr>
                <a:srgbClr val="000000"/>
              </a:buClr>
              <a:buSzPts val="2650"/>
            </a:pPr>
            <a:endParaRPr lang="en-US" sz="2385" b="1" kern="0" dirty="0">
              <a:solidFill>
                <a:srgbClr val="000000"/>
              </a:solidFill>
              <a:latin typeface="Times New Roman"/>
              <a:ea typeface="Times New Roman"/>
              <a:cs typeface="Times New Roman"/>
              <a:sym typeface="Times New Roman"/>
            </a:endParaRPr>
          </a:p>
          <a:p>
            <a:pPr algn="ctr" defTabSz="822960">
              <a:spcBef>
                <a:spcPts val="1080"/>
              </a:spcBef>
              <a:buClr>
                <a:srgbClr val="000000"/>
              </a:buClr>
              <a:buSzPts val="2650"/>
            </a:pPr>
            <a:r>
              <a:rPr lang="en-US" sz="2800" b="1" kern="0" dirty="0">
                <a:solidFill>
                  <a:srgbClr val="000000"/>
                </a:solidFill>
                <a:latin typeface="Times New Roman"/>
                <a:ea typeface="Times New Roman"/>
                <a:cs typeface="Times New Roman"/>
                <a:sym typeface="Times New Roman"/>
              </a:rPr>
              <a:t>Agro Prognostics Based on Characteristics of the agricultural Environment Using Machine Learning</a:t>
            </a:r>
            <a:endParaRPr sz="2800" b="1" kern="0" dirty="0">
              <a:solidFill>
                <a:srgbClr val="000000"/>
              </a:solidFill>
              <a:latin typeface="Arial"/>
              <a:ea typeface="Arial"/>
              <a:cs typeface="Arial"/>
              <a:sym typeface="Arial"/>
            </a:endParaRPr>
          </a:p>
          <a:p>
            <a:pPr algn="ctr" defTabSz="822960">
              <a:lnSpc>
                <a:spcPct val="120000"/>
              </a:lnSpc>
              <a:buClr>
                <a:srgbClr val="000000"/>
              </a:buClr>
              <a:buSzPts val="2000"/>
            </a:pPr>
            <a:endParaRPr i="1" kern="0" dirty="0">
              <a:solidFill>
                <a:srgbClr val="000000"/>
              </a:solidFill>
              <a:latin typeface="Times New Roman"/>
              <a:ea typeface="Times New Roman"/>
              <a:cs typeface="Times New Roman"/>
              <a:sym typeface="Times New Roman"/>
            </a:endParaRPr>
          </a:p>
          <a:p>
            <a:pPr algn="ctr" defTabSz="822960">
              <a:lnSpc>
                <a:spcPct val="120000"/>
              </a:lnSpc>
              <a:buClr>
                <a:srgbClr val="000000"/>
              </a:buClr>
              <a:buSzPts val="2200"/>
            </a:pPr>
            <a:r>
              <a:rPr lang="en-US" sz="1980" i="1" kern="0" dirty="0">
                <a:solidFill>
                  <a:srgbClr val="000000"/>
                </a:solidFill>
                <a:latin typeface="Times New Roman"/>
                <a:ea typeface="Times New Roman"/>
                <a:cs typeface="Times New Roman"/>
                <a:sym typeface="Times New Roman"/>
              </a:rPr>
              <a:t>By</a:t>
            </a:r>
            <a:r>
              <a:rPr lang="en-US" i="1" kern="0" dirty="0">
                <a:solidFill>
                  <a:srgbClr val="000000"/>
                </a:solidFill>
                <a:latin typeface="Times New Roman"/>
                <a:ea typeface="Times New Roman"/>
                <a:cs typeface="Times New Roman"/>
                <a:sym typeface="Times New Roman"/>
              </a:rPr>
              <a:t> </a:t>
            </a:r>
            <a:endParaRPr sz="1260" kern="0" dirty="0">
              <a:solidFill>
                <a:srgbClr val="000000"/>
              </a:solidFill>
              <a:latin typeface="Arial"/>
              <a:ea typeface="Arial"/>
              <a:cs typeface="Arial"/>
              <a:sym typeface="Arial"/>
            </a:endParaRPr>
          </a:p>
          <a:p>
            <a:pPr algn="ctr" defTabSz="822960">
              <a:lnSpc>
                <a:spcPct val="120000"/>
              </a:lnSpc>
              <a:buClr>
                <a:srgbClr val="000000"/>
              </a:buClr>
              <a:buSzPts val="2000"/>
            </a:pPr>
            <a:br>
              <a:rPr lang="en-US" b="1" kern="0" dirty="0">
                <a:solidFill>
                  <a:srgbClr val="000000"/>
                </a:solidFill>
                <a:latin typeface="Times New Roman"/>
                <a:ea typeface="Times New Roman"/>
                <a:cs typeface="Times New Roman"/>
                <a:sym typeface="Times New Roman"/>
              </a:rPr>
            </a:br>
            <a:r>
              <a:rPr lang="en-US" b="1" kern="0" dirty="0">
                <a:solidFill>
                  <a:srgbClr val="000000"/>
                </a:solidFill>
                <a:latin typeface="Times New Roman"/>
                <a:ea typeface="Times New Roman"/>
                <a:cs typeface="Times New Roman"/>
                <a:sym typeface="Times New Roman"/>
              </a:rPr>
              <a:t>Uday Kiran Reddy Aduri  (RA1911027010108)</a:t>
            </a:r>
            <a:endParaRPr sz="1260" kern="0" dirty="0">
              <a:solidFill>
                <a:srgbClr val="000000"/>
              </a:solidFill>
              <a:latin typeface="Arial"/>
              <a:ea typeface="Arial"/>
              <a:cs typeface="Arial"/>
              <a:sym typeface="Arial"/>
            </a:endParaRPr>
          </a:p>
          <a:p>
            <a:pPr algn="ctr" defTabSz="822960">
              <a:lnSpc>
                <a:spcPct val="120000"/>
              </a:lnSpc>
              <a:buClr>
                <a:srgbClr val="000000"/>
              </a:buClr>
              <a:buSzPts val="2000"/>
            </a:pPr>
            <a:r>
              <a:rPr lang="en-US" b="1" kern="0" dirty="0">
                <a:solidFill>
                  <a:srgbClr val="000000"/>
                </a:solidFill>
                <a:latin typeface="Times New Roman"/>
                <a:ea typeface="Times New Roman"/>
                <a:cs typeface="Times New Roman"/>
                <a:sym typeface="Times New Roman"/>
              </a:rPr>
              <a:t>Pavan Kiran Kuchipudi (RA1911027010084)</a:t>
            </a:r>
            <a:endParaRPr kern="0" dirty="0">
              <a:solidFill>
                <a:srgbClr val="000000"/>
              </a:solidFill>
              <a:latin typeface="Times New Roman"/>
              <a:ea typeface="Times New Roman"/>
              <a:cs typeface="Times New Roman"/>
              <a:sym typeface="Times New Roman"/>
            </a:endParaRPr>
          </a:p>
          <a:p>
            <a:pPr algn="ctr" defTabSz="822960">
              <a:lnSpc>
                <a:spcPct val="120000"/>
              </a:lnSpc>
              <a:buClr>
                <a:srgbClr val="000000"/>
              </a:buClr>
              <a:buSzPts val="2000"/>
            </a:pPr>
            <a:br>
              <a:rPr lang="en-US" kern="0" dirty="0">
                <a:solidFill>
                  <a:srgbClr val="000000"/>
                </a:solidFill>
                <a:latin typeface="Arial"/>
                <a:ea typeface="Arial"/>
                <a:cs typeface="Arial"/>
                <a:sym typeface="Arial"/>
              </a:rPr>
            </a:br>
            <a:r>
              <a:rPr lang="en-US" sz="2400" b="1" kern="0" dirty="0">
                <a:solidFill>
                  <a:srgbClr val="000000"/>
                </a:solidFill>
                <a:latin typeface="Arial"/>
                <a:ea typeface="Arial"/>
                <a:cs typeface="Arial"/>
                <a:sym typeface="Arial"/>
              </a:rPr>
              <a:t>ICRTDAO-66</a:t>
            </a:r>
            <a:endParaRPr b="1" kern="0"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p>
        </p:txBody>
      </p:sp>
      <p:sp>
        <p:nvSpPr>
          <p:cNvPr id="3" name="Content Placeholder 2"/>
          <p:cNvSpPr>
            <a:spLocks noGrp="1"/>
          </p:cNvSpPr>
          <p:nvPr>
            <p:ph idx="1"/>
          </p:nvPr>
        </p:nvSpPr>
        <p:spPr/>
        <p:txBody>
          <a:bodyPr>
            <a:noAutofit/>
          </a:bodyPr>
          <a:lstStyle/>
          <a:p>
            <a:pPr marL="0" lvl="0" indent="0">
              <a:buNone/>
            </a:pPr>
            <a:endParaRPr lang="en-US" sz="1600" dirty="0"/>
          </a:p>
          <a:p>
            <a:pPr marL="0" lvl="0" indent="0">
              <a:buNone/>
            </a:pPr>
            <a:r>
              <a:rPr lang="en-US" sz="1600" dirty="0"/>
              <a:t>1. importing the packages: using this module we will import all packages</a:t>
            </a:r>
          </a:p>
          <a:p>
            <a:pPr marL="0" lvl="0" indent="0">
              <a:buNone/>
            </a:pPr>
            <a:endParaRPr lang="en-US" sz="1600" dirty="0"/>
          </a:p>
          <a:p>
            <a:pPr marL="0" lvl="0" indent="0">
              <a:buNone/>
            </a:pPr>
            <a:r>
              <a:rPr lang="en-US" sz="1600" dirty="0"/>
              <a:t> </a:t>
            </a:r>
          </a:p>
          <a:p>
            <a:pPr marL="0" lvl="0" indent="0">
              <a:buNone/>
            </a:pPr>
            <a:r>
              <a:rPr lang="en-US" sz="1600" dirty="0"/>
              <a:t>2. exploring the dataset – Crop recommendation Data: Using this module we will upload dataset </a:t>
            </a:r>
          </a:p>
          <a:p>
            <a:pPr marL="0" lvl="0" indent="0">
              <a:buNone/>
            </a:pPr>
            <a:endParaRPr lang="en-US" sz="1600" dirty="0"/>
          </a:p>
          <a:p>
            <a:pPr marL="0" lvl="0" indent="0">
              <a:buNone/>
            </a:pPr>
            <a:endParaRPr lang="en-US" sz="1600" dirty="0"/>
          </a:p>
          <a:p>
            <a:pPr marL="0" lvl="0" indent="0">
              <a:buNone/>
            </a:pPr>
            <a:r>
              <a:rPr lang="en-US" sz="1600" dirty="0"/>
              <a:t>3. data processing &amp; cleaning: Using this module we will read data for processing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16F57-9D0B-479B-A8A4-AF492BAB86E3}"/>
              </a:ext>
            </a:extLst>
          </p:cNvPr>
          <p:cNvSpPr txBox="1"/>
          <p:nvPr/>
        </p:nvSpPr>
        <p:spPr>
          <a:xfrm>
            <a:off x="539552" y="1196752"/>
            <a:ext cx="8136904" cy="3539430"/>
          </a:xfrm>
          <a:prstGeom prst="rect">
            <a:avLst/>
          </a:prstGeom>
          <a:noFill/>
        </p:spPr>
        <p:txBody>
          <a:bodyPr wrap="square">
            <a:spAutoFit/>
          </a:bodyPr>
          <a:lstStyle/>
          <a:p>
            <a:pPr lvl="0"/>
            <a:endParaRPr lang="en-US" sz="1600" dirty="0"/>
          </a:p>
          <a:p>
            <a:pPr lvl="0"/>
            <a:endParaRPr lang="en-US" sz="1600" dirty="0"/>
          </a:p>
          <a:p>
            <a:pPr lvl="0"/>
            <a:endParaRPr lang="en-US" sz="1600" dirty="0"/>
          </a:p>
          <a:p>
            <a:pPr lvl="0"/>
            <a:r>
              <a:rPr lang="en-US" sz="1600" dirty="0"/>
              <a:t>4. visualization using seaborn &amp; matplotlib: Using this module will get graphical representation of information and data. </a:t>
            </a:r>
          </a:p>
          <a:p>
            <a:pPr marL="342900" lvl="0" indent="-342900">
              <a:buAutoNum type="arabicPeriod" startAt="4"/>
            </a:pPr>
            <a:endParaRPr lang="en-US" sz="1600" dirty="0"/>
          </a:p>
          <a:p>
            <a:pPr marL="342900" lvl="0" indent="-342900">
              <a:buAutoNum type="arabicPeriod" startAt="4"/>
            </a:pPr>
            <a:endParaRPr lang="en-US" sz="1600" dirty="0"/>
          </a:p>
          <a:p>
            <a:pPr lvl="0"/>
            <a:r>
              <a:rPr lang="en-US" sz="1600" dirty="0"/>
              <a:t> 5. Splitting the data to train and test: Using this module will divide dataset into train &amp; test for processing </a:t>
            </a:r>
          </a:p>
          <a:p>
            <a:pPr marL="342900" lvl="0" indent="-342900">
              <a:buAutoNum type="arabicPeriod" startAt="5"/>
            </a:pPr>
            <a:endParaRPr lang="en-US" sz="1600" dirty="0"/>
          </a:p>
          <a:p>
            <a:pPr marL="342900" lvl="0" indent="-342900">
              <a:buAutoNum type="arabicPeriod" startAt="5"/>
            </a:pPr>
            <a:endParaRPr lang="en-US" sz="1600" dirty="0"/>
          </a:p>
          <a:p>
            <a:pPr lvl="0"/>
            <a:r>
              <a:rPr lang="en-US" sz="1600" dirty="0"/>
              <a:t>6. building the model with and without feature selection - Feature Selection (SMOTE, ROSE, RFE, MRFE, BORUTA, MEMOTE) - KNN - Naive Bayes - Bagging </a:t>
            </a:r>
            <a:r>
              <a:rPr lang="en-US" sz="1600" dirty="0" err="1"/>
              <a:t>Classifeir</a:t>
            </a:r>
            <a:r>
              <a:rPr lang="en-US" sz="1600" dirty="0"/>
              <a:t> - Random Forest - Decision Tree - SVM - Gradient Boosting - Voting Classifier</a:t>
            </a:r>
          </a:p>
        </p:txBody>
      </p:sp>
    </p:spTree>
    <p:extLst>
      <p:ext uri="{BB962C8B-B14F-4D97-AF65-F5344CB8AC3E}">
        <p14:creationId xmlns:p14="http://schemas.microsoft.com/office/powerpoint/2010/main" val="69258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928670"/>
            <a:ext cx="8501122" cy="4524315"/>
          </a:xfrm>
          <a:prstGeom prst="rect">
            <a:avLst/>
          </a:prstGeom>
        </p:spPr>
        <p:txBody>
          <a:bodyPr wrap="square">
            <a:spAutoFit/>
          </a:bodyPr>
          <a:lstStyle/>
          <a:p>
            <a:pPr algn="just"/>
            <a:r>
              <a:rPr lang="en-US" sz="1600" dirty="0"/>
              <a:t>7.training the model: Using this module algorithms trained for processing &amp; prediction building the model with Voting Classifier since it gives better accuracy comparing with Other Models </a:t>
            </a:r>
          </a:p>
          <a:p>
            <a:pPr marL="342900" indent="-342900" algn="just">
              <a:buAutoNum type="arabicPeriod" startAt="7"/>
            </a:pPr>
            <a:endParaRPr lang="en-US" sz="1600" dirty="0"/>
          </a:p>
          <a:p>
            <a:pPr marL="342900" indent="-342900" algn="just">
              <a:buAutoNum type="arabicPeriod" startAt="7"/>
            </a:pPr>
            <a:endParaRPr lang="en-US" sz="1600" dirty="0"/>
          </a:p>
          <a:p>
            <a:pPr marL="342900" indent="-342900" algn="just">
              <a:buAutoNum type="arabicPeriod" startAt="7"/>
            </a:pPr>
            <a:endParaRPr lang="en-US" sz="1600" dirty="0"/>
          </a:p>
          <a:p>
            <a:pPr algn="just"/>
            <a:r>
              <a:rPr lang="en-US" sz="1600" dirty="0"/>
              <a:t>8.Flask Framework with </a:t>
            </a:r>
            <a:r>
              <a:rPr lang="en-US" sz="1600" dirty="0" err="1"/>
              <a:t>Sqlite</a:t>
            </a:r>
            <a:r>
              <a:rPr lang="en-US" sz="1600" dirty="0"/>
              <a:t> for signup and </a:t>
            </a:r>
            <a:r>
              <a:rPr lang="en-US" sz="1600" dirty="0" err="1"/>
              <a:t>signin</a:t>
            </a:r>
            <a:r>
              <a:rPr lang="en-US" sz="1600" dirty="0"/>
              <a:t>: Using this module user will get register &amp; login importing the packages </a:t>
            </a:r>
          </a:p>
          <a:p>
            <a:pPr marL="342900" indent="-342900" algn="just">
              <a:buAutoNum type="arabicPeriod" startAt="7"/>
            </a:pPr>
            <a:endParaRPr lang="en-US" sz="1600" dirty="0"/>
          </a:p>
          <a:p>
            <a:pPr marL="342900" indent="-342900" algn="just">
              <a:buAutoNum type="arabicPeriod" startAt="7"/>
            </a:pPr>
            <a:endParaRPr lang="en-US" sz="1600" dirty="0"/>
          </a:p>
          <a:p>
            <a:pPr marL="342900" indent="-342900" algn="just">
              <a:buAutoNum type="arabicPeriod" startAt="7"/>
            </a:pPr>
            <a:endParaRPr lang="en-US" sz="1600" dirty="0"/>
          </a:p>
          <a:p>
            <a:pPr algn="just"/>
            <a:r>
              <a:rPr lang="en-US" sz="1600" dirty="0"/>
              <a:t>9.User gives input as Feature Values : </a:t>
            </a:r>
            <a:r>
              <a:rPr lang="en-US" sz="1600" dirty="0" err="1"/>
              <a:t>Uisng</a:t>
            </a:r>
            <a:r>
              <a:rPr lang="en-US" sz="1600" dirty="0"/>
              <a:t> this module user gives input for prediction the given input is preprocessed for prediction </a:t>
            </a:r>
          </a:p>
          <a:p>
            <a:pPr marL="342900" indent="-342900" algn="just">
              <a:buAutoNum type="arabicPeriod" startAt="7"/>
            </a:pPr>
            <a:endParaRPr lang="en-US" sz="1600" dirty="0"/>
          </a:p>
          <a:p>
            <a:pPr marL="342900" indent="-342900" algn="just">
              <a:buAutoNum type="arabicPeriod" startAt="7"/>
            </a:pPr>
            <a:endParaRPr lang="en-US" sz="1600" dirty="0"/>
          </a:p>
          <a:p>
            <a:pPr marL="342900" indent="-342900" algn="just">
              <a:buAutoNum type="arabicPeriod" startAt="7"/>
            </a:pPr>
            <a:endParaRPr lang="en-US" sz="1600" dirty="0"/>
          </a:p>
          <a:p>
            <a:pPr algn="just"/>
            <a:r>
              <a:rPr lang="en-US" sz="1600" dirty="0"/>
              <a:t>10.Trained model is used for prediction: Using this module predicted result displayed final outcome is displayed through frontend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a:t>Environment</a:t>
            </a:r>
          </a:p>
        </p:txBody>
      </p:sp>
      <p:sp>
        <p:nvSpPr>
          <p:cNvPr id="3" name="Content Placeholder 2"/>
          <p:cNvSpPr>
            <a:spLocks noGrp="1"/>
          </p:cNvSpPr>
          <p:nvPr>
            <p:ph idx="1"/>
          </p:nvPr>
        </p:nvSpPr>
        <p:spPr/>
        <p:txBody>
          <a:bodyPr>
            <a:normAutofit/>
          </a:bodyPr>
          <a:lstStyle/>
          <a:p>
            <a:pPr marL="0" indent="0">
              <a:buNone/>
            </a:pPr>
            <a:endParaRPr lang="en-US" sz="1600" dirty="0"/>
          </a:p>
          <a:p>
            <a:pPr marL="0" indent="0" fontAlgn="base">
              <a:buNone/>
            </a:pPr>
            <a:r>
              <a:rPr lang="en-US" sz="1600" dirty="0"/>
              <a:t>Software requirements deal with defining software resource requirements and prerequisites that need to be installed on a computer to provide optimal functioning of an application. These requirements or prerequisites are generally not included in the software installation package and need to be installed separately before the software is installed. </a:t>
            </a:r>
            <a:r>
              <a:rPr lang="en-US" sz="1600" b="1" dirty="0"/>
              <a:t> </a:t>
            </a:r>
          </a:p>
          <a:p>
            <a:pPr fontAlgn="base"/>
            <a:endParaRPr lang="en-US" sz="1600" dirty="0"/>
          </a:p>
          <a:p>
            <a:r>
              <a:rPr lang="en-US" sz="1600" b="1" dirty="0"/>
              <a:t>Visual Studio Community Version</a:t>
            </a:r>
          </a:p>
          <a:p>
            <a:endParaRPr lang="en-US" sz="1600" dirty="0"/>
          </a:p>
          <a:p>
            <a:r>
              <a:rPr lang="en-US" sz="1600" b="1" dirty="0"/>
              <a:t>Nodejs ( Version 12.3.1)</a:t>
            </a:r>
          </a:p>
          <a:p>
            <a:endParaRPr lang="en-US" sz="1600" dirty="0"/>
          </a:p>
          <a:p>
            <a:r>
              <a:rPr lang="en-US" sz="1600" b="1" dirty="0"/>
              <a:t>Python IDEL ( Python 3.7 )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229600" cy="1143000"/>
          </a:xfrm>
        </p:spPr>
        <p:txBody>
          <a:bodyPr/>
          <a:lstStyle/>
          <a:p>
            <a:r>
              <a:rPr lang="en-US" dirty="0"/>
              <a:t>Algorithms</a:t>
            </a:r>
          </a:p>
        </p:txBody>
      </p:sp>
      <p:sp>
        <p:nvSpPr>
          <p:cNvPr id="3" name="Content Placeholder 2"/>
          <p:cNvSpPr>
            <a:spLocks noGrp="1"/>
          </p:cNvSpPr>
          <p:nvPr>
            <p:ph idx="1"/>
          </p:nvPr>
        </p:nvSpPr>
        <p:spPr>
          <a:xfrm>
            <a:off x="381000" y="1219200"/>
            <a:ext cx="8229600" cy="5450160"/>
          </a:xfrm>
        </p:spPr>
        <p:txBody>
          <a:bodyPr>
            <a:noAutofit/>
          </a:bodyPr>
          <a:lstStyle/>
          <a:p>
            <a:pPr marL="0" indent="0" algn="just">
              <a:buNone/>
            </a:pPr>
            <a:endParaRPr lang="en-IN" sz="1600" b="1" i="0" dirty="0">
              <a:solidFill>
                <a:srgbClr val="040C28"/>
              </a:solidFill>
              <a:effectLst/>
            </a:endParaRPr>
          </a:p>
          <a:p>
            <a:pPr marL="0" indent="0" algn="just">
              <a:buNone/>
            </a:pPr>
            <a:endParaRPr lang="en-IN" sz="1600" b="1" dirty="0">
              <a:solidFill>
                <a:srgbClr val="040C28"/>
              </a:solidFill>
            </a:endParaRPr>
          </a:p>
          <a:p>
            <a:pPr marL="0" indent="0" algn="just">
              <a:buNone/>
            </a:pPr>
            <a:endParaRPr lang="en-IN" sz="1600" b="1" dirty="0">
              <a:solidFill>
                <a:srgbClr val="040C28"/>
              </a:solidFill>
            </a:endParaRPr>
          </a:p>
          <a:p>
            <a:pPr marL="0" indent="0" algn="just">
              <a:buNone/>
            </a:pPr>
            <a:r>
              <a:rPr lang="en-IN" sz="1600" b="1" i="0" dirty="0">
                <a:solidFill>
                  <a:srgbClr val="040C28"/>
                </a:solidFill>
                <a:effectLst/>
              </a:rPr>
              <a:t>K-Nearest Neighbours Algorithm</a:t>
            </a:r>
            <a:r>
              <a:rPr lang="en-US" sz="1600" dirty="0"/>
              <a:t>: </a:t>
            </a:r>
          </a:p>
          <a:p>
            <a:pPr marL="0" indent="0" algn="just">
              <a:buNone/>
            </a:pPr>
            <a:endParaRPr lang="en-US" sz="1600" dirty="0"/>
          </a:p>
          <a:p>
            <a:pPr algn="just"/>
            <a:r>
              <a:rPr lang="en-US" sz="1600" dirty="0"/>
              <a:t>The abbreviation KNN stands for “K-Nearest </a:t>
            </a:r>
            <a:r>
              <a:rPr lang="en-US" sz="1600" dirty="0" err="1"/>
              <a:t>Neighbour</a:t>
            </a:r>
            <a:r>
              <a:rPr lang="en-US" sz="1600" dirty="0"/>
              <a:t>”. It is a supervised machine learning algorithm. </a:t>
            </a:r>
          </a:p>
          <a:p>
            <a:pPr algn="just"/>
            <a:r>
              <a:rPr lang="en-US" sz="1600" dirty="0"/>
              <a:t>The algorithm can be used to solve both classification and regression problem statements. The number of nearest </a:t>
            </a:r>
            <a:r>
              <a:rPr lang="en-US" sz="1600" dirty="0" err="1"/>
              <a:t>neighbours</a:t>
            </a:r>
            <a:r>
              <a:rPr lang="en-US" sz="1600" dirty="0"/>
              <a:t> to a new unknown variable that has to be predicted or classified is denoted by the symbol ‘K’.</a:t>
            </a:r>
          </a:p>
          <a:p>
            <a:pPr algn="just"/>
            <a:endParaRPr lang="en-US" sz="1600" b="1" dirty="0"/>
          </a:p>
          <a:p>
            <a:pPr marL="0" indent="0" algn="just">
              <a:buNone/>
            </a:pPr>
            <a:r>
              <a:rPr lang="en-US" sz="1600" b="1" dirty="0"/>
              <a:t>Bagging Classifier</a:t>
            </a:r>
            <a:r>
              <a:rPr lang="en-US" sz="1600" dirty="0"/>
              <a:t>: </a:t>
            </a:r>
          </a:p>
          <a:p>
            <a:pPr marL="0" indent="0" algn="just">
              <a:buNone/>
            </a:pPr>
            <a:endParaRPr lang="en-US" sz="1600" dirty="0"/>
          </a:p>
          <a:p>
            <a:pPr algn="just"/>
            <a:r>
              <a:rPr lang="en-US" sz="1600" dirty="0"/>
              <a:t> A Bagging classifier is an ensemble meta-estimator that fits base classifiers each on random subsets of the original dataset and then aggregate their individual predictions (either by voting or by averaging) to form a final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7755C-CD76-416D-86E3-F0465D7F6E8E}"/>
              </a:ext>
            </a:extLst>
          </p:cNvPr>
          <p:cNvSpPr>
            <a:spLocks noGrp="1"/>
          </p:cNvSpPr>
          <p:nvPr>
            <p:ph idx="1"/>
          </p:nvPr>
        </p:nvSpPr>
        <p:spPr>
          <a:xfrm>
            <a:off x="251520" y="836712"/>
            <a:ext cx="8229600" cy="5328592"/>
          </a:xfrm>
        </p:spPr>
        <p:txBody>
          <a:bodyPr>
            <a:normAutofit/>
          </a:bodyPr>
          <a:lstStyle/>
          <a:p>
            <a:pPr marL="0" indent="0">
              <a:buNone/>
            </a:pPr>
            <a:r>
              <a:rPr lang="en-US" sz="1600" b="1" dirty="0"/>
              <a:t>Naive Bayes:</a:t>
            </a:r>
          </a:p>
          <a:p>
            <a:pPr marL="0" indent="0">
              <a:buNone/>
            </a:pPr>
            <a:endParaRPr lang="en-US" sz="1600" b="1" dirty="0"/>
          </a:p>
          <a:p>
            <a:r>
              <a:rPr lang="en-US" sz="1600" dirty="0"/>
              <a:t>The Naive Bayes classification algorithm is a probabilistic classifier. It is based on probability models that incorporate strong independence assumptions. </a:t>
            </a:r>
          </a:p>
          <a:p>
            <a:endParaRPr lang="en-US" sz="1600" dirty="0"/>
          </a:p>
          <a:p>
            <a:r>
              <a:rPr lang="en-US" sz="1600" dirty="0"/>
              <a:t>The independence assumptions often do not have an impact on reality. Therefore they are considered as naive.</a:t>
            </a:r>
          </a:p>
          <a:p>
            <a:endParaRPr lang="en-US" sz="1600" dirty="0"/>
          </a:p>
          <a:p>
            <a:endParaRPr lang="en-US" sz="1600" dirty="0"/>
          </a:p>
          <a:p>
            <a:endParaRPr lang="en-US" sz="1600" dirty="0"/>
          </a:p>
          <a:p>
            <a:pPr marL="0" indent="0">
              <a:buNone/>
            </a:pPr>
            <a:r>
              <a:rPr lang="en-US" sz="1600" b="1" dirty="0"/>
              <a:t>Random Forest:</a:t>
            </a:r>
          </a:p>
          <a:p>
            <a:pPr marL="0" indent="0">
              <a:buNone/>
            </a:pPr>
            <a:endParaRPr lang="en-US" sz="1600" b="1" dirty="0"/>
          </a:p>
          <a:p>
            <a:r>
              <a:rPr lang="en-US" sz="1600" b="1" dirty="0"/>
              <a:t> </a:t>
            </a:r>
            <a:r>
              <a:rPr lang="en-US" sz="1600" dirty="0"/>
              <a:t>Random Forest is a popular machine learning algorithm that belongs to the supervised learning technique. It can be used for both Classification and Regression problems in ML.</a:t>
            </a:r>
          </a:p>
          <a:p>
            <a:endParaRPr lang="en-US" sz="1600" dirty="0"/>
          </a:p>
          <a:p>
            <a:r>
              <a:rPr lang="en-US" sz="1600" dirty="0"/>
              <a:t>As the name suggests, "Random Forest is a classifier that contains a number of decision trees on various subsets of the given dataset and takes the average to improve the predictive accuracy of that dataset</a:t>
            </a:r>
            <a:endParaRPr lang="en-IN" sz="1600" b="1" dirty="0"/>
          </a:p>
        </p:txBody>
      </p:sp>
    </p:spTree>
    <p:extLst>
      <p:ext uri="{BB962C8B-B14F-4D97-AF65-F5344CB8AC3E}">
        <p14:creationId xmlns:p14="http://schemas.microsoft.com/office/powerpoint/2010/main" val="76482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28D8B-238D-405D-B56F-4D9ECD5611DB}"/>
              </a:ext>
            </a:extLst>
          </p:cNvPr>
          <p:cNvSpPr>
            <a:spLocks noGrp="1"/>
          </p:cNvSpPr>
          <p:nvPr>
            <p:ph idx="1"/>
          </p:nvPr>
        </p:nvSpPr>
        <p:spPr>
          <a:xfrm>
            <a:off x="457200" y="908720"/>
            <a:ext cx="8229600" cy="5688632"/>
          </a:xfrm>
        </p:spPr>
        <p:txBody>
          <a:bodyPr>
            <a:normAutofit/>
          </a:bodyPr>
          <a:lstStyle/>
          <a:p>
            <a:pPr marL="0" indent="0">
              <a:buNone/>
            </a:pPr>
            <a:r>
              <a:rPr lang="en-US" sz="1600" b="1" dirty="0"/>
              <a:t>Decision Tree:</a:t>
            </a:r>
          </a:p>
          <a:p>
            <a:pPr marL="0" indent="0">
              <a:buNone/>
            </a:pPr>
            <a:endParaRPr lang="en-US" sz="1600" b="1" dirty="0"/>
          </a:p>
          <a:p>
            <a:r>
              <a:rPr lang="en-US" sz="1600" dirty="0"/>
              <a:t>Decision trees use multiple algorithms to decide to split a node into two or more sub-nodes. </a:t>
            </a:r>
          </a:p>
          <a:p>
            <a:endParaRPr lang="en-US" sz="1600" dirty="0"/>
          </a:p>
          <a:p>
            <a:r>
              <a:rPr lang="en-US" sz="1600" dirty="0"/>
              <a:t>The creation of sub-nodes increases the homogeneity of resultant sub-nodes. In other words, we can say that the purity of the node increases with respect to the target variable.</a:t>
            </a:r>
          </a:p>
          <a:p>
            <a:endParaRPr lang="en-US" sz="1600" dirty="0"/>
          </a:p>
          <a:p>
            <a:pPr marL="0" indent="0">
              <a:buNone/>
            </a:pPr>
            <a:r>
              <a:rPr lang="en-IN" sz="1600" b="1" i="0" dirty="0">
                <a:solidFill>
                  <a:srgbClr val="202124"/>
                </a:solidFill>
                <a:effectLst/>
              </a:rPr>
              <a:t>Support vector machines:</a:t>
            </a:r>
          </a:p>
          <a:p>
            <a:pPr marL="0" indent="0">
              <a:buNone/>
            </a:pPr>
            <a:endParaRPr lang="en-IN" sz="1600" b="1" i="0" dirty="0">
              <a:solidFill>
                <a:srgbClr val="202124"/>
              </a:solidFill>
              <a:effectLst/>
            </a:endParaRPr>
          </a:p>
          <a:p>
            <a:r>
              <a:rPr lang="en-US" sz="1600" dirty="0"/>
              <a:t>Support Vector Machine or SVM is one of the most popular Supervised Learning algorithms. Primarily, it is used for Classification problems in Machine Learning. </a:t>
            </a:r>
          </a:p>
          <a:p>
            <a:endParaRPr lang="en-US" sz="1600" dirty="0"/>
          </a:p>
          <a:p>
            <a:r>
              <a:rPr lang="en-US" sz="16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sz="1600" b="1" dirty="0"/>
          </a:p>
          <a:p>
            <a:endParaRPr lang="en-US" sz="1600" dirty="0"/>
          </a:p>
          <a:p>
            <a:pPr marL="0" indent="0">
              <a:buNone/>
            </a:pPr>
            <a:endParaRPr lang="en-IN" sz="1600" b="1" dirty="0"/>
          </a:p>
        </p:txBody>
      </p:sp>
    </p:spTree>
    <p:extLst>
      <p:ext uri="{BB962C8B-B14F-4D97-AF65-F5344CB8AC3E}">
        <p14:creationId xmlns:p14="http://schemas.microsoft.com/office/powerpoint/2010/main" val="398373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BFBD1-5ABF-45C8-968F-D0CB123557AE}"/>
              </a:ext>
            </a:extLst>
          </p:cNvPr>
          <p:cNvSpPr>
            <a:spLocks noGrp="1"/>
          </p:cNvSpPr>
          <p:nvPr>
            <p:ph idx="1"/>
          </p:nvPr>
        </p:nvSpPr>
        <p:spPr>
          <a:xfrm>
            <a:off x="457200" y="908720"/>
            <a:ext cx="8229600" cy="5544616"/>
          </a:xfrm>
        </p:spPr>
        <p:txBody>
          <a:bodyPr>
            <a:normAutofit/>
          </a:bodyPr>
          <a:lstStyle/>
          <a:p>
            <a:pPr marL="0" indent="0">
              <a:buNone/>
            </a:pPr>
            <a:r>
              <a:rPr lang="en-US" sz="1600" b="1" dirty="0"/>
              <a:t>Gradient Boosting:</a:t>
            </a:r>
          </a:p>
          <a:p>
            <a:pPr marL="0" indent="0">
              <a:buNone/>
            </a:pPr>
            <a:endParaRPr lang="en-US" sz="1600" b="1" dirty="0"/>
          </a:p>
          <a:p>
            <a:r>
              <a:rPr lang="en-US" sz="1600" dirty="0"/>
              <a:t>Gradient boosting is a machine learning technique used in regression and classification tasks, among others. </a:t>
            </a:r>
          </a:p>
          <a:p>
            <a:endParaRPr lang="en-US" sz="1600" dirty="0"/>
          </a:p>
          <a:p>
            <a:r>
              <a:rPr lang="en-US" sz="1600" dirty="0"/>
              <a:t>It gives a prediction model in the form of an ensemble of weak prediction models, which are typically decision trees. It generalizes the other methods by allowing optimization of an arbitrary differentiable loss function.</a:t>
            </a:r>
          </a:p>
          <a:p>
            <a:endParaRPr lang="en-US" sz="1600" dirty="0"/>
          </a:p>
          <a:p>
            <a:pPr marL="0" indent="0">
              <a:buNone/>
            </a:pPr>
            <a:endParaRPr lang="en-US" sz="1600" b="1" dirty="0"/>
          </a:p>
          <a:p>
            <a:pPr marL="0" indent="0">
              <a:buNone/>
            </a:pPr>
            <a:r>
              <a:rPr lang="en-US" sz="1600" b="1" dirty="0"/>
              <a:t>Voting Classifier:</a:t>
            </a:r>
          </a:p>
          <a:p>
            <a:pPr marL="0" indent="0">
              <a:buNone/>
            </a:pPr>
            <a:endParaRPr lang="en-US" sz="1600" b="1" dirty="0"/>
          </a:p>
          <a:p>
            <a:r>
              <a:rPr lang="en-US" sz="1600" dirty="0"/>
              <a:t>A voting classifier is a machine learning estimator that trains various base models or estimators and predicts on the basis of aggregating the findings of each base estimator. </a:t>
            </a:r>
          </a:p>
          <a:p>
            <a:endParaRPr lang="en-US" sz="1600" dirty="0"/>
          </a:p>
          <a:p>
            <a:r>
              <a:rPr lang="en-US" sz="1600" dirty="0"/>
              <a:t>The aggregating criteria can be combined decision of voting for each estimator output.</a:t>
            </a:r>
            <a:endParaRPr lang="en-IN" sz="1600" b="1" dirty="0"/>
          </a:p>
        </p:txBody>
      </p:sp>
    </p:spTree>
    <p:extLst>
      <p:ext uri="{BB962C8B-B14F-4D97-AF65-F5344CB8AC3E}">
        <p14:creationId xmlns:p14="http://schemas.microsoft.com/office/powerpoint/2010/main" val="310772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74320" y="980728"/>
            <a:ext cx="8595360" cy="822960"/>
          </a:xfrm>
          <a:prstGeom prst="rect">
            <a:avLst/>
          </a:prstGeom>
          <a:noFill/>
          <a:ln>
            <a:noFill/>
          </a:ln>
        </p:spPr>
        <p:txBody>
          <a:bodyPr spcFirstLastPara="1" wrap="square" lIns="82283" tIns="82283" rIns="82283" bIns="82283" anchor="t" anchorCtr="0">
            <a:noAutofit/>
          </a:bodyPr>
          <a:lstStyle/>
          <a:p>
            <a:pPr>
              <a:buSzPts val="4158"/>
            </a:pPr>
            <a:r>
              <a:rPr lang="en-US" dirty="0"/>
              <a:t>Results</a:t>
            </a:r>
            <a:endParaRPr dirty="0"/>
          </a:p>
        </p:txBody>
      </p:sp>
      <p:sp>
        <p:nvSpPr>
          <p:cNvPr id="276" name="Google Shape;276;p42"/>
          <p:cNvSpPr txBox="1">
            <a:spLocks noGrp="1"/>
          </p:cNvSpPr>
          <p:nvPr>
            <p:ph type="body" idx="1"/>
          </p:nvPr>
        </p:nvSpPr>
        <p:spPr>
          <a:xfrm>
            <a:off x="282729" y="2348880"/>
            <a:ext cx="8595360" cy="5554980"/>
          </a:xfrm>
          <a:prstGeom prst="rect">
            <a:avLst/>
          </a:prstGeom>
          <a:noFill/>
          <a:ln>
            <a:noFill/>
          </a:ln>
        </p:spPr>
        <p:txBody>
          <a:bodyPr spcFirstLastPara="1" wrap="square" lIns="82283" tIns="82283" rIns="82283" bIns="82283" anchor="t" anchorCtr="0">
            <a:noAutofit/>
          </a:bodyPr>
          <a:lstStyle/>
          <a:p>
            <a:pPr marL="0" indent="-147104">
              <a:buSzPts val="2574"/>
              <a:buFont typeface="Noto Sans Symbols"/>
              <a:buChar char="✔"/>
            </a:pPr>
            <a:r>
              <a:rPr lang="en-US" sz="1600" dirty="0">
                <a:latin typeface="+mn-lt"/>
              </a:rPr>
              <a:t> After </a:t>
            </a:r>
            <a:r>
              <a:rPr lang="en-US" sz="1600" dirty="0" err="1">
                <a:latin typeface="+mn-lt"/>
              </a:rPr>
              <a:t>visualisation</a:t>
            </a:r>
            <a:r>
              <a:rPr lang="en-US" sz="1600" dirty="0">
                <a:latin typeface="+mn-lt"/>
              </a:rPr>
              <a:t> , the data is cleaned and </a:t>
            </a:r>
            <a:r>
              <a:rPr lang="en-US" sz="1600" b="1" dirty="0" err="1">
                <a:latin typeface="+mn-lt"/>
              </a:rPr>
              <a:t>splitted</a:t>
            </a:r>
            <a:r>
              <a:rPr lang="en-US" sz="1600" dirty="0">
                <a:latin typeface="+mn-lt"/>
              </a:rPr>
              <a:t> for train and test module.</a:t>
            </a:r>
          </a:p>
          <a:p>
            <a:pPr marL="0" indent="-147104">
              <a:buSzPts val="2574"/>
              <a:buFont typeface="Noto Sans Symbols"/>
              <a:buChar char="✔"/>
            </a:pPr>
            <a:endParaRPr sz="1600" dirty="0">
              <a:latin typeface="+mn-lt"/>
            </a:endParaRPr>
          </a:p>
          <a:p>
            <a:pPr marL="0" indent="0"/>
            <a:endParaRPr sz="1600" dirty="0">
              <a:latin typeface="+mn-lt"/>
            </a:endParaRPr>
          </a:p>
          <a:p>
            <a:pPr marL="0" indent="-147104">
              <a:buSzPts val="2574"/>
              <a:buFont typeface="Noto Sans Symbols"/>
              <a:buChar char="✔"/>
            </a:pPr>
            <a:r>
              <a:rPr lang="en-US" sz="1600" dirty="0">
                <a:latin typeface="+mn-lt"/>
              </a:rPr>
              <a:t> </a:t>
            </a:r>
            <a:r>
              <a:rPr lang="en-US" sz="1600" b="1" dirty="0">
                <a:latin typeface="+mn-lt"/>
              </a:rPr>
              <a:t>Feature selections</a:t>
            </a:r>
            <a:r>
              <a:rPr lang="en-US" sz="1600" dirty="0">
                <a:latin typeface="+mn-lt"/>
              </a:rPr>
              <a:t> are invoked and applied several algorithms.</a:t>
            </a:r>
          </a:p>
          <a:p>
            <a:pPr marL="0" indent="-147104">
              <a:buSzPts val="2574"/>
              <a:buFont typeface="Noto Sans Symbols"/>
              <a:buChar char="✔"/>
            </a:pPr>
            <a:endParaRPr sz="1600" dirty="0">
              <a:latin typeface="+mn-lt"/>
            </a:endParaRPr>
          </a:p>
          <a:p>
            <a:pPr marL="0" indent="0"/>
            <a:endParaRPr sz="1600" dirty="0">
              <a:latin typeface="+mn-lt"/>
            </a:endParaRPr>
          </a:p>
          <a:p>
            <a:pPr marL="0" indent="-147104">
              <a:buSzPts val="2574"/>
              <a:buFont typeface="Noto Sans Symbols"/>
              <a:buChar char="✔"/>
            </a:pPr>
            <a:r>
              <a:rPr lang="en-US" sz="1600" dirty="0">
                <a:latin typeface="+mn-lt"/>
              </a:rPr>
              <a:t>Thereby compared the </a:t>
            </a:r>
            <a:r>
              <a:rPr lang="en-US" sz="1600" b="1" dirty="0">
                <a:latin typeface="+mn-lt"/>
              </a:rPr>
              <a:t>predicted</a:t>
            </a:r>
            <a:r>
              <a:rPr lang="en-US" sz="1600" dirty="0">
                <a:latin typeface="+mn-lt"/>
              </a:rPr>
              <a:t> and tested data and calculated accuracy by </a:t>
            </a:r>
            <a:r>
              <a:rPr lang="en-US" sz="1600" b="1" dirty="0">
                <a:latin typeface="+mn-lt"/>
              </a:rPr>
              <a:t>score       method().</a:t>
            </a:r>
          </a:p>
          <a:p>
            <a:pPr marL="0" indent="-147104">
              <a:buSzPts val="2574"/>
              <a:buFont typeface="Noto Sans Symbols"/>
              <a:buChar char="✔"/>
            </a:pPr>
            <a:endParaRPr sz="1600" dirty="0">
              <a:latin typeface="+mn-lt"/>
            </a:endParaRPr>
          </a:p>
          <a:p>
            <a:pPr marL="0" indent="0"/>
            <a:endParaRPr sz="1600" dirty="0">
              <a:latin typeface="+mn-lt"/>
            </a:endParaRPr>
          </a:p>
          <a:p>
            <a:pPr marL="0" indent="-147104">
              <a:buSzPts val="2574"/>
              <a:buFont typeface="Noto Sans Symbols"/>
              <a:buChar char="✔"/>
            </a:pPr>
            <a:r>
              <a:rPr lang="en-US" sz="1600" dirty="0">
                <a:latin typeface="+mn-lt"/>
              </a:rPr>
              <a:t>Hence the voting </a:t>
            </a:r>
            <a:r>
              <a:rPr lang="en-US" sz="1600" dirty="0" err="1">
                <a:latin typeface="+mn-lt"/>
              </a:rPr>
              <a:t>classfier</a:t>
            </a:r>
            <a:r>
              <a:rPr lang="en-US" sz="1600" dirty="0">
                <a:latin typeface="+mn-lt"/>
              </a:rPr>
              <a:t> holds high accuracy for given data and be used for </a:t>
            </a:r>
            <a:r>
              <a:rPr lang="en-US" sz="1600" dirty="0" err="1">
                <a:latin typeface="+mn-lt"/>
              </a:rPr>
              <a:t>Agricutural</a:t>
            </a:r>
            <a:r>
              <a:rPr lang="en-US" sz="1600" dirty="0">
                <a:latin typeface="+mn-lt"/>
              </a:rPr>
              <a:t> Analytics.</a:t>
            </a:r>
          </a:p>
          <a:p>
            <a:pPr marL="0" indent="0">
              <a:buSzPts val="2574"/>
            </a:pPr>
            <a:endParaRPr sz="1600" dirty="0">
              <a:latin typeface="+mn-lt"/>
            </a:endParaRPr>
          </a:p>
        </p:txBody>
      </p:sp>
      <p:sp>
        <p:nvSpPr>
          <p:cNvPr id="278" name="Google Shape;278;p42"/>
          <p:cNvSpPr txBox="1"/>
          <p:nvPr/>
        </p:nvSpPr>
        <p:spPr>
          <a:xfrm>
            <a:off x="7818957" y="648030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:- 32</a:t>
            </a:r>
            <a:endParaRPr sz="1080" kern="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99C511-A826-44B7-8903-B365C1C19369}"/>
              </a:ext>
            </a:extLst>
          </p:cNvPr>
          <p:cNvPicPr/>
          <p:nvPr/>
        </p:nvPicPr>
        <p:blipFill>
          <a:blip r:embed="rId2" cstate="print"/>
          <a:srcRect/>
          <a:stretch>
            <a:fillRect/>
          </a:stretch>
        </p:blipFill>
        <p:spPr bwMode="auto">
          <a:xfrm>
            <a:off x="467544" y="908720"/>
            <a:ext cx="8280920" cy="5616624"/>
          </a:xfrm>
          <a:prstGeom prst="rect">
            <a:avLst/>
          </a:prstGeom>
          <a:noFill/>
          <a:ln w="9525">
            <a:noFill/>
            <a:miter lim="800000"/>
            <a:headEnd/>
            <a:tailEnd/>
          </a:ln>
        </p:spPr>
      </p:pic>
    </p:spTree>
    <p:extLst>
      <p:ext uri="{BB962C8B-B14F-4D97-AF65-F5344CB8AC3E}">
        <p14:creationId xmlns:p14="http://schemas.microsoft.com/office/powerpoint/2010/main" val="28578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endParaRPr lang="en-US" sz="1600" dirty="0"/>
          </a:p>
          <a:p>
            <a:r>
              <a:rPr lang="en-US" sz="1600" dirty="0"/>
              <a:t>Crop prediction in agriculture is a complicated process and multiple models have been proposed and tested to this end. The problem calls for the use of assorted datasets, given that crop cultivation depends on biotic and </a:t>
            </a:r>
            <a:r>
              <a:rPr lang="en-US" sz="1600" dirty="0" err="1"/>
              <a:t>abiotic</a:t>
            </a:r>
            <a:r>
              <a:rPr lang="en-US" sz="1600" dirty="0"/>
              <a:t> factors. Biotic factors include those elements of the environment that occur as a result of the impact of living organisms (microorganisms, plants, animals, parasites, predators, pests), directly or indirectly, on other living organisms. This group also includes anthropogenic factors (fertilization, plant protection, irrigation, air pollution, water pollution and soils, etc.). These factors may contribute to the occurrence of many changes in the yield of crops, cause internal defects, shape defects and changes in the chemical composition of the plant yield.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F20F54-124A-4571-8C47-2A5A3D086F49}"/>
              </a:ext>
            </a:extLst>
          </p:cNvPr>
          <p:cNvPicPr/>
          <p:nvPr/>
        </p:nvPicPr>
        <p:blipFill>
          <a:blip r:embed="rId2"/>
          <a:srcRect/>
          <a:stretch>
            <a:fillRect/>
          </a:stretch>
        </p:blipFill>
        <p:spPr bwMode="auto">
          <a:xfrm>
            <a:off x="611560" y="908720"/>
            <a:ext cx="7992888" cy="5184576"/>
          </a:xfrm>
          <a:prstGeom prst="rect">
            <a:avLst/>
          </a:prstGeom>
          <a:noFill/>
          <a:ln w="9525">
            <a:noFill/>
            <a:miter lim="800000"/>
            <a:headEnd/>
            <a:tailEnd/>
          </a:ln>
        </p:spPr>
      </p:pic>
    </p:spTree>
    <p:extLst>
      <p:ext uri="{BB962C8B-B14F-4D97-AF65-F5344CB8AC3E}">
        <p14:creationId xmlns:p14="http://schemas.microsoft.com/office/powerpoint/2010/main" val="398998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6C0554-AF2A-4D5C-B42C-0444B5AEFAF4}"/>
              </a:ext>
            </a:extLst>
          </p:cNvPr>
          <p:cNvPicPr/>
          <p:nvPr/>
        </p:nvPicPr>
        <p:blipFill>
          <a:blip r:embed="rId2"/>
          <a:srcRect/>
          <a:stretch>
            <a:fillRect/>
          </a:stretch>
        </p:blipFill>
        <p:spPr bwMode="auto">
          <a:xfrm>
            <a:off x="611560" y="908720"/>
            <a:ext cx="7632848" cy="4968552"/>
          </a:xfrm>
          <a:prstGeom prst="rect">
            <a:avLst/>
          </a:prstGeom>
          <a:noFill/>
          <a:ln w="9525">
            <a:noFill/>
            <a:miter lim="800000"/>
            <a:headEnd/>
            <a:tailEnd/>
          </a:ln>
        </p:spPr>
      </p:pic>
    </p:spTree>
    <p:extLst>
      <p:ext uri="{BB962C8B-B14F-4D97-AF65-F5344CB8AC3E}">
        <p14:creationId xmlns:p14="http://schemas.microsoft.com/office/powerpoint/2010/main" val="388175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D29A2-1471-4479-897C-EEE624432F34}"/>
              </a:ext>
            </a:extLst>
          </p:cNvPr>
          <p:cNvPicPr/>
          <p:nvPr/>
        </p:nvPicPr>
        <p:blipFill>
          <a:blip r:embed="rId2"/>
          <a:srcRect/>
          <a:stretch>
            <a:fillRect/>
          </a:stretch>
        </p:blipFill>
        <p:spPr bwMode="auto">
          <a:xfrm>
            <a:off x="539552" y="908720"/>
            <a:ext cx="7920880" cy="5040560"/>
          </a:xfrm>
          <a:prstGeom prst="rect">
            <a:avLst/>
          </a:prstGeom>
          <a:noFill/>
          <a:ln w="9525">
            <a:noFill/>
            <a:miter lim="800000"/>
            <a:headEnd/>
            <a:tailEnd/>
          </a:ln>
        </p:spPr>
      </p:pic>
    </p:spTree>
    <p:extLst>
      <p:ext uri="{BB962C8B-B14F-4D97-AF65-F5344CB8AC3E}">
        <p14:creationId xmlns:p14="http://schemas.microsoft.com/office/powerpoint/2010/main" val="322438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endParaRPr lang="en-US" sz="1600" dirty="0"/>
          </a:p>
          <a:p>
            <a:endParaRPr lang="en-US" sz="1600" dirty="0"/>
          </a:p>
          <a:p>
            <a:r>
              <a:rPr lang="en-US" sz="1600" dirty="0"/>
              <a:t>Predicting crops for cultivation in agriculture is a difficult task. This paper has used a range of feature selection and classification techniques to predict yield size of plant cultivations. The results depict that an ensemble technique offers better prediction accuracy than the existing classification technique. Forecasting the area of cereals, potatoes and other energy crops can be used to plan the structure of their sowing, both on the farm and country scale. The use of modern forecasting techniques can bring measurable financial benefits.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9;p45">
            <a:extLst>
              <a:ext uri="{FF2B5EF4-FFF2-40B4-BE49-F238E27FC236}">
                <a16:creationId xmlns:a16="http://schemas.microsoft.com/office/drawing/2014/main" id="{A216176F-8097-4C66-B2FA-96902C72C644}"/>
              </a:ext>
            </a:extLst>
          </p:cNvPr>
          <p:cNvSpPr txBox="1">
            <a:spLocks/>
          </p:cNvSpPr>
          <p:nvPr/>
        </p:nvSpPr>
        <p:spPr>
          <a:xfrm>
            <a:off x="691376" y="1295679"/>
            <a:ext cx="3952632" cy="689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222"/>
              <a:buFont typeface="Arial"/>
              <a:buNone/>
              <a:defRPr sz="4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265"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366"/>
              <a:buFont typeface="Arial Rounded"/>
              <a:buNone/>
              <a:tabLst/>
              <a:defRPr/>
            </a:pPr>
            <a:r>
              <a:rPr lang="en-US" sz="3600" b="1" kern="0" dirty="0">
                <a:latin typeface="Arial" panose="020B0604020202020204" pitchFamily="34" charset="0"/>
                <a:cs typeface="Arial" panose="020B0604020202020204" pitchFamily="34" charset="0"/>
                <a:sym typeface="Arial Rounded"/>
              </a:rPr>
              <a:t>Future Scope</a:t>
            </a:r>
            <a:endParaRPr kumimoji="0" lang="en-US" sz="3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4" name="Google Shape;300;p45">
            <a:extLst>
              <a:ext uri="{FF2B5EF4-FFF2-40B4-BE49-F238E27FC236}">
                <a16:creationId xmlns:a16="http://schemas.microsoft.com/office/drawing/2014/main" id="{487B5A26-7343-4CA6-9866-D827D123D4B0}"/>
              </a:ext>
            </a:extLst>
          </p:cNvPr>
          <p:cNvSpPr txBox="1">
            <a:spLocks/>
          </p:cNvSpPr>
          <p:nvPr/>
        </p:nvSpPr>
        <p:spPr>
          <a:xfrm>
            <a:off x="570969" y="2420888"/>
            <a:ext cx="8116761" cy="4067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2638"/>
              <a:buFont typeface="Arial"/>
              <a:buNone/>
              <a:defRPr sz="2665" b="0" i="0" u="none" strike="noStrike" cap="none">
                <a:solidFill>
                  <a:srgbClr val="000000"/>
                </a:solidFill>
                <a:latin typeface="Arial"/>
                <a:ea typeface="Arial"/>
                <a:cs typeface="Arial"/>
                <a:sym typeface="Arial"/>
              </a:defRPr>
            </a:lvl9pPr>
          </a:lstStyle>
          <a:p>
            <a:pPr marL="457200" marR="0" lvl="2" indent="-4572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rPr>
              <a:t>Expanding the project with more crop yield data for a wider range of crops will increase its usability.</a:t>
            </a:r>
          </a:p>
          <a:p>
            <a:pPr marL="457200" marR="0" lvl="2" indent="-4572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endParaRPr lang="en-US" sz="1600" kern="0" dirty="0">
              <a:latin typeface="+mn-lt"/>
              <a:sym typeface="Constantia"/>
            </a:endParaRPr>
          </a:p>
          <a:p>
            <a:pPr marL="457200" marR="0" lvl="2" indent="-4572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endParaRPr kumimoji="0" lang="en-US" sz="1600" b="0" i="0" u="none" strike="noStrike" kern="0" cap="none" spc="0" normalizeH="0" baseline="0" noProof="0" dirty="0">
              <a:ln>
                <a:noFill/>
              </a:ln>
              <a:solidFill>
                <a:srgbClr val="000000"/>
              </a:solidFill>
              <a:effectLst/>
              <a:uLnTx/>
              <a:uFillTx/>
              <a:latin typeface="+mn-lt"/>
              <a:cs typeface="Arial"/>
              <a:sym typeface="Arial"/>
            </a:endParaRPr>
          </a:p>
          <a:p>
            <a:pPr marL="457200" marR="0" lvl="2" indent="-312610" algn="l" defTabSz="914400" rtl="0" eaLnBrk="1" fontAlgn="auto" latinLnBrk="0" hangingPunct="1">
              <a:lnSpc>
                <a:spcPct val="100000"/>
              </a:lnSpc>
              <a:spcBef>
                <a:spcPts val="0"/>
              </a:spcBef>
              <a:spcAft>
                <a:spcPts val="0"/>
              </a:spcAft>
              <a:buClr>
                <a:srgbClr val="000000"/>
              </a:buClr>
              <a:buSzPts val="2277"/>
              <a:buFont typeface="Noto Sans Symbols"/>
              <a:buNone/>
              <a:tabLst/>
              <a:defRPr/>
            </a:pPr>
            <a:endPar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endParaRPr>
          </a:p>
          <a:p>
            <a:pPr marL="342900" marR="0" lvl="2" indent="-3429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rPr>
              <a:t> Can be deployed with cloud support to make the website prototype accessible as a usable commodity in the digital world.</a:t>
            </a:r>
          </a:p>
          <a:p>
            <a:pPr marL="342900" marR="0" lvl="2" indent="-3429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endParaRPr lang="en-US" sz="1600" kern="0" dirty="0">
              <a:latin typeface="+mn-lt"/>
              <a:ea typeface="Constantia"/>
              <a:cs typeface="Constantia"/>
              <a:sym typeface="Constantia"/>
            </a:endParaRPr>
          </a:p>
          <a:p>
            <a:pPr marL="342900" marR="0" lvl="2" indent="-3429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endPar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endParaRPr>
          </a:p>
          <a:p>
            <a:pPr marL="342900" marR="0" lvl="2" indent="-198310" algn="l" defTabSz="914400" rtl="0" eaLnBrk="1" fontAlgn="auto" latinLnBrk="0" hangingPunct="1">
              <a:lnSpc>
                <a:spcPct val="100000"/>
              </a:lnSpc>
              <a:spcBef>
                <a:spcPts val="0"/>
              </a:spcBef>
              <a:spcAft>
                <a:spcPts val="0"/>
              </a:spcAft>
              <a:buClr>
                <a:srgbClr val="000000"/>
              </a:buClr>
              <a:buSzPts val="2277"/>
              <a:buFont typeface="Noto Sans Symbols"/>
              <a:buNone/>
              <a:tabLst/>
              <a:defRPr/>
            </a:pPr>
            <a:endPar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endParaRPr>
          </a:p>
          <a:p>
            <a:pPr marL="342900" marR="0" lvl="2" indent="-342900" algn="l" defTabSz="914400" rtl="0" eaLnBrk="1" fontAlgn="auto" latinLnBrk="0" hangingPunct="1">
              <a:lnSpc>
                <a:spcPct val="100000"/>
              </a:lnSpc>
              <a:spcBef>
                <a:spcPts val="0"/>
              </a:spcBef>
              <a:spcAft>
                <a:spcPts val="0"/>
              </a:spcAft>
              <a:buClr>
                <a:srgbClr val="000000"/>
              </a:buClr>
              <a:buSzPts val="2277"/>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mn-lt"/>
                <a:ea typeface="Constantia"/>
                <a:cs typeface="Constantia"/>
                <a:sym typeface="Constantia"/>
              </a:rPr>
              <a:t>Could include recommended fertilizers and pesticides for each crop.</a:t>
            </a:r>
            <a:endParaRPr kumimoji="0" lang="en-US" sz="1600" b="0" i="0" u="none" strike="noStrike" kern="0" cap="none" spc="0" normalizeH="0" baseline="0" noProof="0" dirty="0">
              <a:ln>
                <a:noFill/>
              </a:ln>
              <a:solidFill>
                <a:srgbClr val="000000"/>
              </a:solidFill>
              <a:effectLst/>
              <a:uLnTx/>
              <a:uFillTx/>
              <a:latin typeface="+mn-lt"/>
              <a:cs typeface="Arial"/>
              <a:sym typeface="Arial"/>
            </a:endParaRPr>
          </a:p>
        </p:txBody>
      </p:sp>
      <p:pic>
        <p:nvPicPr>
          <p:cNvPr id="5" name="Google Shape;301;p45">
            <a:extLst>
              <a:ext uri="{FF2B5EF4-FFF2-40B4-BE49-F238E27FC236}">
                <a16:creationId xmlns:a16="http://schemas.microsoft.com/office/drawing/2014/main" id="{BB489E25-81A2-4156-80F4-C5F195CD50F0}"/>
              </a:ext>
            </a:extLst>
          </p:cNvPr>
          <p:cNvPicPr preferRelativeResize="0"/>
          <p:nvPr/>
        </p:nvPicPr>
        <p:blipFill rotWithShape="1">
          <a:blip r:embed="rId2">
            <a:alphaModFix/>
          </a:blip>
          <a:srcRect/>
          <a:stretch/>
        </p:blipFill>
        <p:spPr>
          <a:xfrm>
            <a:off x="8483600" y="0"/>
            <a:ext cx="1676400" cy="561975"/>
          </a:xfrm>
          <a:prstGeom prst="rect">
            <a:avLst/>
          </a:prstGeom>
          <a:noFill/>
          <a:ln>
            <a:noFill/>
          </a:ln>
        </p:spPr>
      </p:pic>
      <p:sp>
        <p:nvSpPr>
          <p:cNvPr id="6" name="Google Shape;302;p45">
            <a:extLst>
              <a:ext uri="{FF2B5EF4-FFF2-40B4-BE49-F238E27FC236}">
                <a16:creationId xmlns:a16="http://schemas.microsoft.com/office/drawing/2014/main" id="{C5AC3081-DA58-4364-B65B-5F2D1F62D616}"/>
              </a:ext>
            </a:extLst>
          </p:cNvPr>
          <p:cNvSpPr txBox="1"/>
          <p:nvPr/>
        </p:nvSpPr>
        <p:spPr>
          <a:xfrm>
            <a:off x="8687730" y="7200340"/>
            <a:ext cx="1705516" cy="338514"/>
          </a:xfrm>
          <a:prstGeom prst="rect">
            <a:avLst/>
          </a:prstGeom>
          <a:noFill/>
          <a:ln>
            <a:noFill/>
          </a:ln>
        </p:spPr>
        <p:txBody>
          <a:bodyPr spcFirstLastPara="1" wrap="square" lIns="91425" tIns="45700" rIns="91425" bIns="45700" anchor="t" anchorCtr="0">
            <a:spAutoFit/>
          </a:bodyPr>
          <a:lstStyle/>
          <a:p>
            <a:pPr>
              <a:buClr>
                <a:srgbClr val="000000"/>
              </a:buClr>
              <a:buSzPts val="1200"/>
              <a:buFont typeface="Arial"/>
              <a:buNone/>
            </a:pPr>
            <a:r>
              <a:rPr lang="en-US" sz="1600" kern="0">
                <a:solidFill>
                  <a:srgbClr val="000000"/>
                </a:solidFill>
                <a:ea typeface="Arial"/>
                <a:cs typeface="Arial"/>
                <a:sym typeface="Arial"/>
              </a:rPr>
              <a:t>SLIDE NO. :- 39</a:t>
            </a:r>
            <a:endParaRPr sz="1600" kern="0">
              <a:solidFill>
                <a:srgbClr val="000000"/>
              </a:solidFill>
              <a:ea typeface="Arial"/>
              <a:cs typeface="Arial"/>
              <a:sym typeface="Arial"/>
            </a:endParaRPr>
          </a:p>
        </p:txBody>
      </p:sp>
    </p:spTree>
    <p:extLst>
      <p:ext uri="{BB962C8B-B14F-4D97-AF65-F5344CB8AC3E}">
        <p14:creationId xmlns:p14="http://schemas.microsoft.com/office/powerpoint/2010/main" val="319660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371185" y="942335"/>
            <a:ext cx="5235498" cy="822960"/>
          </a:xfrm>
          <a:prstGeom prst="rect">
            <a:avLst/>
          </a:prstGeom>
          <a:noFill/>
          <a:ln>
            <a:noFill/>
          </a:ln>
        </p:spPr>
        <p:txBody>
          <a:bodyPr spcFirstLastPara="1" wrap="square" lIns="82283" tIns="82283" rIns="82283" bIns="82283" anchor="t" anchorCtr="0">
            <a:noAutofit/>
          </a:bodyPr>
          <a:lstStyle/>
          <a:p>
            <a:pPr>
              <a:buSzPts val="3366"/>
            </a:pPr>
            <a:r>
              <a:rPr lang="en-US" sz="3060" b="1" dirty="0">
                <a:latin typeface="Arial Rounded"/>
                <a:ea typeface="Arial Rounded"/>
                <a:cs typeface="Arial Rounded"/>
                <a:sym typeface="Arial Rounded"/>
              </a:rPr>
              <a:t>Applications</a:t>
            </a:r>
            <a:endParaRPr dirty="0"/>
          </a:p>
        </p:txBody>
      </p:sp>
      <p:sp>
        <p:nvSpPr>
          <p:cNvPr id="284" name="Google Shape;284;p43"/>
          <p:cNvSpPr txBox="1">
            <a:spLocks noGrp="1"/>
          </p:cNvSpPr>
          <p:nvPr>
            <p:ph type="body" idx="1"/>
          </p:nvPr>
        </p:nvSpPr>
        <p:spPr>
          <a:xfrm>
            <a:off x="353698" y="2276872"/>
            <a:ext cx="8595360" cy="4937759"/>
          </a:xfrm>
          <a:prstGeom prst="rect">
            <a:avLst/>
          </a:prstGeom>
          <a:noFill/>
          <a:ln>
            <a:noFill/>
          </a:ln>
        </p:spPr>
        <p:txBody>
          <a:bodyPr spcFirstLastPara="1" wrap="square" lIns="82283" tIns="82283" rIns="82283" bIns="82283" anchor="t" anchorCtr="0">
            <a:noAutofit/>
          </a:bodyPr>
          <a:lstStyle/>
          <a:p>
            <a:pPr indent="-411480">
              <a:buSzPts val="2376"/>
              <a:buFont typeface="Noto Sans Symbols"/>
              <a:buChar char="⮚"/>
            </a:pPr>
            <a:r>
              <a:rPr lang="en-US" sz="1600" dirty="0">
                <a:latin typeface="+mn-lt"/>
                <a:ea typeface="Constantia"/>
                <a:cs typeface="Constantia"/>
                <a:sym typeface="Constantia"/>
              </a:rPr>
              <a:t>Providing aid for farmers to choose their crop including the scientific factors like the contents of nitrogen and </a:t>
            </a:r>
            <a:r>
              <a:rPr lang="en-US" sz="1600" dirty="0" err="1">
                <a:latin typeface="+mn-lt"/>
                <a:ea typeface="Constantia"/>
                <a:cs typeface="Constantia"/>
                <a:sym typeface="Constantia"/>
              </a:rPr>
              <a:t>phosporous</a:t>
            </a:r>
            <a:r>
              <a:rPr lang="en-US" sz="1600" dirty="0">
                <a:latin typeface="+mn-lt"/>
                <a:ea typeface="Constantia"/>
                <a:cs typeface="Constantia"/>
                <a:sym typeface="Constantia"/>
              </a:rPr>
              <a:t> etc.</a:t>
            </a:r>
          </a:p>
          <a:p>
            <a:pPr indent="-411480">
              <a:buSzPts val="2376"/>
              <a:buFont typeface="Noto Sans Symbols"/>
              <a:buChar char="⮚"/>
            </a:pPr>
            <a:endParaRPr lang="en-US" sz="1600" dirty="0">
              <a:latin typeface="+mn-lt"/>
              <a:sym typeface="Constantia"/>
            </a:endParaRPr>
          </a:p>
          <a:p>
            <a:pPr indent="-411480">
              <a:buSzPts val="2376"/>
              <a:buFont typeface="Noto Sans Symbols"/>
              <a:buChar char="⮚"/>
            </a:pPr>
            <a:endParaRPr sz="1600" dirty="0">
              <a:latin typeface="+mn-lt"/>
            </a:endParaRPr>
          </a:p>
          <a:p>
            <a:pPr indent="-275692">
              <a:buSzPts val="2376"/>
            </a:pPr>
            <a:endParaRPr sz="1600" dirty="0">
              <a:latin typeface="+mn-lt"/>
              <a:ea typeface="Constantia"/>
              <a:cs typeface="Constantia"/>
              <a:sym typeface="Constantia"/>
            </a:endParaRPr>
          </a:p>
          <a:p>
            <a:pPr indent="-411480">
              <a:buSzPts val="2376"/>
              <a:buFont typeface="Noto Sans Symbols"/>
              <a:buChar char="⮚"/>
            </a:pPr>
            <a:r>
              <a:rPr lang="en-US" sz="1600" dirty="0">
                <a:latin typeface="+mn-lt"/>
                <a:ea typeface="Constantia"/>
                <a:cs typeface="Constantia"/>
                <a:sym typeface="Constantia"/>
              </a:rPr>
              <a:t>Quality of the crops can be maintained since we </a:t>
            </a:r>
            <a:r>
              <a:rPr lang="en-US" sz="1600" dirty="0" err="1">
                <a:latin typeface="+mn-lt"/>
                <a:ea typeface="Constantia"/>
                <a:cs typeface="Constantia"/>
                <a:sym typeface="Constantia"/>
              </a:rPr>
              <a:t>calcuated</a:t>
            </a:r>
            <a:r>
              <a:rPr lang="en-US" sz="1600" dirty="0">
                <a:latin typeface="+mn-lt"/>
                <a:ea typeface="Constantia"/>
                <a:cs typeface="Constantia"/>
                <a:sym typeface="Constantia"/>
              </a:rPr>
              <a:t> all effecting factors.</a:t>
            </a:r>
          </a:p>
          <a:p>
            <a:pPr indent="-411480">
              <a:buSzPts val="2376"/>
              <a:buFont typeface="Noto Sans Symbols"/>
              <a:buChar char="⮚"/>
            </a:pPr>
            <a:endParaRPr lang="en-US" sz="1600" dirty="0">
              <a:latin typeface="+mn-lt"/>
              <a:sym typeface="Constantia"/>
            </a:endParaRPr>
          </a:p>
          <a:p>
            <a:pPr indent="-411480">
              <a:buSzPts val="2376"/>
              <a:buFont typeface="Noto Sans Symbols"/>
              <a:buChar char="⮚"/>
            </a:pPr>
            <a:endParaRPr sz="1600" dirty="0">
              <a:latin typeface="+mn-lt"/>
            </a:endParaRPr>
          </a:p>
          <a:p>
            <a:pPr indent="-275692">
              <a:buSzPts val="2376"/>
            </a:pPr>
            <a:endParaRPr sz="1600" dirty="0">
              <a:latin typeface="+mn-lt"/>
              <a:ea typeface="Constantia"/>
              <a:cs typeface="Constantia"/>
              <a:sym typeface="Constantia"/>
            </a:endParaRPr>
          </a:p>
          <a:p>
            <a:pPr indent="-411480">
              <a:buSzPts val="2376"/>
              <a:buFont typeface="Noto Sans Symbols"/>
              <a:buChar char="⮚"/>
            </a:pPr>
            <a:r>
              <a:rPr lang="en-US" sz="1600" dirty="0">
                <a:latin typeface="+mn-lt"/>
                <a:ea typeface="Constantia"/>
                <a:cs typeface="Constantia"/>
                <a:sym typeface="Constantia"/>
              </a:rPr>
              <a:t>Drastic climatic changes are estimated  and made compensated with the type that predicted.</a:t>
            </a:r>
            <a:endParaRPr sz="1600" dirty="0">
              <a:latin typeface="+mn-lt"/>
            </a:endParaRPr>
          </a:p>
          <a:p>
            <a:pPr indent="-275692">
              <a:buSzPts val="2376"/>
            </a:pPr>
            <a:endParaRPr lang="en-IN" sz="1600" dirty="0">
              <a:latin typeface="+mn-lt"/>
              <a:ea typeface="Constantia"/>
              <a:cs typeface="Constantia"/>
              <a:sym typeface="Constantia"/>
            </a:endParaRPr>
          </a:p>
          <a:p>
            <a:pPr indent="-275692">
              <a:buSzPts val="2376"/>
            </a:pPr>
            <a:endParaRPr lang="en-US" sz="1600" dirty="0">
              <a:latin typeface="+mn-lt"/>
              <a:ea typeface="Constantia"/>
              <a:cs typeface="Constantia"/>
              <a:sym typeface="Constantia"/>
            </a:endParaRPr>
          </a:p>
          <a:p>
            <a:pPr indent="-275692">
              <a:buSzPts val="2376"/>
            </a:pPr>
            <a:endParaRPr sz="1600" dirty="0">
              <a:latin typeface="+mn-lt"/>
              <a:ea typeface="Constantia"/>
              <a:cs typeface="Constantia"/>
              <a:sym typeface="Constantia"/>
            </a:endParaRPr>
          </a:p>
          <a:p>
            <a:pPr indent="-411480">
              <a:buSzPts val="2376"/>
              <a:buFont typeface="Noto Sans Symbols"/>
              <a:buChar char="⮚"/>
            </a:pPr>
            <a:r>
              <a:rPr lang="en-US" sz="1600" dirty="0">
                <a:latin typeface="+mn-lt"/>
                <a:ea typeface="Constantia"/>
                <a:cs typeface="Constantia"/>
                <a:sym typeface="Constantia"/>
              </a:rPr>
              <a:t>Intimated to farmers earlier not grow same crop as previous if it’s not under same </a:t>
            </a:r>
            <a:r>
              <a:rPr lang="en-US" sz="1600" dirty="0" err="1">
                <a:latin typeface="+mn-lt"/>
                <a:ea typeface="Constantia"/>
                <a:cs typeface="Constantia"/>
                <a:sym typeface="Constantia"/>
              </a:rPr>
              <a:t>sustainabilities</a:t>
            </a:r>
            <a:r>
              <a:rPr lang="en-US" sz="1600" dirty="0">
                <a:latin typeface="+mn-lt"/>
                <a:ea typeface="Constantia"/>
                <a:cs typeface="Constantia"/>
                <a:sym typeface="Constantia"/>
              </a:rPr>
              <a:t>.</a:t>
            </a:r>
            <a:endParaRPr sz="1600" dirty="0">
              <a:latin typeface="+mn-lt"/>
            </a:endParaRPr>
          </a:p>
        </p:txBody>
      </p:sp>
      <p:sp>
        <p:nvSpPr>
          <p:cNvPr id="286" name="Google Shape;286;p43"/>
          <p:cNvSpPr txBox="1"/>
          <p:nvPr/>
        </p:nvSpPr>
        <p:spPr>
          <a:xfrm>
            <a:off x="7818957" y="654826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:- 37</a:t>
            </a:r>
            <a:endParaRPr sz="1080" kern="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Rectangle 2"/>
          <p:cNvSpPr/>
          <p:nvPr/>
        </p:nvSpPr>
        <p:spPr>
          <a:xfrm>
            <a:off x="428596" y="2143116"/>
            <a:ext cx="8429684" cy="3539430"/>
          </a:xfrm>
          <a:prstGeom prst="rect">
            <a:avLst/>
          </a:prstGeom>
        </p:spPr>
        <p:txBody>
          <a:bodyPr wrap="square">
            <a:spAutoFit/>
          </a:bodyPr>
          <a:lstStyle/>
          <a:p>
            <a:pPr marL="342900" lvl="0" indent="-342900">
              <a:buFont typeface="+mj-lt"/>
              <a:buAutoNum type="arabicPeriod"/>
            </a:pPr>
            <a:r>
              <a:rPr lang="en-US" sz="1600" dirty="0"/>
              <a:t>In the base paper, the author mentioned Machine Learning models (NB, Bagging, RF, DT, SVM),in which RF got 87%.</a:t>
            </a:r>
          </a:p>
          <a:p>
            <a:pPr marL="342900" lvl="0" indent="-342900">
              <a:buFont typeface="+mj-lt"/>
              <a:buAutoNum type="arabicPeriod"/>
            </a:pPr>
            <a:endParaRPr lang="en-US" sz="1600" dirty="0"/>
          </a:p>
          <a:p>
            <a:pPr marL="342900" lvl="0" indent="-342900">
              <a:buFont typeface="+mj-lt"/>
              <a:buAutoNum type="arabicPeriod"/>
            </a:pPr>
            <a:endParaRPr lang="en-US" sz="1600" dirty="0"/>
          </a:p>
          <a:p>
            <a:pPr marL="342900" lvl="0" indent="-342900">
              <a:buFont typeface="+mj-lt"/>
              <a:buAutoNum type="arabicPeriod"/>
            </a:pPr>
            <a:r>
              <a:rPr lang="en-US" sz="1600" dirty="0"/>
              <a:t>As an extension we have applied Voting Classifier and Gradient Boosting, in which Voting Classifier got 99.7%. So with Voting Classifier we build the model is used for predicting the results.</a:t>
            </a:r>
          </a:p>
          <a:p>
            <a:pPr marL="342900" lvl="0" indent="-342900">
              <a:buFont typeface="+mj-lt"/>
              <a:buAutoNum type="arabicPeriod"/>
            </a:pPr>
            <a:endParaRPr lang="en-US" sz="1600" dirty="0"/>
          </a:p>
          <a:p>
            <a:pPr marL="342900" lvl="0" indent="-342900">
              <a:buFont typeface="+mj-lt"/>
              <a:buAutoNum type="arabicPeriod"/>
            </a:pPr>
            <a:endParaRPr lang="en-US" sz="1600" dirty="0"/>
          </a:p>
          <a:p>
            <a:pPr marL="342900" lvl="0" indent="-342900">
              <a:buFont typeface="+mj-lt"/>
              <a:buAutoNum type="arabicPeriod"/>
            </a:pPr>
            <a:r>
              <a:rPr lang="en-US" sz="1600" dirty="0"/>
              <a:t>For this project we will implement front end using Flask Framework as an extension.</a:t>
            </a:r>
          </a:p>
          <a:p>
            <a:pPr marL="342900" lvl="0" indent="-342900">
              <a:buFont typeface="+mj-lt"/>
              <a:buAutoNum type="arabicPeriod"/>
            </a:pPr>
            <a:endParaRPr lang="en-US" sz="1600" dirty="0"/>
          </a:p>
          <a:p>
            <a:pPr marL="342900" lvl="0" indent="-342900">
              <a:buFont typeface="+mj-lt"/>
              <a:buAutoNum type="arabicPeriod"/>
            </a:pPr>
            <a:endParaRPr lang="en-US" sz="1600" dirty="0"/>
          </a:p>
          <a:p>
            <a:pPr marL="342900" lvl="0" indent="-342900">
              <a:buFont typeface="+mj-lt"/>
              <a:buAutoNum type="arabicPeriod"/>
            </a:pPr>
            <a:r>
              <a:rPr lang="en-US" sz="1600" dirty="0"/>
              <a:t>We will provide user authentication using sqlite3 database. Base  paper link </a:t>
            </a:r>
            <a:r>
              <a:rPr lang="en-US" sz="1600" u="sng" dirty="0">
                <a:hlinkClick r:id="rId2"/>
              </a:rPr>
              <a:t>https://ieeexplore.ieee.org/document/9721191</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t>[1] R. </a:t>
            </a:r>
            <a:r>
              <a:rPr lang="en-US" sz="1600" dirty="0" err="1"/>
              <a:t>Jahan</a:t>
            </a:r>
            <a:r>
              <a:rPr lang="en-US" sz="1600" dirty="0"/>
              <a:t>, ‘‘Applying naive Bayes classification technique for classification of improved agricultural land soils,’’ Int. J. Res. Appl. Sci. Eng. Technol., vol. 6, no. 5, pp. 189–193, May 2018. </a:t>
            </a:r>
          </a:p>
          <a:p>
            <a:endParaRPr lang="en-US" sz="1600" dirty="0"/>
          </a:p>
          <a:p>
            <a:endParaRPr lang="en-US" sz="1600" dirty="0"/>
          </a:p>
          <a:p>
            <a:r>
              <a:rPr lang="en-US" sz="1600" dirty="0"/>
              <a:t>[2] B. B. </a:t>
            </a:r>
            <a:r>
              <a:rPr lang="en-US" sz="1600" dirty="0" err="1"/>
              <a:t>Sawicka</a:t>
            </a:r>
            <a:r>
              <a:rPr lang="en-US" sz="1600" dirty="0"/>
              <a:t> and B. </a:t>
            </a:r>
            <a:r>
              <a:rPr lang="en-US" sz="1600" dirty="0" err="1"/>
              <a:t>Krochmal-Marczak</a:t>
            </a:r>
            <a:r>
              <a:rPr lang="en-US" sz="1600" dirty="0"/>
              <a:t>, ‘‘Biotic components influencing the yield and quality of potato tubers,’’ </a:t>
            </a:r>
            <a:r>
              <a:rPr lang="en-US" sz="1600" dirty="0" err="1"/>
              <a:t>Herbalism</a:t>
            </a:r>
            <a:r>
              <a:rPr lang="en-US" sz="1600" dirty="0"/>
              <a:t>, vol. 1, no. 3, pp. 125–136, 2017. </a:t>
            </a:r>
          </a:p>
          <a:p>
            <a:endParaRPr lang="en-US" sz="1600" dirty="0"/>
          </a:p>
          <a:p>
            <a:endParaRPr lang="en-US" sz="1600" dirty="0"/>
          </a:p>
          <a:p>
            <a:r>
              <a:rPr lang="en-US" sz="1600" dirty="0"/>
              <a:t>[3] B. </a:t>
            </a:r>
            <a:r>
              <a:rPr lang="en-US" sz="1600" dirty="0" err="1"/>
              <a:t>Sawicka</a:t>
            </a:r>
            <a:r>
              <a:rPr lang="en-US" sz="1600" dirty="0"/>
              <a:t>, A. H. </a:t>
            </a:r>
            <a:r>
              <a:rPr lang="en-US" sz="1600" dirty="0" err="1"/>
              <a:t>Noaema</a:t>
            </a:r>
            <a:r>
              <a:rPr lang="en-US" sz="1600" dirty="0"/>
              <a:t>, and A. </a:t>
            </a:r>
            <a:r>
              <a:rPr lang="en-US" sz="1600" dirty="0" err="1"/>
              <a:t>GÆowacka</a:t>
            </a:r>
            <a:r>
              <a:rPr lang="en-US" sz="1600" dirty="0"/>
              <a:t>, ‘‘The predicting the size of the potato acreage as a raw material for </a:t>
            </a:r>
            <a:r>
              <a:rPr lang="en-US" sz="1600" dirty="0" err="1"/>
              <a:t>bioethanol</a:t>
            </a:r>
            <a:r>
              <a:rPr lang="en-US" sz="1600" dirty="0"/>
              <a:t> production,’’ in Alternative Energy Sources, B. </a:t>
            </a:r>
            <a:r>
              <a:rPr lang="en-US" sz="1600" dirty="0" err="1"/>
              <a:t>Zdunek</a:t>
            </a:r>
            <a:r>
              <a:rPr lang="en-US" sz="1600" dirty="0"/>
              <a:t>, M. </a:t>
            </a:r>
            <a:r>
              <a:rPr lang="en-US" sz="1600" dirty="0" err="1"/>
              <a:t>OlszÆwka</a:t>
            </a:r>
            <a:r>
              <a:rPr lang="en-US" sz="1600" dirty="0"/>
              <a:t>, Eds. Lublin, Poland: </a:t>
            </a:r>
            <a:r>
              <a:rPr lang="en-US" sz="1600" dirty="0" err="1"/>
              <a:t>Wydawnictwo</a:t>
            </a:r>
            <a:r>
              <a:rPr lang="en-US" sz="1600" dirty="0"/>
              <a:t> </a:t>
            </a:r>
            <a:r>
              <a:rPr lang="en-US" sz="1600" dirty="0" err="1"/>
              <a:t>Naukowe</a:t>
            </a:r>
            <a:r>
              <a:rPr lang="en-US" sz="1600" dirty="0"/>
              <a:t> TYGIEL, 2016, pp. 158–172.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DBD317-9B4E-43AC-B489-3AAE8F5726FC}"/>
              </a:ext>
            </a:extLst>
          </p:cNvPr>
          <p:cNvSpPr txBox="1"/>
          <p:nvPr/>
        </p:nvSpPr>
        <p:spPr>
          <a:xfrm>
            <a:off x="539552" y="1429249"/>
            <a:ext cx="8064896" cy="3046988"/>
          </a:xfrm>
          <a:prstGeom prst="rect">
            <a:avLst/>
          </a:prstGeom>
          <a:noFill/>
        </p:spPr>
        <p:txBody>
          <a:bodyPr wrap="square">
            <a:spAutoFit/>
          </a:bodyPr>
          <a:lstStyle/>
          <a:p>
            <a:pPr marL="285750" indent="-285750">
              <a:buFont typeface="Arial" panose="020B0604020202020204" pitchFamily="34" charset="0"/>
              <a:buChar char="•"/>
            </a:pPr>
            <a:r>
              <a:rPr lang="en-US" sz="1600" dirty="0"/>
              <a:t>[4] B. </a:t>
            </a:r>
            <a:r>
              <a:rPr lang="en-US" sz="1600" dirty="0" err="1"/>
              <a:t>Sawicka</a:t>
            </a:r>
            <a:r>
              <a:rPr lang="en-US" sz="1600" dirty="0"/>
              <a:t>, A. H. </a:t>
            </a:r>
            <a:r>
              <a:rPr lang="en-US" sz="1600" dirty="0" err="1"/>
              <a:t>Noaema</a:t>
            </a:r>
            <a:r>
              <a:rPr lang="en-US" sz="1600" dirty="0"/>
              <a:t>, T. S. Hameed, and B. </a:t>
            </a:r>
            <a:r>
              <a:rPr lang="en-US" sz="1600" dirty="0" err="1"/>
              <a:t>Krochmal</a:t>
            </a:r>
            <a:r>
              <a:rPr lang="en-US" sz="1600" dirty="0"/>
              <a:t>-Marczak, ‘‘Biotic and abiotic factors influencing on the environment and growth of plants,’’ (in Polish), in Proc. </a:t>
            </a:r>
            <a:r>
              <a:rPr lang="en-US" sz="1600" dirty="0" err="1"/>
              <a:t>Bioró»norodno</a:t>
            </a:r>
            <a:r>
              <a:rPr lang="en-US" sz="1600" dirty="0"/>
              <a:t>–¢ </a:t>
            </a:r>
            <a:r>
              <a:rPr lang="en-US" sz="1600" dirty="0" err="1"/>
              <a:t>Środowiska</a:t>
            </a:r>
            <a:r>
              <a:rPr lang="en-US" sz="1600" dirty="0"/>
              <a:t> </a:t>
            </a:r>
            <a:r>
              <a:rPr lang="en-US" sz="1600" dirty="0" err="1"/>
              <a:t>Znaczenie</a:t>
            </a:r>
            <a:r>
              <a:rPr lang="en-US" sz="1600" dirty="0"/>
              <a:t>, </a:t>
            </a:r>
            <a:r>
              <a:rPr lang="en-US" sz="1600" dirty="0" err="1"/>
              <a:t>Problemy</a:t>
            </a:r>
            <a:r>
              <a:rPr lang="en-US" sz="1600" dirty="0"/>
              <a:t>, </a:t>
            </a:r>
            <a:r>
              <a:rPr lang="en-US" sz="1600" dirty="0" err="1"/>
              <a:t>Wyzwania</a:t>
            </a:r>
            <a:r>
              <a:rPr lang="en-US" sz="1600" dirty="0"/>
              <a:t>. </a:t>
            </a:r>
            <a:r>
              <a:rPr lang="en-US" sz="1600" dirty="0" err="1"/>
              <a:t>Materia“y</a:t>
            </a:r>
            <a:r>
              <a:rPr lang="en-US" sz="1600" dirty="0"/>
              <a:t> </a:t>
            </a:r>
            <a:r>
              <a:rPr lang="en-US" sz="1600" dirty="0" err="1"/>
              <a:t>Konferencyjne</a:t>
            </a:r>
            <a:r>
              <a:rPr lang="en-US" sz="1600" dirty="0"/>
              <a:t>, </a:t>
            </a:r>
            <a:r>
              <a:rPr lang="en-US" sz="1600" dirty="0" err="1"/>
              <a:t>Pu“awy</a:t>
            </a:r>
            <a:r>
              <a:rPr lang="en-US" sz="1600" dirty="0"/>
              <a:t>, May 2017. [Online]. Available: </a:t>
            </a:r>
            <a:r>
              <a:rPr lang="en-US" sz="1600" u="sng" dirty="0">
                <a:hlinkClick r:id="rId2"/>
              </a:rPr>
              <a:t>https://bookcrossing.pl/ksiazka/321192</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[5] R. H. Myers, D. C. Montgomery, G. G. Vining, C. M. </a:t>
            </a:r>
            <a:r>
              <a:rPr lang="en-US" sz="1600" dirty="0" err="1"/>
              <a:t>Borror</a:t>
            </a:r>
            <a:r>
              <a:rPr lang="en-US" sz="1600" dirty="0"/>
              <a:t>, and S. M. Kowalski, ‘‘Response surface methodology: A retrospective and literature survey,’’ J. Qual. Technol., vol. 36, no. 1, pp. 53–77, Jan. 2004. </a:t>
            </a:r>
          </a:p>
        </p:txBody>
      </p:sp>
    </p:spTree>
    <p:extLst>
      <p:ext uri="{BB962C8B-B14F-4D97-AF65-F5344CB8AC3E}">
        <p14:creationId xmlns:p14="http://schemas.microsoft.com/office/powerpoint/2010/main" val="1723888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2FFFE63-10BC-4FF8-9C3A-D99531AF19D1}"/>
              </a:ext>
            </a:extLst>
          </p:cNvPr>
          <p:cNvPicPr>
            <a:picLocks noChangeAspect="1"/>
          </p:cNvPicPr>
          <p:nvPr/>
        </p:nvPicPr>
        <p:blipFill>
          <a:blip r:embed="rId2"/>
          <a:stretch>
            <a:fillRect/>
          </a:stretch>
        </p:blipFill>
        <p:spPr>
          <a:xfrm>
            <a:off x="-37554" y="-198784"/>
            <a:ext cx="9181554" cy="7056784"/>
          </a:xfrm>
          <a:prstGeom prst="rect">
            <a:avLst/>
          </a:prstGeom>
        </p:spPr>
      </p:pic>
    </p:spTree>
    <p:extLst>
      <p:ext uri="{BB962C8B-B14F-4D97-AF65-F5344CB8AC3E}">
        <p14:creationId xmlns:p14="http://schemas.microsoft.com/office/powerpoint/2010/main" val="355436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algn="just"/>
            <a:endParaRPr lang="en-US" sz="1600" dirty="0"/>
          </a:p>
          <a:p>
            <a:pPr algn="just"/>
            <a:r>
              <a:rPr lang="en-US" sz="1600" dirty="0"/>
              <a:t>Agriculture is a growing field of research. In particular, crop prediction in agriculture is critical and is chiefly contingent upon soil and environment conditions, including rainfall, humidity, and temperature. In the past, farmers were able to decide on the crop to be cultivated, monitor its growth, and determine when it could be harvested. Today, however, rapid changes in environmental conditions have made it difficult for the farming community to continue to do so. Consequently, in recent years, machine learning techniques have taken over the task of prediction, and this work has used several of these to determine crop yield. To ensure that a given machine learning (ML) model works at a high level of precision, it is imperative to employ efficient feature selection methods to preprocess the raw data into an easily computable Machine Learning friendly dataset.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274320" y="274320"/>
            <a:ext cx="8595360" cy="822960"/>
          </a:xfrm>
          <a:prstGeom prst="rect">
            <a:avLst/>
          </a:prstGeom>
          <a:noFill/>
          <a:ln>
            <a:noFill/>
          </a:ln>
        </p:spPr>
        <p:txBody>
          <a:bodyPr spcFirstLastPara="1" wrap="square" lIns="82283" tIns="82283" rIns="82283" bIns="82283" anchor="t" anchorCtr="0">
            <a:noAutofit/>
          </a:bodyPr>
          <a:lstStyle/>
          <a:p>
            <a:pPr>
              <a:buSzPts val="3168"/>
            </a:pPr>
            <a:r>
              <a:rPr lang="en-US" sz="2880" b="1">
                <a:latin typeface="Arial Rounded"/>
                <a:ea typeface="Arial Rounded"/>
                <a:cs typeface="Arial Rounded"/>
                <a:sym typeface="Arial Rounded"/>
              </a:rPr>
              <a:t>Literature Survey</a:t>
            </a:r>
            <a:endParaRPr/>
          </a:p>
        </p:txBody>
      </p:sp>
      <p:graphicFrame>
        <p:nvGraphicFramePr>
          <p:cNvPr id="154" name="Google Shape;154;p25"/>
          <p:cNvGraphicFramePr/>
          <p:nvPr>
            <p:extLst>
              <p:ext uri="{D42A27DB-BD31-4B8C-83A1-F6EECF244321}">
                <p14:modId xmlns:p14="http://schemas.microsoft.com/office/powerpoint/2010/main" val="1546205497"/>
              </p:ext>
            </p:extLst>
          </p:nvPr>
        </p:nvGraphicFramePr>
        <p:xfrm>
          <a:off x="614975" y="1803815"/>
          <a:ext cx="8329861" cy="3969955"/>
        </p:xfrm>
        <a:graphic>
          <a:graphicData uri="http://schemas.openxmlformats.org/drawingml/2006/table">
            <a:tbl>
              <a:tblPr firstRow="1" bandRow="1">
                <a:noFill/>
              </a:tblPr>
              <a:tblGrid>
                <a:gridCol w="601785">
                  <a:extLst>
                    <a:ext uri="{9D8B030D-6E8A-4147-A177-3AD203B41FA5}">
                      <a16:colId xmlns:a16="http://schemas.microsoft.com/office/drawing/2014/main" val="20000"/>
                    </a:ext>
                  </a:extLst>
                </a:gridCol>
                <a:gridCol w="1515623">
                  <a:extLst>
                    <a:ext uri="{9D8B030D-6E8A-4147-A177-3AD203B41FA5}">
                      <a16:colId xmlns:a16="http://schemas.microsoft.com/office/drawing/2014/main" val="20001"/>
                    </a:ext>
                  </a:extLst>
                </a:gridCol>
                <a:gridCol w="1803015">
                  <a:extLst>
                    <a:ext uri="{9D8B030D-6E8A-4147-A177-3AD203B41FA5}">
                      <a16:colId xmlns:a16="http://schemas.microsoft.com/office/drawing/2014/main" val="20002"/>
                    </a:ext>
                  </a:extLst>
                </a:gridCol>
                <a:gridCol w="2385203">
                  <a:extLst>
                    <a:ext uri="{9D8B030D-6E8A-4147-A177-3AD203B41FA5}">
                      <a16:colId xmlns:a16="http://schemas.microsoft.com/office/drawing/2014/main" val="20003"/>
                    </a:ext>
                  </a:extLst>
                </a:gridCol>
                <a:gridCol w="2024235">
                  <a:extLst>
                    <a:ext uri="{9D8B030D-6E8A-4147-A177-3AD203B41FA5}">
                      <a16:colId xmlns:a16="http://schemas.microsoft.com/office/drawing/2014/main" val="20004"/>
                    </a:ext>
                  </a:extLst>
                </a:gridCol>
              </a:tblGrid>
              <a:tr h="294563">
                <a:tc>
                  <a:txBody>
                    <a:bodyPr/>
                    <a:lstStyle/>
                    <a:p>
                      <a:pPr marL="0" marR="0" lvl="0" indent="0" algn="ctr" rtl="0">
                        <a:lnSpc>
                          <a:spcPct val="100000"/>
                        </a:lnSpc>
                        <a:spcBef>
                          <a:spcPts val="0"/>
                        </a:spcBef>
                        <a:spcAft>
                          <a:spcPts val="0"/>
                        </a:spcAft>
                        <a:buClr>
                          <a:srgbClr val="000000"/>
                        </a:buClr>
                        <a:buSzPts val="1600"/>
                        <a:buFont typeface="Calibri"/>
                        <a:buNone/>
                      </a:pPr>
                      <a:r>
                        <a:rPr lang="en-US" sz="1400" u="none" strike="noStrike" cap="none">
                          <a:latin typeface="Calibri"/>
                          <a:ea typeface="Calibri"/>
                          <a:cs typeface="Calibri"/>
                          <a:sym typeface="Calibri"/>
                        </a:rPr>
                        <a:t>S. No</a:t>
                      </a:r>
                      <a:endParaRPr sz="1400" u="none" strike="noStrike" cap="none">
                        <a:latin typeface="Calibri"/>
                        <a:ea typeface="Calibri"/>
                        <a:cs typeface="Calibri"/>
                        <a:sym typeface="Calibri"/>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Title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dirty="0">
                          <a:latin typeface="Arial Rounded"/>
                          <a:ea typeface="Arial Rounded"/>
                          <a:cs typeface="Arial Rounded"/>
                          <a:sym typeface="Arial Rounded"/>
                        </a:rPr>
                        <a:t>Author</a:t>
                      </a:r>
                      <a:endParaRPr sz="1300" b="1" u="none" strike="noStrike" cap="none" dirty="0">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Journal Details</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Interference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extLst>
                  <a:ext uri="{0D108BD9-81ED-4DB2-BD59-A6C34878D82A}">
                    <a16:rowId xmlns:a16="http://schemas.microsoft.com/office/drawing/2014/main" val="10000"/>
                  </a:ext>
                </a:extLst>
              </a:tr>
              <a:tr h="1674364">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Role of data mining in education for improving soil performance for social change</a:t>
                      </a:r>
                      <a:endParaRPr sz="13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Myla </a:t>
                      </a:r>
                      <a:r>
                        <a:rPr lang="en-US" sz="1300" u="none" strike="noStrike" cap="none" dirty="0" err="1">
                          <a:latin typeface="Times New Roman"/>
                          <a:ea typeface="Times New Roman"/>
                          <a:cs typeface="Times New Roman"/>
                          <a:sym typeface="Times New Roman"/>
                        </a:rPr>
                        <a:t>Arcinas</a:t>
                      </a:r>
                      <a:r>
                        <a:rPr lang="en-US" sz="1300" u="none" strike="noStrike" cap="none" dirty="0">
                          <a:latin typeface="Times New Roman"/>
                          <a:ea typeface="Times New Roman"/>
                          <a:cs typeface="Times New Roman"/>
                          <a:sym typeface="Times New Roman"/>
                        </a:rPr>
                        <a:t>,</a:t>
                      </a:r>
                      <a:endParaRPr sz="1300" u="none" strike="noStrike" cap="none" dirty="0"/>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Guna Sekhar </a:t>
                      </a:r>
                      <a:r>
                        <a:rPr lang="en-US" sz="1300" u="none" strike="noStrike" cap="none" dirty="0" err="1">
                          <a:latin typeface="Times New Roman"/>
                          <a:ea typeface="Times New Roman"/>
                          <a:cs typeface="Times New Roman"/>
                          <a:sym typeface="Times New Roman"/>
                        </a:rPr>
                        <a:t>Sajja</a:t>
                      </a:r>
                      <a:r>
                        <a:rPr lang="en-US" sz="1300" u="none" strike="noStrike" cap="none" dirty="0">
                          <a:latin typeface="Times New Roman"/>
                          <a:ea typeface="Times New Roman"/>
                          <a:cs typeface="Times New Roman"/>
                          <a:sym typeface="Times New Roman"/>
                        </a:rPr>
                        <a:t>,</a:t>
                      </a:r>
                      <a:endParaRPr sz="1300" u="none" strike="noStrike" cap="none" dirty="0"/>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err="1">
                          <a:latin typeface="Times New Roman"/>
                          <a:ea typeface="Times New Roman"/>
                          <a:cs typeface="Times New Roman"/>
                          <a:sym typeface="Times New Roman"/>
                        </a:rPr>
                        <a:t>Shazia</a:t>
                      </a:r>
                      <a:r>
                        <a:rPr lang="en-US" sz="1300" u="none" strike="noStrike" cap="none" dirty="0">
                          <a:latin typeface="Times New Roman"/>
                          <a:ea typeface="Times New Roman"/>
                          <a:cs typeface="Times New Roman"/>
                          <a:sym typeface="Times New Roman"/>
                        </a:rPr>
                        <a:t> Asif,</a:t>
                      </a:r>
                      <a:endParaRPr sz="1300" u="none" strike="noStrike" cap="none" dirty="0"/>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Sanjeev </a:t>
                      </a:r>
                      <a:r>
                        <a:rPr lang="en-US" sz="1300" u="none" strike="noStrike" cap="none" dirty="0" err="1">
                          <a:latin typeface="Times New Roman"/>
                          <a:ea typeface="Times New Roman"/>
                          <a:cs typeface="Times New Roman"/>
                          <a:sym typeface="Times New Roman"/>
                        </a:rPr>
                        <a:t>Gour</a:t>
                      </a:r>
                      <a:r>
                        <a:rPr lang="en-US" sz="1300" u="none" strike="noStrike" cap="none" dirty="0">
                          <a:latin typeface="Times New Roman"/>
                          <a:ea typeface="Times New Roman"/>
                          <a:cs typeface="Times New Roman"/>
                          <a:sym typeface="Times New Roman"/>
                        </a:rPr>
                        <a:t>,</a:t>
                      </a:r>
                      <a:endParaRPr sz="1300" u="none" strike="noStrike" cap="none" dirty="0"/>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Ethelbert </a:t>
                      </a:r>
                      <a:r>
                        <a:rPr lang="en-US" sz="1300" u="none" strike="noStrike" cap="none" dirty="0" err="1">
                          <a:latin typeface="Times New Roman"/>
                          <a:ea typeface="Times New Roman"/>
                          <a:cs typeface="Times New Roman"/>
                          <a:sym typeface="Times New Roman"/>
                        </a:rPr>
                        <a:t>Okoronkwo</a:t>
                      </a:r>
                      <a:r>
                        <a:rPr lang="en-US" sz="1300" u="none" strike="noStrike" cap="none" dirty="0">
                          <a:latin typeface="Times New Roman"/>
                          <a:ea typeface="Times New Roman"/>
                          <a:cs typeface="Times New Roman"/>
                          <a:sym typeface="Times New Roman"/>
                        </a:rPr>
                        <a:t>,</a:t>
                      </a:r>
                      <a:endParaRPr sz="1300" u="none" strike="noStrike" cap="none" dirty="0"/>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err="1">
                          <a:latin typeface="Times New Roman"/>
                          <a:ea typeface="Times New Roman"/>
                          <a:cs typeface="Times New Roman"/>
                          <a:sym typeface="Times New Roman"/>
                        </a:rPr>
                        <a:t>Mohd</a:t>
                      </a:r>
                      <a:r>
                        <a:rPr lang="en-US" sz="1300" u="none" strike="noStrike" cap="none" dirty="0">
                          <a:latin typeface="Times New Roman"/>
                          <a:ea typeface="Times New Roman"/>
                          <a:cs typeface="Times New Roman"/>
                          <a:sym typeface="Times New Roman"/>
                        </a:rPr>
                        <a:t> </a:t>
                      </a:r>
                      <a:r>
                        <a:rPr lang="en-US" sz="1300" u="none" strike="noStrike" cap="none" dirty="0" err="1">
                          <a:latin typeface="Times New Roman"/>
                          <a:ea typeface="Times New Roman"/>
                          <a:cs typeface="Times New Roman"/>
                          <a:sym typeface="Times New Roman"/>
                        </a:rPr>
                        <a:t>Naved</a:t>
                      </a: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br>
                        <a:rPr lang="en-US" sz="1300" u="none" strike="noStrike" cap="none" dirty="0">
                          <a:latin typeface="Times New Roman"/>
                          <a:ea typeface="Times New Roman"/>
                          <a:cs typeface="Times New Roman"/>
                          <a:sym typeface="Times New Roman"/>
                        </a:rPr>
                      </a:br>
                      <a:endParaRPr sz="1300" u="none" strike="noStrike" cap="none" dirty="0">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June 2021</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Türk Fizyoterapi ve Rehabilitasyon Dergisi/Turkish Journal of Physiotherapy and Rehabilitation</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Helped to discover the characteristics that impact students' choice of a field of study in higher education. A paradigm for predicting student success is also provided , improved and assessed.</a:t>
                      </a:r>
                      <a:endParaRPr sz="1300" u="none" strike="noStrike" cap="none">
                        <a:latin typeface="Times New Roman"/>
                        <a:ea typeface="Times New Roman"/>
                        <a:cs typeface="Times New Roman"/>
                        <a:sym typeface="Times New Roman"/>
                      </a:endParaRPr>
                    </a:p>
                  </a:txBody>
                  <a:tcPr marL="82305" marR="82305" marT="41153" marB="41153"/>
                </a:tc>
                <a:extLst>
                  <a:ext uri="{0D108BD9-81ED-4DB2-BD59-A6C34878D82A}">
                    <a16:rowId xmlns:a16="http://schemas.microsoft.com/office/drawing/2014/main" val="10001"/>
                  </a:ext>
                </a:extLst>
              </a:tr>
              <a:tr h="1999925">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Soil Data Analysis Using Classification Techniques and Soil Attribute Prediction</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Jay Gholap,</a:t>
                      </a:r>
                      <a:endParaRPr sz="1300" u="none" strike="noStrike" cap="none"/>
                    </a:p>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Anurag Ingole,</a:t>
                      </a:r>
                      <a:endParaRPr sz="1300" u="none" strike="noStrike" cap="none"/>
                    </a:p>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Jayesh Gohil,</a:t>
                      </a:r>
                      <a:endParaRPr sz="1300" u="none" strike="noStrike" cap="none"/>
                    </a:p>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Shailesh Gargade</a:t>
                      </a:r>
                      <a:endParaRPr sz="13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br>
                        <a:rPr lang="en-US" sz="1300" b="0" i="0" u="none" strike="noStrike" cap="none">
                          <a:solidFill>
                            <a:schemeClr val="dk1"/>
                          </a:solidFill>
                          <a:latin typeface="Times New Roman"/>
                          <a:ea typeface="Times New Roman"/>
                          <a:cs typeface="Times New Roman"/>
                          <a:sym typeface="Times New Roman"/>
                        </a:rPr>
                      </a:br>
                      <a:endParaRPr sz="13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June 2012</a:t>
                      </a:r>
                      <a:endParaRPr sz="1300" u="none" strike="noStrike" cap="none"/>
                    </a:p>
                    <a:p>
                      <a:pPr marL="0" marR="0" lvl="0" indent="0" algn="l" rtl="0">
                        <a:lnSpc>
                          <a:spcPct val="100000"/>
                        </a:lnSpc>
                        <a:spcBef>
                          <a:spcPts val="0"/>
                        </a:spcBef>
                        <a:spcAft>
                          <a:spcPts val="0"/>
                        </a:spcAft>
                        <a:buClr>
                          <a:schemeClr val="dk1"/>
                        </a:buClr>
                        <a:buSzPts val="1400"/>
                        <a:buFont typeface="Times New Roman"/>
                        <a:buNone/>
                      </a:pPr>
                      <a:r>
                        <a:rPr lang="en-US" sz="1300" b="0" i="0" u="none" strike="noStrike" cap="none">
                          <a:solidFill>
                            <a:schemeClr val="dk1"/>
                          </a:solidFill>
                          <a:latin typeface="Times New Roman"/>
                          <a:ea typeface="Times New Roman"/>
                          <a:cs typeface="Times New Roman"/>
                          <a:sym typeface="Times New Roman"/>
                        </a:rPr>
                        <a:t>International Journal of Computer Science</a:t>
                      </a:r>
                      <a:r>
                        <a:rPr lang="en-US" sz="1300" b="0" i="0" u="sng" strike="noStrike" cap="none">
                          <a:solidFill>
                            <a:schemeClr val="dk1"/>
                          </a:solidFill>
                          <a:latin typeface="Times New Roman"/>
                          <a:ea typeface="Times New Roman"/>
                          <a:cs typeface="Times New Roman"/>
                          <a:sym typeface="Times New Roman"/>
                        </a:rPr>
                        <a:t> </a:t>
                      </a:r>
                      <a:r>
                        <a:rPr lang="en-US" sz="1300" b="0" i="0" u="none" strike="noStrike" cap="none">
                          <a:solidFill>
                            <a:schemeClr val="dk1"/>
                          </a:solidFill>
                          <a:latin typeface="Times New Roman"/>
                          <a:ea typeface="Times New Roman"/>
                          <a:cs typeface="Times New Roman"/>
                          <a:sym typeface="Times New Roman"/>
                        </a:rPr>
                        <a:t>Issues  Agricultural research has been profited by technical advances such as automation)</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Helps at analysis of soil dataset using data mining techniques. It focuses on classification of soil using various algorithms available.</a:t>
                      </a:r>
                      <a:endParaRPr sz="1300" u="none" strike="noStrike" cap="none" dirty="0">
                        <a:latin typeface="Times New Roman"/>
                        <a:ea typeface="Times New Roman"/>
                        <a:cs typeface="Times New Roman"/>
                        <a:sym typeface="Times New Roman"/>
                      </a:endParaRPr>
                    </a:p>
                  </a:txBody>
                  <a:tcPr marL="82305" marR="82305" marT="41153" marB="41153"/>
                </a:tc>
                <a:extLst>
                  <a:ext uri="{0D108BD9-81ED-4DB2-BD59-A6C34878D82A}">
                    <a16:rowId xmlns:a16="http://schemas.microsoft.com/office/drawing/2014/main" val="10002"/>
                  </a:ext>
                </a:extLst>
              </a:tr>
            </a:tbl>
          </a:graphicData>
        </a:graphic>
      </p:graphicFrame>
      <p:sp>
        <p:nvSpPr>
          <p:cNvPr id="155" name="Google Shape;155;p25"/>
          <p:cNvSpPr txBox="1"/>
          <p:nvPr/>
        </p:nvSpPr>
        <p:spPr>
          <a:xfrm>
            <a:off x="7818957" y="648030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:- 6</a:t>
            </a:r>
            <a:endParaRPr sz="1080" kern="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26"/>
          <p:cNvGraphicFramePr/>
          <p:nvPr>
            <p:extLst>
              <p:ext uri="{D42A27DB-BD31-4B8C-83A1-F6EECF244321}">
                <p14:modId xmlns:p14="http://schemas.microsoft.com/office/powerpoint/2010/main" val="544076648"/>
              </p:ext>
            </p:extLst>
          </p:nvPr>
        </p:nvGraphicFramePr>
        <p:xfrm>
          <a:off x="405708" y="1340768"/>
          <a:ext cx="8332584" cy="3920696"/>
        </p:xfrm>
        <a:graphic>
          <a:graphicData uri="http://schemas.openxmlformats.org/drawingml/2006/table">
            <a:tbl>
              <a:tblPr firstRow="1" bandRow="1">
                <a:noFill/>
              </a:tblPr>
              <a:tblGrid>
                <a:gridCol w="649418">
                  <a:extLst>
                    <a:ext uri="{9D8B030D-6E8A-4147-A177-3AD203B41FA5}">
                      <a16:colId xmlns:a16="http://schemas.microsoft.com/office/drawing/2014/main" val="20000"/>
                    </a:ext>
                  </a:extLst>
                </a:gridCol>
                <a:gridCol w="1531328">
                  <a:extLst>
                    <a:ext uri="{9D8B030D-6E8A-4147-A177-3AD203B41FA5}">
                      <a16:colId xmlns:a16="http://schemas.microsoft.com/office/drawing/2014/main" val="20001"/>
                    </a:ext>
                  </a:extLst>
                </a:gridCol>
                <a:gridCol w="1785420">
                  <a:extLst>
                    <a:ext uri="{9D8B030D-6E8A-4147-A177-3AD203B41FA5}">
                      <a16:colId xmlns:a16="http://schemas.microsoft.com/office/drawing/2014/main" val="20002"/>
                    </a:ext>
                  </a:extLst>
                </a:gridCol>
                <a:gridCol w="2361938">
                  <a:extLst>
                    <a:ext uri="{9D8B030D-6E8A-4147-A177-3AD203B41FA5}">
                      <a16:colId xmlns:a16="http://schemas.microsoft.com/office/drawing/2014/main" val="20003"/>
                    </a:ext>
                  </a:extLst>
                </a:gridCol>
                <a:gridCol w="2004480">
                  <a:extLst>
                    <a:ext uri="{9D8B030D-6E8A-4147-A177-3AD203B41FA5}">
                      <a16:colId xmlns:a16="http://schemas.microsoft.com/office/drawing/2014/main" val="20004"/>
                    </a:ext>
                  </a:extLst>
                </a:gridCol>
              </a:tblGrid>
              <a:tr h="396203">
                <a:tc>
                  <a:txBody>
                    <a:bodyPr/>
                    <a:lstStyle/>
                    <a:p>
                      <a:pPr marL="0" marR="0" lvl="0" indent="0" algn="ctr" rtl="0">
                        <a:lnSpc>
                          <a:spcPct val="100000"/>
                        </a:lnSpc>
                        <a:spcBef>
                          <a:spcPts val="0"/>
                        </a:spcBef>
                        <a:spcAft>
                          <a:spcPts val="0"/>
                        </a:spcAft>
                        <a:buClr>
                          <a:srgbClr val="000000"/>
                        </a:buClr>
                        <a:buSzPts val="1600"/>
                        <a:buFont typeface="Arial Rounded"/>
                        <a:buNone/>
                      </a:pPr>
                      <a:r>
                        <a:rPr lang="en-US" sz="1400" b="1" u="none" strike="noStrike" cap="none" dirty="0">
                          <a:latin typeface="Arial Rounded"/>
                          <a:ea typeface="Arial Rounded"/>
                          <a:cs typeface="Arial Rounded"/>
                          <a:sym typeface="Arial Rounded"/>
                        </a:rPr>
                        <a:t>S. No</a:t>
                      </a:r>
                      <a:endParaRPr sz="14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Title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Author</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Journal Details</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Interference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extLst>
                  <a:ext uri="{0D108BD9-81ED-4DB2-BD59-A6C34878D82A}">
                    <a16:rowId xmlns:a16="http://schemas.microsoft.com/office/drawing/2014/main" val="10000"/>
                  </a:ext>
                </a:extLst>
              </a:tr>
              <a:tr h="1528687">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Response surface methodology: A retrospective and literature survey</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Raymond H. Myers</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,Douglas C. Montgomery</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,G. Geoffrey Vining</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,Connie M. Borror</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 &amp;Scott M. Kowalski</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Feb 2018</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A Quarterly Journal of Methods, Applications and Related Topics</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Volume 36, 2004 - Issue 1</a:t>
                      </a:r>
                      <a:endParaRPr sz="13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In this review paper we focus on Response Surface </a:t>
                      </a:r>
                      <a:r>
                        <a:rPr lang="en-US" sz="1300" u="none" strike="noStrike" cap="none" dirty="0" err="1">
                          <a:latin typeface="Times New Roman"/>
                          <a:ea typeface="Times New Roman"/>
                          <a:cs typeface="Times New Roman"/>
                          <a:sym typeface="Times New Roman"/>
                        </a:rPr>
                        <a:t>Methdology</a:t>
                      </a:r>
                      <a:r>
                        <a:rPr lang="en-US" sz="1300" u="none" strike="noStrike" cap="none" dirty="0">
                          <a:latin typeface="Times New Roman"/>
                          <a:ea typeface="Times New Roman"/>
                          <a:cs typeface="Times New Roman"/>
                          <a:sym typeface="Times New Roman"/>
                        </a:rPr>
                        <a:t> activities since 1989. We discuss current areas of research and mention some areas for future research.</a:t>
                      </a:r>
                      <a:endParaRPr sz="1300" u="none" strike="noStrike" cap="none">
                        <a:latin typeface="Times New Roman"/>
                        <a:ea typeface="Times New Roman"/>
                        <a:cs typeface="Times New Roman"/>
                        <a:sym typeface="Times New Roman"/>
                      </a:endParaRPr>
                    </a:p>
                  </a:txBody>
                  <a:tcPr marL="82305" marR="82305" marT="41153" marB="41153"/>
                </a:tc>
                <a:extLst>
                  <a:ext uri="{0D108BD9-81ED-4DB2-BD59-A6C34878D82A}">
                    <a16:rowId xmlns:a16="http://schemas.microsoft.com/office/drawing/2014/main" val="10001"/>
                  </a:ext>
                </a:extLst>
              </a:tr>
              <a:tr h="1995806">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4.</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ChapterAnalysis of Data Mining Algorithms for Predicting Rainfall, Crop and Pesticide Types on Agricultural Datasets</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Mustafa Omer Mustafa</a:t>
                      </a:r>
                      <a:endParaRPr sz="1300" u="none" strike="noStrike" cap="none"/>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Nahla Mohammed Elzein</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a:latin typeface="Times New Roman"/>
                          <a:ea typeface="Times New Roman"/>
                          <a:cs typeface="Times New Roman"/>
                          <a:sym typeface="Times New Roman"/>
                        </a:rPr>
                        <a:t>Zeinab M. SedAhmed</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br>
                        <a:rPr lang="en-US" sz="1300" u="none" strike="noStrike" cap="none">
                          <a:latin typeface="Times New Roman"/>
                          <a:ea typeface="Times New Roman"/>
                          <a:cs typeface="Times New Roman"/>
                          <a:sym typeface="Times New Roman"/>
                        </a:rPr>
                      </a:br>
                      <a:endParaRPr sz="13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Arial"/>
                        <a:buNone/>
                      </a:pPr>
                      <a:r>
                        <a:rPr lang="en-US" sz="1300" b="0" i="0" u="none" strike="noStrike" cap="none">
                          <a:solidFill>
                            <a:schemeClr val="dk1"/>
                          </a:solidFill>
                          <a:latin typeface="Arial"/>
                          <a:ea typeface="Arial"/>
                          <a:cs typeface="Arial"/>
                          <a:sym typeface="Arial"/>
                        </a:rPr>
                        <a:t>October 2022</a:t>
                      </a:r>
                      <a:endParaRPr sz="1300" u="none" strike="noStrike" cap="none"/>
                    </a:p>
                    <a:p>
                      <a:pPr marL="0" marR="0" lvl="0" indent="0" algn="l" rtl="0">
                        <a:lnSpc>
                          <a:spcPct val="100000"/>
                        </a:lnSpc>
                        <a:spcBef>
                          <a:spcPts val="0"/>
                        </a:spcBef>
                        <a:spcAft>
                          <a:spcPts val="0"/>
                        </a:spcAft>
                        <a:buClr>
                          <a:schemeClr val="dk1"/>
                        </a:buClr>
                        <a:buSzPts val="1400"/>
                        <a:buFont typeface="Arial"/>
                        <a:buNone/>
                      </a:pPr>
                      <a:r>
                        <a:rPr lang="en-US" sz="1300" b="0" i="0" u="none" strike="noStrike" cap="none">
                          <a:solidFill>
                            <a:schemeClr val="dk1"/>
                          </a:solidFill>
                          <a:latin typeface="Arial"/>
                          <a:ea typeface="Arial"/>
                          <a:cs typeface="Arial"/>
                          <a:sym typeface="Arial"/>
                        </a:rPr>
                        <a:t>In book: International Conference on Information Systems and Intelligent Applications (pp.721-732)</a:t>
                      </a:r>
                      <a:endParaRPr sz="1300" b="0" i="0" u="none" strike="noStrike" cap="none">
                        <a:solidFill>
                          <a:schemeClr val="dk1"/>
                        </a:solidFill>
                        <a:latin typeface="Arial"/>
                        <a:ea typeface="Arial"/>
                        <a:cs typeface="Arial"/>
                        <a:sym typeface="Arial"/>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300" u="none" strike="noStrike" cap="none" dirty="0">
                          <a:latin typeface="Times New Roman"/>
                          <a:ea typeface="Times New Roman"/>
                          <a:cs typeface="Times New Roman"/>
                          <a:sym typeface="Times New Roman"/>
                        </a:rPr>
                        <a:t>The aim of this study is to classify different data features and implement various algorithms as it relates to agricultural big data. Additionally, a given dataset is preprocessed to ensure that relevant data is present in all datasets</a:t>
                      </a:r>
                      <a:endParaRPr sz="1300" u="none" strike="noStrike" cap="none" dirty="0">
                        <a:latin typeface="Times New Roman"/>
                        <a:ea typeface="Times New Roman"/>
                        <a:cs typeface="Times New Roman"/>
                        <a:sym typeface="Times New Roman"/>
                      </a:endParaRPr>
                    </a:p>
                  </a:txBody>
                  <a:tcPr marL="82305" marR="82305" marT="41153" marB="41153"/>
                </a:tc>
                <a:extLst>
                  <a:ext uri="{0D108BD9-81ED-4DB2-BD59-A6C34878D82A}">
                    <a16:rowId xmlns:a16="http://schemas.microsoft.com/office/drawing/2014/main" val="10002"/>
                  </a:ext>
                </a:extLst>
              </a:tr>
            </a:tbl>
          </a:graphicData>
        </a:graphic>
      </p:graphicFrame>
      <p:sp>
        <p:nvSpPr>
          <p:cNvPr id="162" name="Google Shape;162;p26"/>
          <p:cNvSpPr txBox="1"/>
          <p:nvPr/>
        </p:nvSpPr>
        <p:spPr>
          <a:xfrm>
            <a:off x="7818957" y="648030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:- 7</a:t>
            </a:r>
            <a:endParaRPr sz="1080" kern="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27"/>
          <p:cNvGraphicFramePr/>
          <p:nvPr/>
        </p:nvGraphicFramePr>
        <p:xfrm>
          <a:off x="465058" y="1134078"/>
          <a:ext cx="8382984" cy="5265136"/>
        </p:xfrm>
        <a:graphic>
          <a:graphicData uri="http://schemas.openxmlformats.org/drawingml/2006/table">
            <a:tbl>
              <a:tblPr firstRow="1" bandRow="1">
                <a:noFill/>
              </a:tblPr>
              <a:tblGrid>
                <a:gridCol w="683235">
                  <a:extLst>
                    <a:ext uri="{9D8B030D-6E8A-4147-A177-3AD203B41FA5}">
                      <a16:colId xmlns:a16="http://schemas.microsoft.com/office/drawing/2014/main" val="20000"/>
                    </a:ext>
                  </a:extLst>
                </a:gridCol>
                <a:gridCol w="2183693">
                  <a:extLst>
                    <a:ext uri="{9D8B030D-6E8A-4147-A177-3AD203B41FA5}">
                      <a16:colId xmlns:a16="http://schemas.microsoft.com/office/drawing/2014/main" val="20001"/>
                    </a:ext>
                  </a:extLst>
                </a:gridCol>
                <a:gridCol w="1655955">
                  <a:extLst>
                    <a:ext uri="{9D8B030D-6E8A-4147-A177-3AD203B41FA5}">
                      <a16:colId xmlns:a16="http://schemas.microsoft.com/office/drawing/2014/main" val="20002"/>
                    </a:ext>
                  </a:extLst>
                </a:gridCol>
                <a:gridCol w="1826573">
                  <a:extLst>
                    <a:ext uri="{9D8B030D-6E8A-4147-A177-3AD203B41FA5}">
                      <a16:colId xmlns:a16="http://schemas.microsoft.com/office/drawing/2014/main" val="20003"/>
                    </a:ext>
                  </a:extLst>
                </a:gridCol>
                <a:gridCol w="2033528">
                  <a:extLst>
                    <a:ext uri="{9D8B030D-6E8A-4147-A177-3AD203B41FA5}">
                      <a16:colId xmlns:a16="http://schemas.microsoft.com/office/drawing/2014/main" val="20004"/>
                    </a:ext>
                  </a:extLst>
                </a:gridCol>
              </a:tblGrid>
              <a:tr h="523890">
                <a:tc>
                  <a:txBody>
                    <a:bodyPr/>
                    <a:lstStyle/>
                    <a:p>
                      <a:pPr marL="0" marR="0" lvl="0" indent="0" algn="ctr" rtl="0">
                        <a:lnSpc>
                          <a:spcPct val="100000"/>
                        </a:lnSpc>
                        <a:spcBef>
                          <a:spcPts val="0"/>
                        </a:spcBef>
                        <a:spcAft>
                          <a:spcPts val="0"/>
                        </a:spcAft>
                        <a:buClr>
                          <a:srgbClr val="000000"/>
                        </a:buClr>
                        <a:buSzPts val="1600"/>
                        <a:buFont typeface="Arial Rounded"/>
                        <a:buNone/>
                      </a:pPr>
                      <a:r>
                        <a:rPr lang="en-US" sz="1400" b="1" u="none" strike="noStrike" cap="none">
                          <a:latin typeface="Arial Rounded"/>
                          <a:ea typeface="Arial Rounded"/>
                          <a:cs typeface="Arial Rounded"/>
                          <a:sym typeface="Arial Rounded"/>
                        </a:rPr>
                        <a:t>S. No</a:t>
                      </a:r>
                      <a:endParaRPr sz="14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Title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Author</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Journal Details</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tc>
                  <a:txBody>
                    <a:bodyPr/>
                    <a:lstStyle/>
                    <a:p>
                      <a:pPr marL="0" marR="0" lvl="0" indent="0" algn="ctr" rtl="0">
                        <a:lnSpc>
                          <a:spcPct val="100000"/>
                        </a:lnSpc>
                        <a:spcBef>
                          <a:spcPts val="0"/>
                        </a:spcBef>
                        <a:spcAft>
                          <a:spcPts val="0"/>
                        </a:spcAft>
                        <a:buClr>
                          <a:srgbClr val="000000"/>
                        </a:buClr>
                        <a:buSzPts val="1400"/>
                        <a:buFont typeface="Arial Rounded"/>
                        <a:buNone/>
                      </a:pPr>
                      <a:r>
                        <a:rPr lang="en-US" sz="1300" b="1" u="none" strike="noStrike" cap="none">
                          <a:latin typeface="Arial Rounded"/>
                          <a:ea typeface="Arial Rounded"/>
                          <a:cs typeface="Arial Rounded"/>
                          <a:sym typeface="Arial Rounded"/>
                        </a:rPr>
                        <a:t>Interference</a:t>
                      </a:r>
                      <a:endParaRPr sz="1300" b="1" u="none" strike="noStrike" cap="none">
                        <a:latin typeface="Arial Rounded"/>
                        <a:ea typeface="Arial Rounded"/>
                        <a:cs typeface="Arial Rounded"/>
                        <a:sym typeface="Arial Rounded"/>
                      </a:endParaRPr>
                    </a:p>
                  </a:txBody>
                  <a:tcPr marL="82305" marR="82305" marT="41153" marB="41153">
                    <a:solidFill>
                      <a:srgbClr val="0070C0"/>
                    </a:solidFill>
                  </a:tcPr>
                </a:tc>
                <a:extLst>
                  <a:ext uri="{0D108BD9-81ED-4DB2-BD59-A6C34878D82A}">
                    <a16:rowId xmlns:a16="http://schemas.microsoft.com/office/drawing/2014/main" val="10000"/>
                  </a:ext>
                </a:extLst>
              </a:tr>
              <a:tr h="2281500">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 5.</a:t>
                      </a:r>
                      <a:endParaRPr sz="14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Applying naive Bayes classification technique for classification of improved agricultural land soils.</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Singaraju Jyothi,</a:t>
                      </a:r>
                      <a:endParaRPr sz="1300" u="none" strike="noStrike" cap="none"/>
                    </a:p>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Peyakunta Bhargavi</a:t>
                      </a:r>
                      <a:endParaRPr sz="1300" u="none" strike="noStrike" cap="none">
                        <a:solidFill>
                          <a:schemeClr val="dk1"/>
                        </a:solidFill>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Arial"/>
                        <a:buNone/>
                      </a:pPr>
                      <a:r>
                        <a:rPr lang="en-US" sz="1300" b="0" i="0" u="none" strike="noStrike" cap="none">
                          <a:solidFill>
                            <a:schemeClr val="dk1"/>
                          </a:solidFill>
                          <a:latin typeface="Arial"/>
                          <a:ea typeface="Arial"/>
                          <a:cs typeface="Arial"/>
                          <a:sym typeface="Arial"/>
                        </a:rPr>
                        <a:t>August 2019</a:t>
                      </a:r>
                      <a:endParaRPr sz="1300" u="none" strike="noStrike" cap="none"/>
                    </a:p>
                    <a:p>
                      <a:pPr marL="0" marR="0" lvl="0" indent="0" algn="l" rtl="0">
                        <a:lnSpc>
                          <a:spcPct val="100000"/>
                        </a:lnSpc>
                        <a:spcBef>
                          <a:spcPts val="0"/>
                        </a:spcBef>
                        <a:spcAft>
                          <a:spcPts val="0"/>
                        </a:spcAft>
                        <a:buClr>
                          <a:schemeClr val="dk1"/>
                        </a:buClr>
                        <a:buSzPts val="1400"/>
                        <a:buFont typeface="Arial"/>
                        <a:buNone/>
                      </a:pPr>
                      <a:r>
                        <a:rPr lang="en-US" sz="1300" b="0" i="0" u="none" strike="noStrike" cap="none">
                          <a:solidFill>
                            <a:schemeClr val="dk1"/>
                          </a:solidFill>
                          <a:latin typeface="Arial"/>
                          <a:ea typeface="Arial"/>
                          <a:cs typeface="Arial"/>
                          <a:sym typeface="Arial"/>
                        </a:rPr>
                        <a:t>IJCSNS International Journal of Computer Science and Network Security, VOL.9 No.8, August 2019</a:t>
                      </a:r>
                      <a:endParaRPr sz="1300" u="none" strike="noStrike" cap="none"/>
                    </a:p>
                    <a:p>
                      <a:pPr marL="0" marR="0" lvl="0" indent="0" algn="l" rtl="0">
                        <a:lnSpc>
                          <a:spcPct val="100000"/>
                        </a:lnSpc>
                        <a:spcBef>
                          <a:spcPts val="0"/>
                        </a:spcBef>
                        <a:spcAft>
                          <a:spcPts val="0"/>
                        </a:spcAft>
                        <a:buClr>
                          <a:srgbClr val="000000"/>
                        </a:buClr>
                        <a:buSzPts val="1200"/>
                        <a:buFont typeface="Arial"/>
                        <a:buNone/>
                      </a:pPr>
                      <a:endParaRPr sz="1100" u="none" strike="noStrike" cap="none">
                        <a:solidFill>
                          <a:schemeClr val="dk1"/>
                        </a:solidFill>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This research aimed to assess these new data mining techniques and apply them to a soil science database to establish if meaningful relationships can be found.The advances in computing and information storage have provided vast amounts of data. </a:t>
                      </a:r>
                      <a:endParaRPr sz="1300" u="none" strike="noStrike" cap="none"/>
                    </a:p>
                  </a:txBody>
                  <a:tcPr marL="82305" marR="82305" marT="41153" marB="41153"/>
                </a:tc>
                <a:extLst>
                  <a:ext uri="{0D108BD9-81ED-4DB2-BD59-A6C34878D82A}">
                    <a16:rowId xmlns:a16="http://schemas.microsoft.com/office/drawing/2014/main" val="10001"/>
                  </a:ext>
                </a:extLst>
              </a:tr>
              <a:tr h="2323035">
                <a:tc>
                  <a:txBody>
                    <a:bodyPr/>
                    <a:lstStyle/>
                    <a:p>
                      <a:pPr marL="0" marR="0" lvl="0" indent="0" algn="l" rtl="0">
                        <a:lnSpc>
                          <a:spcPct val="100000"/>
                        </a:lnSpc>
                        <a:spcBef>
                          <a:spcPts val="0"/>
                        </a:spcBef>
                        <a:spcAft>
                          <a:spcPts val="0"/>
                        </a:spcAft>
                        <a:buClr>
                          <a:srgbClr val="000000"/>
                        </a:buClr>
                        <a:buSzPts val="1600"/>
                        <a:buFont typeface="Times New Roman"/>
                        <a:buNone/>
                      </a:pPr>
                      <a:r>
                        <a:rPr lang="en-US" sz="1400" u="none" strike="noStrike" cap="none">
                          <a:latin typeface="Times New Roman"/>
                          <a:ea typeface="Times New Roman"/>
                          <a:cs typeface="Times New Roman"/>
                          <a:sym typeface="Times New Roman"/>
                        </a:rPr>
                        <a:t>6.</a:t>
                      </a:r>
                      <a:endParaRPr sz="1400" u="none" strike="noStrike" cap="none">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Biotic components influencing the yield and quality of potato tubers</a:t>
                      </a:r>
                      <a:endParaRPr sz="1300" u="none" strike="noStrike" cap="none"/>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A.J. Michel , S.M. Sinton1 , R.E. Falloon,  F.A. Shah1 , S.J. Dellow1 , S.J. Pethybridge</a:t>
                      </a:r>
                      <a:endParaRPr sz="1300" u="none" strike="noStrike" cap="none">
                        <a:solidFill>
                          <a:schemeClr val="dk1"/>
                        </a:solidFill>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rgbClr val="000000"/>
                        </a:buClr>
                        <a:buSzPts val="1400"/>
                        <a:buFont typeface="Arial"/>
                        <a:buNone/>
                      </a:pPr>
                      <a:r>
                        <a:rPr lang="en-US" sz="1300" u="none" strike="noStrike" cap="none"/>
                        <a:t>September 2015 “Building Productive, Diverse and Sustainable Landscapes “ Proceedings of the 17th ASA Conference, 20 – 24, Hobart, Australia.</a:t>
                      </a:r>
                      <a:endParaRPr sz="1300" u="none" strike="noStrike" cap="none">
                        <a:solidFill>
                          <a:schemeClr val="dk1"/>
                        </a:solidFill>
                        <a:latin typeface="Times New Roman"/>
                        <a:ea typeface="Times New Roman"/>
                        <a:cs typeface="Times New Roman"/>
                        <a:sym typeface="Times New Roman"/>
                      </a:endParaRPr>
                    </a:p>
                  </a:txBody>
                  <a:tcPr marL="82305" marR="82305" marT="41153" marB="41153"/>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300" u="none" strike="noStrike" cap="none">
                          <a:solidFill>
                            <a:schemeClr val="dk1"/>
                          </a:solidFill>
                          <a:latin typeface="Times New Roman"/>
                          <a:ea typeface="Times New Roman"/>
                          <a:cs typeface="Times New Roman"/>
                          <a:sym typeface="Times New Roman"/>
                        </a:rPr>
                        <a:t>Potato yields in Canterbury have remained static at c. 60 t/ha for the last decade. Soil-borne diseases (Rhizoctonia stem cancer and Spongospora root infection) were identified as consistent factors in reduced yields, along with subsurface soil compaction and inadequate irrigation management.</a:t>
                      </a:r>
                      <a:endParaRPr sz="1400" u="none" strike="noStrike" cap="none">
                        <a:solidFill>
                          <a:schemeClr val="dk1"/>
                        </a:solidFill>
                        <a:latin typeface="Times New Roman"/>
                        <a:ea typeface="Times New Roman"/>
                        <a:cs typeface="Times New Roman"/>
                        <a:sym typeface="Times New Roman"/>
                      </a:endParaRPr>
                    </a:p>
                  </a:txBody>
                  <a:tcPr marL="82305" marR="82305" marT="41153" marB="41153"/>
                </a:tc>
                <a:extLst>
                  <a:ext uri="{0D108BD9-81ED-4DB2-BD59-A6C34878D82A}">
                    <a16:rowId xmlns:a16="http://schemas.microsoft.com/office/drawing/2014/main" val="10002"/>
                  </a:ext>
                </a:extLst>
              </a:tr>
            </a:tbl>
          </a:graphicData>
        </a:graphic>
      </p:graphicFrame>
      <p:sp>
        <p:nvSpPr>
          <p:cNvPr id="169" name="Google Shape;169;p27"/>
          <p:cNvSpPr txBox="1"/>
          <p:nvPr/>
        </p:nvSpPr>
        <p:spPr>
          <a:xfrm>
            <a:off x="7818957" y="648030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:- 8</a:t>
            </a:r>
            <a:endParaRPr sz="1080" kern="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Picture 3"/>
          <p:cNvPicPr/>
          <p:nvPr/>
        </p:nvPicPr>
        <p:blipFill>
          <a:blip r:embed="rId2"/>
          <a:srcRect/>
          <a:stretch>
            <a:fillRect/>
          </a:stretch>
        </p:blipFill>
        <p:spPr bwMode="auto">
          <a:xfrm>
            <a:off x="1600200" y="2121756"/>
            <a:ext cx="5943600" cy="366469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BBDC-4275-449E-B734-9EFBEBDC3323}"/>
              </a:ext>
            </a:extLst>
          </p:cNvPr>
          <p:cNvSpPr>
            <a:spLocks noGrp="1"/>
          </p:cNvSpPr>
          <p:nvPr>
            <p:ph type="title"/>
          </p:nvPr>
        </p:nvSpPr>
        <p:spPr>
          <a:xfrm>
            <a:off x="2411760" y="2857500"/>
            <a:ext cx="4320480" cy="1143000"/>
          </a:xfrm>
        </p:spPr>
        <p:txBody>
          <a:bodyPr/>
          <a:lstStyle/>
          <a:p>
            <a:r>
              <a:rPr lang="en-IN" dirty="0"/>
              <a:t>Implementation</a:t>
            </a:r>
          </a:p>
        </p:txBody>
      </p:sp>
    </p:spTree>
    <p:extLst>
      <p:ext uri="{BB962C8B-B14F-4D97-AF65-F5344CB8AC3E}">
        <p14:creationId xmlns:p14="http://schemas.microsoft.com/office/powerpoint/2010/main" val="25937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523820" y="951362"/>
            <a:ext cx="8595450" cy="822960"/>
          </a:xfrm>
          <a:prstGeom prst="rect">
            <a:avLst/>
          </a:prstGeom>
          <a:noFill/>
          <a:ln>
            <a:noFill/>
          </a:ln>
        </p:spPr>
        <p:txBody>
          <a:bodyPr spcFirstLastPara="1" wrap="square" lIns="82283" tIns="82283" rIns="82283" bIns="82283" anchor="t" anchorCtr="0">
            <a:noAutofit/>
          </a:bodyPr>
          <a:lstStyle/>
          <a:p>
            <a:pPr>
              <a:buSzPts val="4158"/>
            </a:pPr>
            <a:r>
              <a:rPr lang="en-US" sz="3600" dirty="0">
                <a:latin typeface="Arial" panose="020B0604020202020204" pitchFamily="34" charset="0"/>
                <a:ea typeface="Calibri" panose="020F0502020204030204" pitchFamily="34" charset="0"/>
                <a:cs typeface="Arial" panose="020B0604020202020204" pitchFamily="34" charset="0"/>
                <a:sym typeface="Arial Rounded"/>
              </a:rPr>
              <a:t>Dataset Description</a:t>
            </a:r>
            <a:endParaRPr sz="3600" dirty="0">
              <a:latin typeface="Arial" panose="020B0604020202020204" pitchFamily="34" charset="0"/>
              <a:ea typeface="Calibri" panose="020F0502020204030204" pitchFamily="34" charset="0"/>
              <a:cs typeface="Arial" panose="020B0604020202020204" pitchFamily="34" charset="0"/>
              <a:sym typeface="Arial Rounded"/>
            </a:endParaRPr>
          </a:p>
        </p:txBody>
      </p:sp>
      <p:sp>
        <p:nvSpPr>
          <p:cNvPr id="261" name="Google Shape;261;p40"/>
          <p:cNvSpPr txBox="1">
            <a:spLocks noGrp="1"/>
          </p:cNvSpPr>
          <p:nvPr>
            <p:ph type="body" idx="1"/>
          </p:nvPr>
        </p:nvSpPr>
        <p:spPr>
          <a:xfrm>
            <a:off x="611560" y="2492896"/>
            <a:ext cx="8595450" cy="4937760"/>
          </a:xfrm>
          <a:prstGeom prst="rect">
            <a:avLst/>
          </a:prstGeom>
          <a:noFill/>
          <a:ln>
            <a:noFill/>
          </a:ln>
        </p:spPr>
        <p:txBody>
          <a:bodyPr spcFirstLastPara="1" wrap="square" lIns="82283" tIns="82283" rIns="82283" bIns="82283" anchor="t" anchorCtr="0">
            <a:noAutofit/>
          </a:bodyPr>
          <a:lstStyle/>
          <a:p>
            <a:pPr marL="0" indent="0">
              <a:buSzPts val="2376"/>
            </a:pPr>
            <a:r>
              <a:rPr lang="en-US" sz="1600" dirty="0">
                <a:latin typeface="+mn-lt"/>
                <a:ea typeface="Constantia"/>
                <a:cs typeface="Constantia"/>
                <a:sym typeface="Constantia"/>
              </a:rPr>
              <a:t>The following Parameters are considered:</a:t>
            </a:r>
            <a:endParaRPr sz="1600" dirty="0">
              <a:latin typeface="+mn-lt"/>
            </a:endParaRPr>
          </a:p>
          <a:p>
            <a:pPr marL="0" indent="0">
              <a:buSzPts val="2376"/>
            </a:pPr>
            <a:endParaRPr sz="1600" dirty="0">
              <a:latin typeface="+mn-lt"/>
              <a:ea typeface="Constantia"/>
              <a:cs typeface="Constantia"/>
              <a:sym typeface="Constantia"/>
            </a:endParaRPr>
          </a:p>
          <a:p>
            <a:pPr marL="617220" indent="-411480" algn="just">
              <a:buSzPts val="2376"/>
              <a:buFont typeface="Arial"/>
              <a:buChar char="•"/>
            </a:pPr>
            <a:r>
              <a:rPr lang="en-US" sz="1600" dirty="0">
                <a:latin typeface="+mn-lt"/>
                <a:ea typeface="Constantia"/>
                <a:cs typeface="Constantia"/>
                <a:sym typeface="Constantia"/>
              </a:rPr>
              <a:t>Nitrogen</a:t>
            </a:r>
          </a:p>
          <a:p>
            <a:pPr marL="617220" indent="-411480" algn="just">
              <a:buSzPts val="2376"/>
              <a:buFont typeface="Arial"/>
              <a:buChar char="•"/>
            </a:pPr>
            <a:endParaRPr sz="1600" dirty="0">
              <a:latin typeface="+mn-lt"/>
            </a:endParaRPr>
          </a:p>
          <a:p>
            <a:pPr marL="617220" indent="-411480" algn="just">
              <a:buSzPts val="2376"/>
              <a:buFont typeface="Arial"/>
              <a:buChar char="•"/>
            </a:pPr>
            <a:r>
              <a:rPr lang="en-US" sz="1600" dirty="0" err="1">
                <a:latin typeface="+mn-lt"/>
                <a:ea typeface="Constantia"/>
                <a:cs typeface="Constantia"/>
                <a:sym typeface="Constantia"/>
              </a:rPr>
              <a:t>Phorsporous</a:t>
            </a:r>
            <a:endParaRPr lang="en-US" sz="1600" dirty="0">
              <a:latin typeface="+mn-lt"/>
              <a:ea typeface="Constantia"/>
              <a:cs typeface="Constantia"/>
              <a:sym typeface="Constantia"/>
            </a:endParaRPr>
          </a:p>
          <a:p>
            <a:pPr marL="617220" indent="-411480" algn="just">
              <a:buSzPts val="2376"/>
              <a:buFont typeface="Arial"/>
              <a:buChar char="•"/>
            </a:pPr>
            <a:endParaRPr sz="1600" dirty="0">
              <a:latin typeface="+mn-lt"/>
              <a:ea typeface="Constantia"/>
              <a:cs typeface="Constantia"/>
              <a:sym typeface="Constantia"/>
            </a:endParaRPr>
          </a:p>
          <a:p>
            <a:pPr marL="617220" indent="-411480" algn="just">
              <a:buSzPts val="2376"/>
              <a:buFont typeface="Arial"/>
              <a:buChar char="•"/>
            </a:pPr>
            <a:r>
              <a:rPr lang="en-US" sz="1600" dirty="0">
                <a:latin typeface="+mn-lt"/>
                <a:ea typeface="Constantia"/>
                <a:cs typeface="Constantia"/>
                <a:sym typeface="Constantia"/>
              </a:rPr>
              <a:t>Potassium</a:t>
            </a:r>
          </a:p>
          <a:p>
            <a:pPr marL="617220" indent="-411480" algn="just">
              <a:buSzPts val="2376"/>
              <a:buFont typeface="Arial"/>
              <a:buChar char="•"/>
            </a:pPr>
            <a:endParaRPr sz="1600" dirty="0">
              <a:latin typeface="+mn-lt"/>
            </a:endParaRPr>
          </a:p>
          <a:p>
            <a:pPr marL="617220" indent="-411480" algn="just">
              <a:buSzPts val="2376"/>
              <a:buFont typeface="Arial"/>
              <a:buChar char="•"/>
            </a:pPr>
            <a:r>
              <a:rPr lang="en-US" sz="1600" dirty="0">
                <a:latin typeface="+mn-lt"/>
                <a:ea typeface="Constantia"/>
                <a:cs typeface="Constantia"/>
                <a:sym typeface="Constantia"/>
              </a:rPr>
              <a:t>Temperature</a:t>
            </a:r>
          </a:p>
          <a:p>
            <a:pPr marL="617220" indent="-411480" algn="just">
              <a:buSzPts val="2376"/>
              <a:buFont typeface="Arial"/>
              <a:buChar char="•"/>
            </a:pPr>
            <a:endParaRPr sz="1600" dirty="0">
              <a:latin typeface="+mn-lt"/>
            </a:endParaRPr>
          </a:p>
          <a:p>
            <a:pPr marL="617220" indent="-411480" algn="just">
              <a:buSzPts val="2376"/>
              <a:buFont typeface="Arial"/>
              <a:buChar char="•"/>
            </a:pPr>
            <a:r>
              <a:rPr lang="en-US" sz="1600" dirty="0">
                <a:latin typeface="+mn-lt"/>
                <a:ea typeface="Constantia"/>
                <a:cs typeface="Constantia"/>
                <a:sym typeface="Constantia"/>
              </a:rPr>
              <a:t>Humidity</a:t>
            </a:r>
          </a:p>
          <a:p>
            <a:pPr marL="617220" indent="-411480" algn="just">
              <a:buSzPts val="2376"/>
              <a:buFont typeface="Arial"/>
              <a:buChar char="•"/>
            </a:pPr>
            <a:endParaRPr sz="1600" dirty="0">
              <a:latin typeface="+mn-lt"/>
            </a:endParaRPr>
          </a:p>
          <a:p>
            <a:pPr marL="617220" indent="-411480" algn="just">
              <a:buSzPts val="2376"/>
              <a:buFont typeface="Arial"/>
              <a:buChar char="•"/>
            </a:pPr>
            <a:r>
              <a:rPr lang="en-US" sz="1600" dirty="0">
                <a:latin typeface="+mn-lt"/>
                <a:ea typeface="Constantia"/>
                <a:cs typeface="Constantia"/>
                <a:sym typeface="Constantia"/>
              </a:rPr>
              <a:t>Ph(of soil)</a:t>
            </a:r>
          </a:p>
          <a:p>
            <a:pPr marL="617220" indent="-411480" algn="just">
              <a:buSzPts val="2376"/>
              <a:buFont typeface="Arial"/>
              <a:buChar char="•"/>
            </a:pPr>
            <a:endParaRPr sz="1600" dirty="0">
              <a:latin typeface="+mn-lt"/>
            </a:endParaRPr>
          </a:p>
          <a:p>
            <a:pPr marL="617220" indent="-411480" algn="just">
              <a:buSzPts val="2376"/>
              <a:buFont typeface="Arial"/>
              <a:buChar char="•"/>
            </a:pPr>
            <a:r>
              <a:rPr lang="en-US" sz="1600" dirty="0">
                <a:latin typeface="+mn-lt"/>
                <a:ea typeface="Constantia"/>
                <a:cs typeface="Constantia"/>
                <a:sym typeface="Constantia"/>
              </a:rPr>
              <a:t>Rainfall(in mm)</a:t>
            </a:r>
            <a:endParaRPr sz="1600" dirty="0">
              <a:latin typeface="+mn-lt"/>
            </a:endParaRPr>
          </a:p>
        </p:txBody>
      </p:sp>
      <p:sp>
        <p:nvSpPr>
          <p:cNvPr id="262" name="Google Shape;262;p40"/>
          <p:cNvSpPr txBox="1"/>
          <p:nvPr/>
        </p:nvSpPr>
        <p:spPr>
          <a:xfrm>
            <a:off x="7818957" y="6480306"/>
            <a:ext cx="1534964" cy="249263"/>
          </a:xfrm>
          <a:prstGeom prst="rect">
            <a:avLst/>
          </a:prstGeom>
          <a:noFill/>
          <a:ln>
            <a:noFill/>
          </a:ln>
        </p:spPr>
        <p:txBody>
          <a:bodyPr spcFirstLastPara="1" wrap="square" lIns="82283" tIns="41130" rIns="82283" bIns="41130" anchor="t" anchorCtr="0">
            <a:spAutoFit/>
          </a:bodyPr>
          <a:lstStyle/>
          <a:p>
            <a:pPr defTabSz="822960">
              <a:buClr>
                <a:srgbClr val="000000"/>
              </a:buClr>
              <a:buSzPts val="1200"/>
            </a:pPr>
            <a:r>
              <a:rPr lang="en-US" sz="1080" kern="0">
                <a:solidFill>
                  <a:srgbClr val="000000"/>
                </a:solidFill>
                <a:latin typeface="Arial"/>
                <a:ea typeface="Arial"/>
                <a:cs typeface="Arial"/>
                <a:sym typeface="Arial"/>
              </a:rPr>
              <a:t>SLIDE NO. :- 16</a:t>
            </a:r>
            <a:endParaRPr sz="1080" kern="0">
              <a:solidFill>
                <a:srgbClr val="000000"/>
              </a:solidFill>
              <a:latin typeface="Arial"/>
              <a:ea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556</TotalTime>
  <Words>2368</Words>
  <Application>Microsoft Office PowerPoint</Application>
  <PresentationFormat>On-screen Show (4:3)</PresentationFormat>
  <Paragraphs>263</Paragraphs>
  <Slides>29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Rounded</vt:lpstr>
      <vt:lpstr>Calibri</vt:lpstr>
      <vt:lpstr>Constantia</vt:lpstr>
      <vt:lpstr>Noto Sans Symbols</vt:lpstr>
      <vt:lpstr>Times New Roman</vt:lpstr>
      <vt:lpstr>Wingdings 2</vt:lpstr>
      <vt:lpstr>Flow</vt:lpstr>
      <vt:lpstr>Custom Theme</vt:lpstr>
      <vt:lpstr>PowerPoint Presentation</vt:lpstr>
      <vt:lpstr>Introduction</vt:lpstr>
      <vt:lpstr>Abstract</vt:lpstr>
      <vt:lpstr>Literature Survey</vt:lpstr>
      <vt:lpstr>PowerPoint Presentation</vt:lpstr>
      <vt:lpstr>PowerPoint Presentation</vt:lpstr>
      <vt:lpstr>Architecture</vt:lpstr>
      <vt:lpstr>Implementation</vt:lpstr>
      <vt:lpstr>Dataset Description</vt:lpstr>
      <vt:lpstr>Methodology</vt:lpstr>
      <vt:lpstr>PowerPoint Presentation</vt:lpstr>
      <vt:lpstr>PowerPoint Presentation</vt:lpstr>
      <vt:lpstr>Environment</vt:lpstr>
      <vt:lpstr>Algorithms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vt:lpstr>
      <vt:lpstr>PowerPoint Presentation</vt:lpstr>
      <vt:lpstr>Applications</vt:lpstr>
      <vt:lpstr>Extension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ML ALGORITHMS</dc:title>
  <dc:creator>Tru Projects</dc:creator>
  <cp:lastModifiedBy>Pavan Kiran</cp:lastModifiedBy>
  <cp:revision>93</cp:revision>
  <dcterms:created xsi:type="dcterms:W3CDTF">2006-08-16T00:00:00Z</dcterms:created>
  <dcterms:modified xsi:type="dcterms:W3CDTF">2023-05-17T14:15:40Z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76EE5BC8C2D94A9D809C2D57BFCD8B9F</vt:lpwstr>
  </property>
  <property fmtid="{D5CDD505-2E9C-101B-9397-08002B2CF9AE}" pid="3" name="KSOProductBuildVer">
    <vt:lpwstr>1033-11.2.0.11191</vt:lpwstr>
  </property>
</Properties>
</file>