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93288c9f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93288c9f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cebb124d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cebb124de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cebb124d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cebb124d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cebb124d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cebb124d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cebb124de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cebb124de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cebb124d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cebb124d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cebb124de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cebb124de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f47c677fd0333d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f47c677fd0333d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3288c9f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3288c9f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f47c677fd0333d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f47c677fd0333d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93288c9f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93288c9f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cebb124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cebb124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f47c677fd0333d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f47c677fd0333d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cebb124d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cebb124d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93288c9f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93288c9f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93288c9f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93288c9f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55850" y="8"/>
            <a:ext cx="8832300" cy="1291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3237">
                <a:latin typeface="Lato"/>
                <a:ea typeface="Lato"/>
                <a:cs typeface="Lato"/>
                <a:sym typeface="Lato"/>
              </a:rPr>
              <a:t>Multithreaded File Transfer using TCP Socket in Python</a:t>
            </a:r>
            <a:endParaRPr b="1">
              <a:latin typeface="Lato"/>
              <a:ea typeface="Lato"/>
              <a:cs typeface="Lato"/>
              <a:sym typeface="Lato"/>
            </a:endParaRPr>
          </a:p>
        </p:txBody>
      </p:sp>
      <p:sp>
        <p:nvSpPr>
          <p:cNvPr id="135" name="Google Shape;135;p13"/>
          <p:cNvSpPr txBox="1"/>
          <p:nvPr>
            <p:ph idx="1" type="subTitle"/>
          </p:nvPr>
        </p:nvSpPr>
        <p:spPr>
          <a:xfrm>
            <a:off x="3964775" y="3153400"/>
            <a:ext cx="4482600" cy="5061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None/>
            </a:pPr>
            <a:r>
              <a:rPr lang="en" sz="4837">
                <a:latin typeface="Roboto"/>
                <a:ea typeface="Roboto"/>
                <a:cs typeface="Roboto"/>
                <a:sym typeface="Roboto"/>
              </a:rPr>
              <a:t>18CSS302J - Computer Networks Course Project: Review - I</a:t>
            </a:r>
            <a:endParaRPr sz="4837">
              <a:latin typeface="Roboto"/>
              <a:ea typeface="Roboto"/>
              <a:cs typeface="Roboto"/>
              <a:sym typeface="Roboto"/>
            </a:endParaRPr>
          </a:p>
          <a:p>
            <a:pPr indent="0" lvl="0" marL="0" rtl="0" algn="ctr">
              <a:lnSpc>
                <a:spcPct val="115000"/>
              </a:lnSpc>
              <a:spcBef>
                <a:spcPts val="0"/>
              </a:spcBef>
              <a:spcAft>
                <a:spcPts val="0"/>
              </a:spcAft>
              <a:buClr>
                <a:schemeClr val="dk1"/>
              </a:buClr>
              <a:buSzPct val="47826"/>
              <a:buFont typeface="Arial"/>
              <a:buNone/>
            </a:pPr>
            <a:r>
              <a:t/>
            </a:r>
            <a:endParaRPr sz="2300">
              <a:solidFill>
                <a:schemeClr val="dk1"/>
              </a:solidFill>
              <a:highlight>
                <a:srgbClr val="181818"/>
              </a:highlight>
              <a:latin typeface="Roboto"/>
              <a:ea typeface="Roboto"/>
              <a:cs typeface="Roboto"/>
              <a:sym typeface="Roboto"/>
            </a:endParaRPr>
          </a:p>
          <a:p>
            <a:pPr indent="0" lvl="0" marL="0" rtl="0" algn="ctr">
              <a:spcBef>
                <a:spcPts val="0"/>
              </a:spcBef>
              <a:spcAft>
                <a:spcPts val="0"/>
              </a:spcAft>
              <a:buNone/>
            </a:pPr>
            <a:r>
              <a:t/>
            </a:r>
            <a:endParaRPr/>
          </a:p>
        </p:txBody>
      </p:sp>
      <p:sp>
        <p:nvSpPr>
          <p:cNvPr id="136" name="Google Shape;136;p13"/>
          <p:cNvSpPr txBox="1"/>
          <p:nvPr/>
        </p:nvSpPr>
        <p:spPr>
          <a:xfrm>
            <a:off x="4199175" y="1547075"/>
            <a:ext cx="385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Lato"/>
                <a:ea typeface="Lato"/>
                <a:cs typeface="Lato"/>
                <a:sym typeface="Lato"/>
              </a:rPr>
              <a:t> </a:t>
            </a:r>
            <a:endParaRPr sz="32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nvSpPr>
        <p:spPr>
          <a:xfrm>
            <a:off x="321450" y="632900"/>
            <a:ext cx="8501100" cy="4733100"/>
          </a:xfrm>
          <a:prstGeom prst="rect">
            <a:avLst/>
          </a:prstGeom>
          <a:solidFill>
            <a:srgbClr val="1B212C"/>
          </a:solidFill>
          <a:ln cap="flat" cmpd="sng" w="9525">
            <a:solidFill>
              <a:srgbClr val="1B212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586C0"/>
                </a:solidFill>
                <a:highlight>
                  <a:srgbClr val="1B212C"/>
                </a:highlight>
                <a:latin typeface="Courier New"/>
                <a:ea typeface="Courier New"/>
                <a:cs typeface="Courier New"/>
                <a:sym typeface="Courier New"/>
              </a:rPr>
              <a:t>import</a:t>
            </a:r>
            <a:r>
              <a:rPr lang="en" sz="1050">
                <a:solidFill>
                  <a:srgbClr val="D4D4D4"/>
                </a:solidFill>
                <a:highlight>
                  <a:srgbClr val="1B212C"/>
                </a:highlight>
                <a:latin typeface="Courier New"/>
                <a:ea typeface="Courier New"/>
                <a:cs typeface="Courier New"/>
                <a:sym typeface="Courier New"/>
              </a:rPr>
              <a:t> </a:t>
            </a:r>
            <a:r>
              <a:rPr lang="en" sz="1050">
                <a:solidFill>
                  <a:srgbClr val="4EC9B0"/>
                </a:solidFill>
                <a:highlight>
                  <a:srgbClr val="1B212C"/>
                </a:highlight>
                <a:latin typeface="Courier New"/>
                <a:ea typeface="Courier New"/>
                <a:cs typeface="Courier New"/>
                <a:sym typeface="Courier New"/>
              </a:rPr>
              <a:t>os</a:t>
            </a:r>
            <a:endParaRPr sz="1050">
              <a:solidFill>
                <a:srgbClr val="4EC9B0"/>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B212C"/>
                </a:highlight>
                <a:latin typeface="Courier New"/>
                <a:ea typeface="Courier New"/>
                <a:cs typeface="Courier New"/>
                <a:sym typeface="Courier New"/>
              </a:rPr>
              <a:t>import</a:t>
            </a:r>
            <a:r>
              <a:rPr lang="en" sz="1050">
                <a:solidFill>
                  <a:srgbClr val="D4D4D4"/>
                </a:solidFill>
                <a:highlight>
                  <a:srgbClr val="1B212C"/>
                </a:highlight>
                <a:latin typeface="Courier New"/>
                <a:ea typeface="Courier New"/>
                <a:cs typeface="Courier New"/>
                <a:sym typeface="Courier New"/>
              </a:rPr>
              <a:t> </a:t>
            </a:r>
            <a:r>
              <a:rPr lang="en" sz="1050">
                <a:solidFill>
                  <a:srgbClr val="4EC9B0"/>
                </a:solidFill>
                <a:highlight>
                  <a:srgbClr val="1B212C"/>
                </a:highlight>
                <a:latin typeface="Courier New"/>
                <a:ea typeface="Courier New"/>
                <a:cs typeface="Courier New"/>
                <a:sym typeface="Courier New"/>
              </a:rPr>
              <a:t>socket</a:t>
            </a:r>
            <a:endParaRPr sz="1050">
              <a:solidFill>
                <a:srgbClr val="4EC9B0"/>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B212C"/>
                </a:highlight>
                <a:latin typeface="Courier New"/>
                <a:ea typeface="Courier New"/>
                <a:cs typeface="Courier New"/>
                <a:sym typeface="Courier New"/>
              </a:rPr>
              <a:t>import</a:t>
            </a:r>
            <a:r>
              <a:rPr lang="en" sz="1050">
                <a:solidFill>
                  <a:srgbClr val="D4D4D4"/>
                </a:solidFill>
                <a:highlight>
                  <a:srgbClr val="1B212C"/>
                </a:highlight>
                <a:latin typeface="Courier New"/>
                <a:ea typeface="Courier New"/>
                <a:cs typeface="Courier New"/>
                <a:sym typeface="Courier New"/>
              </a:rPr>
              <a:t> </a:t>
            </a:r>
            <a:r>
              <a:rPr lang="en" sz="1050">
                <a:solidFill>
                  <a:srgbClr val="4EC9B0"/>
                </a:solidFill>
                <a:highlight>
                  <a:srgbClr val="1B212C"/>
                </a:highlight>
                <a:latin typeface="Courier New"/>
                <a:ea typeface="Courier New"/>
                <a:cs typeface="Courier New"/>
                <a:sym typeface="Courier New"/>
              </a:rPr>
              <a:t>threading</a:t>
            </a:r>
            <a:endParaRPr sz="1050">
              <a:solidFill>
                <a:srgbClr val="4EC9B0"/>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FC1FF"/>
                </a:solidFill>
                <a:highlight>
                  <a:srgbClr val="1B212C"/>
                </a:highlight>
                <a:latin typeface="Courier New"/>
                <a:ea typeface="Courier New"/>
                <a:cs typeface="Courier New"/>
                <a:sym typeface="Courier New"/>
              </a:rPr>
              <a:t>IP</a:t>
            </a:r>
            <a:r>
              <a:rPr lang="en" sz="1050">
                <a:solidFill>
                  <a:srgbClr val="D4D4D4"/>
                </a:solidFill>
                <a:highlight>
                  <a:srgbClr val="1B212C"/>
                </a:highlight>
                <a:latin typeface="Courier New"/>
                <a:ea typeface="Courier New"/>
                <a:cs typeface="Courier New"/>
                <a:sym typeface="Courier New"/>
              </a:rPr>
              <a:t> = </a:t>
            </a:r>
            <a:r>
              <a:rPr lang="en" sz="1050">
                <a:solidFill>
                  <a:srgbClr val="4EC9B0"/>
                </a:solidFill>
                <a:highlight>
                  <a:srgbClr val="1B212C"/>
                </a:highlight>
                <a:latin typeface="Courier New"/>
                <a:ea typeface="Courier New"/>
                <a:cs typeface="Courier New"/>
                <a:sym typeface="Courier New"/>
              </a:rPr>
              <a:t>socket</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gethostbyname</a:t>
            </a:r>
            <a:r>
              <a:rPr lang="en" sz="1050">
                <a:solidFill>
                  <a:srgbClr val="D4D4D4"/>
                </a:solidFill>
                <a:highlight>
                  <a:srgbClr val="1B212C"/>
                </a:highlight>
                <a:latin typeface="Courier New"/>
                <a:ea typeface="Courier New"/>
                <a:cs typeface="Courier New"/>
                <a:sym typeface="Courier New"/>
              </a:rPr>
              <a:t>(</a:t>
            </a:r>
            <a:r>
              <a:rPr lang="en" sz="1050">
                <a:solidFill>
                  <a:srgbClr val="4EC9B0"/>
                </a:solidFill>
                <a:highlight>
                  <a:srgbClr val="1B212C"/>
                </a:highlight>
                <a:latin typeface="Courier New"/>
                <a:ea typeface="Courier New"/>
                <a:cs typeface="Courier New"/>
                <a:sym typeface="Courier New"/>
              </a:rPr>
              <a:t>socket</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gethostname</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FC1FF"/>
                </a:solidFill>
                <a:highlight>
                  <a:srgbClr val="1B212C"/>
                </a:highlight>
                <a:latin typeface="Courier New"/>
                <a:ea typeface="Courier New"/>
                <a:cs typeface="Courier New"/>
                <a:sym typeface="Courier New"/>
              </a:rPr>
              <a:t>PORT</a:t>
            </a:r>
            <a:r>
              <a:rPr lang="en" sz="1050">
                <a:solidFill>
                  <a:srgbClr val="D4D4D4"/>
                </a:solidFill>
                <a:highlight>
                  <a:srgbClr val="1B212C"/>
                </a:highlight>
                <a:latin typeface="Courier New"/>
                <a:ea typeface="Courier New"/>
                <a:cs typeface="Courier New"/>
                <a:sym typeface="Courier New"/>
              </a:rPr>
              <a:t> = </a:t>
            </a:r>
            <a:r>
              <a:rPr lang="en" sz="1050">
                <a:solidFill>
                  <a:srgbClr val="B5CEA8"/>
                </a:solidFill>
                <a:highlight>
                  <a:srgbClr val="1B212C"/>
                </a:highlight>
                <a:latin typeface="Courier New"/>
                <a:ea typeface="Courier New"/>
                <a:cs typeface="Courier New"/>
                <a:sym typeface="Courier New"/>
              </a:rPr>
              <a:t>4456</a:t>
            </a:r>
            <a:endParaRPr sz="1050">
              <a:solidFill>
                <a:srgbClr val="B5CEA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FC1FF"/>
                </a:solidFill>
                <a:highlight>
                  <a:srgbClr val="1B212C"/>
                </a:highlight>
                <a:latin typeface="Courier New"/>
                <a:ea typeface="Courier New"/>
                <a:cs typeface="Courier New"/>
                <a:sym typeface="Courier New"/>
              </a:rPr>
              <a:t>ADDR</a:t>
            </a:r>
            <a:r>
              <a:rPr lang="en" sz="1050">
                <a:solidFill>
                  <a:srgbClr val="D4D4D4"/>
                </a:solidFill>
                <a:highlight>
                  <a:srgbClr val="1B212C"/>
                </a:highlight>
                <a:latin typeface="Courier New"/>
                <a:ea typeface="Courier New"/>
                <a:cs typeface="Courier New"/>
                <a:sym typeface="Courier New"/>
              </a:rPr>
              <a:t> = (</a:t>
            </a:r>
            <a:r>
              <a:rPr lang="en" sz="1050">
                <a:solidFill>
                  <a:srgbClr val="4FC1FF"/>
                </a:solidFill>
                <a:highlight>
                  <a:srgbClr val="1B212C"/>
                </a:highlight>
                <a:latin typeface="Courier New"/>
                <a:ea typeface="Courier New"/>
                <a:cs typeface="Courier New"/>
                <a:sym typeface="Courier New"/>
              </a:rPr>
              <a:t>IP</a:t>
            </a:r>
            <a:r>
              <a:rPr lang="en" sz="1050">
                <a:solidFill>
                  <a:srgbClr val="D4D4D4"/>
                </a:solidFill>
                <a:highlight>
                  <a:srgbClr val="1B212C"/>
                </a:highlight>
                <a:latin typeface="Courier New"/>
                <a:ea typeface="Courier New"/>
                <a:cs typeface="Courier New"/>
                <a:sym typeface="Courier New"/>
              </a:rPr>
              <a:t>, </a:t>
            </a:r>
            <a:r>
              <a:rPr lang="en" sz="1050">
                <a:solidFill>
                  <a:srgbClr val="4FC1FF"/>
                </a:solidFill>
                <a:highlight>
                  <a:srgbClr val="1B212C"/>
                </a:highlight>
                <a:latin typeface="Courier New"/>
                <a:ea typeface="Courier New"/>
                <a:cs typeface="Courier New"/>
                <a:sym typeface="Courier New"/>
              </a:rPr>
              <a:t>PORT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FC1FF"/>
                </a:solidFill>
                <a:highlight>
                  <a:srgbClr val="1B212C"/>
                </a:highlight>
                <a:latin typeface="Courier New"/>
                <a:ea typeface="Courier New"/>
                <a:cs typeface="Courier New"/>
                <a:sym typeface="Courier New"/>
              </a:rPr>
              <a:t>SIZE</a:t>
            </a:r>
            <a:r>
              <a:rPr lang="en" sz="1050">
                <a:solidFill>
                  <a:srgbClr val="D4D4D4"/>
                </a:solidFill>
                <a:highlight>
                  <a:srgbClr val="1B212C"/>
                </a:highlight>
                <a:latin typeface="Courier New"/>
                <a:ea typeface="Courier New"/>
                <a:cs typeface="Courier New"/>
                <a:sym typeface="Courier New"/>
              </a:rPr>
              <a:t> = </a:t>
            </a:r>
            <a:r>
              <a:rPr lang="en" sz="1050">
                <a:solidFill>
                  <a:srgbClr val="B5CEA8"/>
                </a:solidFill>
                <a:highlight>
                  <a:srgbClr val="1B212C"/>
                </a:highlight>
                <a:latin typeface="Courier New"/>
                <a:ea typeface="Courier New"/>
                <a:cs typeface="Courier New"/>
                <a:sym typeface="Courier New"/>
              </a:rPr>
              <a:t>1024</a:t>
            </a:r>
            <a:endParaRPr sz="1050">
              <a:solidFill>
                <a:srgbClr val="B5CEA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FC1FF"/>
                </a:solidFill>
                <a:highlight>
                  <a:srgbClr val="1B212C"/>
                </a:highlight>
                <a:latin typeface="Courier New"/>
                <a:ea typeface="Courier New"/>
                <a:cs typeface="Courier New"/>
                <a:sym typeface="Courier New"/>
              </a:rPr>
              <a:t>FORMAT</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"utf-8"</a:t>
            </a:r>
            <a:endParaRPr sz="10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4FC1FF"/>
                </a:solidFill>
                <a:highlight>
                  <a:srgbClr val="1B212C"/>
                </a:highlight>
                <a:latin typeface="Courier New"/>
                <a:ea typeface="Courier New"/>
                <a:cs typeface="Courier New"/>
                <a:sym typeface="Courier New"/>
              </a:rPr>
              <a:t>SERVER_DATA_PATH</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"server_data"</a:t>
            </a:r>
            <a:endParaRPr sz="10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B212C"/>
                </a:highlight>
                <a:latin typeface="Courier New"/>
                <a:ea typeface="Courier New"/>
                <a:cs typeface="Courier New"/>
                <a:sym typeface="Courier New"/>
              </a:rPr>
              <a:t>def</a:t>
            </a:r>
            <a:r>
              <a:rPr lang="en" sz="1050">
                <a:solidFill>
                  <a:srgbClr val="D4D4D4"/>
                </a:solidFill>
                <a:highlight>
                  <a:srgbClr val="1B212C"/>
                </a:highlight>
                <a:latin typeface="Courier New"/>
                <a:ea typeface="Courier New"/>
                <a:cs typeface="Courier New"/>
                <a:sym typeface="Courier New"/>
              </a:rPr>
              <a:t> </a:t>
            </a:r>
            <a:r>
              <a:rPr lang="en" sz="1050">
                <a:solidFill>
                  <a:srgbClr val="DCDCAA"/>
                </a:solidFill>
                <a:highlight>
                  <a:srgbClr val="1B212C"/>
                </a:highlight>
                <a:latin typeface="Courier New"/>
                <a:ea typeface="Courier New"/>
                <a:cs typeface="Courier New"/>
                <a:sym typeface="Courier New"/>
              </a:rPr>
              <a:t>handle_client</a:t>
            </a:r>
            <a:r>
              <a:rPr lang="en" sz="1050">
                <a:solidFill>
                  <a:srgbClr val="D4D4D4"/>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conn</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addr</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DCDCAA"/>
                </a:solidFill>
                <a:highlight>
                  <a:srgbClr val="1B212C"/>
                </a:highlight>
                <a:latin typeface="Courier New"/>
                <a:ea typeface="Courier New"/>
                <a:cs typeface="Courier New"/>
                <a:sym typeface="Courier New"/>
              </a:rPr>
              <a:t>print</a:t>
            </a:r>
            <a:r>
              <a:rPr lang="en" sz="1050">
                <a:solidFill>
                  <a:srgbClr val="D4D4D4"/>
                </a:solidFill>
                <a:highlight>
                  <a:srgbClr val="1B212C"/>
                </a:highlight>
                <a:latin typeface="Courier New"/>
                <a:ea typeface="Courier New"/>
                <a:cs typeface="Courier New"/>
                <a:sym typeface="Courier New"/>
              </a:rPr>
              <a:t>(</a:t>
            </a:r>
            <a:r>
              <a:rPr lang="en" sz="1050">
                <a:solidFill>
                  <a:srgbClr val="569CD6"/>
                </a:solidFill>
                <a:highlight>
                  <a:srgbClr val="1B212C"/>
                </a:highlight>
                <a:latin typeface="Courier New"/>
                <a:ea typeface="Courier New"/>
                <a:cs typeface="Courier New"/>
                <a:sym typeface="Courier New"/>
              </a:rPr>
              <a:t>f</a:t>
            </a:r>
            <a:r>
              <a:rPr lang="en" sz="1050">
                <a:solidFill>
                  <a:srgbClr val="CE9178"/>
                </a:solidFill>
                <a:highlight>
                  <a:srgbClr val="1B212C"/>
                </a:highlight>
                <a:latin typeface="Courier New"/>
                <a:ea typeface="Courier New"/>
                <a:cs typeface="Courier New"/>
                <a:sym typeface="Courier New"/>
              </a:rPr>
              <a:t>"[NEW CONNECTION] </a:t>
            </a:r>
            <a:r>
              <a:rPr lang="en" sz="1050">
                <a:solidFill>
                  <a:srgbClr val="569CD6"/>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addr</a:t>
            </a:r>
            <a:r>
              <a:rPr lang="en" sz="1050">
                <a:solidFill>
                  <a:srgbClr val="569CD6"/>
                </a:solidFill>
                <a:highlight>
                  <a:srgbClr val="1B212C"/>
                </a:highlight>
                <a:latin typeface="Courier New"/>
                <a:ea typeface="Courier New"/>
                <a:cs typeface="Courier New"/>
                <a:sym typeface="Courier New"/>
              </a:rPr>
              <a:t>}</a:t>
            </a:r>
            <a:r>
              <a:rPr lang="en" sz="1050">
                <a:solidFill>
                  <a:srgbClr val="CE9178"/>
                </a:solidFill>
                <a:highlight>
                  <a:srgbClr val="1B212C"/>
                </a:highlight>
                <a:latin typeface="Courier New"/>
                <a:ea typeface="Courier New"/>
                <a:cs typeface="Courier New"/>
                <a:sym typeface="Courier New"/>
              </a:rPr>
              <a:t> connected."</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conn</a:t>
            </a:r>
            <a:r>
              <a:rPr lang="en" sz="1050">
                <a:solidFill>
                  <a:srgbClr val="D4D4D4"/>
                </a:solidFill>
                <a:highlight>
                  <a:srgbClr val="1B212C"/>
                </a:highlight>
                <a:latin typeface="Courier New"/>
                <a:ea typeface="Courier New"/>
                <a:cs typeface="Courier New"/>
                <a:sym typeface="Courier New"/>
              </a:rPr>
              <a:t>.send(</a:t>
            </a:r>
            <a:r>
              <a:rPr lang="en" sz="1050">
                <a:solidFill>
                  <a:srgbClr val="CE9178"/>
                </a:solidFill>
                <a:highlight>
                  <a:srgbClr val="1B212C"/>
                </a:highlight>
                <a:latin typeface="Courier New"/>
                <a:ea typeface="Courier New"/>
                <a:cs typeface="Courier New"/>
                <a:sym typeface="Courier New"/>
              </a:rPr>
              <a:t>"OK@Welcome to the File Server.</a:t>
            </a:r>
            <a:r>
              <a:rPr lang="en" sz="1050">
                <a:solidFill>
                  <a:srgbClr val="D7BA7D"/>
                </a:solidFill>
                <a:highlight>
                  <a:srgbClr val="1B212C"/>
                </a:highlight>
                <a:latin typeface="Courier New"/>
                <a:ea typeface="Courier New"/>
                <a:cs typeface="Courier New"/>
                <a:sym typeface="Courier New"/>
              </a:rPr>
              <a:t>\n</a:t>
            </a:r>
            <a:r>
              <a:rPr lang="en" sz="1050">
                <a:solidFill>
                  <a:srgbClr val="CE9178"/>
                </a:solidFill>
                <a:highlight>
                  <a:srgbClr val="1B212C"/>
                </a:highlight>
                <a:latin typeface="Courier New"/>
                <a:ea typeface="Courier New"/>
                <a:cs typeface="Courier New"/>
                <a:sym typeface="Courier New"/>
              </a:rPr>
              <a:t>Enter 'HELP' to get list of commands."</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encode</a:t>
            </a:r>
            <a:r>
              <a:rPr lang="en" sz="1050">
                <a:solidFill>
                  <a:srgbClr val="D4D4D4"/>
                </a:solidFill>
                <a:highlight>
                  <a:srgbClr val="1B212C"/>
                </a:highlight>
                <a:latin typeface="Courier New"/>
                <a:ea typeface="Courier New"/>
                <a:cs typeface="Courier New"/>
                <a:sym typeface="Courier New"/>
              </a:rPr>
              <a:t>(</a:t>
            </a:r>
            <a:r>
              <a:rPr lang="en" sz="1050">
                <a:solidFill>
                  <a:srgbClr val="4FC1FF"/>
                </a:solidFill>
                <a:highlight>
                  <a:srgbClr val="1B212C"/>
                </a:highlight>
                <a:latin typeface="Courier New"/>
                <a:ea typeface="Courier New"/>
                <a:cs typeface="Courier New"/>
                <a:sym typeface="Courier New"/>
              </a:rPr>
              <a:t>FORMAT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while</a:t>
            </a:r>
            <a:r>
              <a:rPr lang="en" sz="1050">
                <a:solidFill>
                  <a:srgbClr val="D4D4D4"/>
                </a:solidFill>
                <a:highlight>
                  <a:srgbClr val="1B212C"/>
                </a:highlight>
                <a:latin typeface="Courier New"/>
                <a:ea typeface="Courier New"/>
                <a:cs typeface="Courier New"/>
                <a:sym typeface="Courier New"/>
              </a:rPr>
              <a:t> </a:t>
            </a:r>
            <a:r>
              <a:rPr lang="en" sz="1050">
                <a:solidFill>
                  <a:srgbClr val="569CD6"/>
                </a:solidFill>
                <a:highlight>
                  <a:srgbClr val="1B212C"/>
                </a:highlight>
                <a:latin typeface="Courier New"/>
                <a:ea typeface="Courier New"/>
                <a:cs typeface="Courier New"/>
                <a:sym typeface="Courier New"/>
              </a:rPr>
              <a:t>True</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data</a:t>
            </a:r>
            <a:r>
              <a:rPr lang="en" sz="1050">
                <a:solidFill>
                  <a:srgbClr val="D4D4D4"/>
                </a:solidFill>
                <a:highlight>
                  <a:srgbClr val="1B212C"/>
                </a:highlight>
                <a:latin typeface="Courier New"/>
                <a:ea typeface="Courier New"/>
                <a:cs typeface="Courier New"/>
                <a:sym typeface="Courier New"/>
              </a:rPr>
              <a:t> = </a:t>
            </a:r>
            <a:r>
              <a:rPr lang="en" sz="1050">
                <a:solidFill>
                  <a:srgbClr val="9CDCFE"/>
                </a:solidFill>
                <a:highlight>
                  <a:srgbClr val="1B212C"/>
                </a:highlight>
                <a:latin typeface="Courier New"/>
                <a:ea typeface="Courier New"/>
                <a:cs typeface="Courier New"/>
                <a:sym typeface="Courier New"/>
              </a:rPr>
              <a:t>conn</a:t>
            </a:r>
            <a:r>
              <a:rPr lang="en" sz="1050">
                <a:solidFill>
                  <a:srgbClr val="D4D4D4"/>
                </a:solidFill>
                <a:highlight>
                  <a:srgbClr val="1B212C"/>
                </a:highlight>
                <a:latin typeface="Courier New"/>
                <a:ea typeface="Courier New"/>
                <a:cs typeface="Courier New"/>
                <a:sym typeface="Courier New"/>
              </a:rPr>
              <a:t>.recv(</a:t>
            </a:r>
            <a:r>
              <a:rPr lang="en" sz="1050">
                <a:solidFill>
                  <a:srgbClr val="4FC1FF"/>
                </a:solidFill>
                <a:highlight>
                  <a:srgbClr val="1B212C"/>
                </a:highlight>
                <a:latin typeface="Courier New"/>
                <a:ea typeface="Courier New"/>
                <a:cs typeface="Courier New"/>
                <a:sym typeface="Courier New"/>
              </a:rPr>
              <a:t>SIZE</a:t>
            </a:r>
            <a:r>
              <a:rPr lang="en" sz="1050">
                <a:solidFill>
                  <a:srgbClr val="D4D4D4"/>
                </a:solidFill>
                <a:highlight>
                  <a:srgbClr val="1B212C"/>
                </a:highlight>
                <a:latin typeface="Courier New"/>
                <a:ea typeface="Courier New"/>
                <a:cs typeface="Courier New"/>
                <a:sym typeface="Courier New"/>
              </a:rPr>
              <a:t>).decode(</a:t>
            </a:r>
            <a:r>
              <a:rPr lang="en" sz="1050">
                <a:solidFill>
                  <a:srgbClr val="4FC1FF"/>
                </a:solidFill>
                <a:highlight>
                  <a:srgbClr val="1B212C"/>
                </a:highlight>
                <a:latin typeface="Courier New"/>
                <a:ea typeface="Courier New"/>
                <a:cs typeface="Courier New"/>
                <a:sym typeface="Courier New"/>
              </a:rPr>
              <a:t>FORMAT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data</a:t>
            </a:r>
            <a:r>
              <a:rPr lang="en" sz="1050">
                <a:solidFill>
                  <a:srgbClr val="D4D4D4"/>
                </a:solidFill>
                <a:highlight>
                  <a:srgbClr val="1B212C"/>
                </a:highlight>
                <a:latin typeface="Courier New"/>
                <a:ea typeface="Courier New"/>
                <a:cs typeface="Courier New"/>
                <a:sym typeface="Courier New"/>
              </a:rPr>
              <a:t> = </a:t>
            </a:r>
            <a:r>
              <a:rPr lang="en" sz="1050">
                <a:solidFill>
                  <a:srgbClr val="9CDCFE"/>
                </a:solidFill>
                <a:highlight>
                  <a:srgbClr val="1B212C"/>
                </a:highlight>
                <a:latin typeface="Courier New"/>
                <a:ea typeface="Courier New"/>
                <a:cs typeface="Courier New"/>
                <a:sym typeface="Courier New"/>
              </a:rPr>
              <a:t>data</a:t>
            </a:r>
            <a:r>
              <a:rPr lang="en" sz="1050">
                <a:solidFill>
                  <a:srgbClr val="D4D4D4"/>
                </a:solidFill>
                <a:highlight>
                  <a:srgbClr val="1B212C"/>
                </a:highlight>
                <a:latin typeface="Courier New"/>
                <a:ea typeface="Courier New"/>
                <a:cs typeface="Courier New"/>
                <a:sym typeface="Courier New"/>
              </a:rPr>
              <a:t>.split(</a:t>
            </a:r>
            <a:r>
              <a:rPr lang="en" sz="1050">
                <a:solidFill>
                  <a:srgbClr val="CE9178"/>
                </a:solidFill>
                <a:highlight>
                  <a:srgbClr val="1B212C"/>
                </a:highlight>
                <a:latin typeface="Courier New"/>
                <a:ea typeface="Courier New"/>
                <a:cs typeface="Courier New"/>
                <a:sym typeface="Courier New"/>
              </a:rPr>
              <a: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cmd</a:t>
            </a:r>
            <a:r>
              <a:rPr lang="en" sz="1050">
                <a:solidFill>
                  <a:srgbClr val="D4D4D4"/>
                </a:solidFill>
                <a:highlight>
                  <a:srgbClr val="1B212C"/>
                </a:highlight>
                <a:latin typeface="Courier New"/>
                <a:ea typeface="Courier New"/>
                <a:cs typeface="Courier New"/>
                <a:sym typeface="Courier New"/>
              </a:rPr>
              <a:t> = </a:t>
            </a:r>
            <a:r>
              <a:rPr lang="en" sz="1050">
                <a:solidFill>
                  <a:srgbClr val="9CDCFE"/>
                </a:solidFill>
                <a:highlight>
                  <a:srgbClr val="1B212C"/>
                </a:highlight>
                <a:latin typeface="Courier New"/>
                <a:ea typeface="Courier New"/>
                <a:cs typeface="Courier New"/>
                <a:sym typeface="Courier New"/>
              </a:rPr>
              <a:t>data</a:t>
            </a:r>
            <a:r>
              <a:rPr lang="en" sz="1050">
                <a:solidFill>
                  <a:srgbClr val="D4D4D4"/>
                </a:solidFill>
                <a:highlight>
                  <a:srgbClr val="1B212C"/>
                </a:highlight>
                <a:latin typeface="Courier New"/>
                <a:ea typeface="Courier New"/>
                <a:cs typeface="Courier New"/>
                <a:sym typeface="Courier New"/>
              </a:rPr>
              <a:t>[</a:t>
            </a:r>
            <a:r>
              <a:rPr lang="en" sz="1050">
                <a:solidFill>
                  <a:srgbClr val="B5CEA8"/>
                </a:solidFill>
                <a:highlight>
                  <a:srgbClr val="1B212C"/>
                </a:highlight>
                <a:latin typeface="Courier New"/>
                <a:ea typeface="Courier New"/>
                <a:cs typeface="Courier New"/>
                <a:sym typeface="Courier New"/>
              </a:rPr>
              <a:t>0</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a:latin typeface="Lato"/>
              <a:ea typeface="Lato"/>
              <a:cs typeface="Lato"/>
              <a:sym typeface="Lato"/>
            </a:endParaRPr>
          </a:p>
        </p:txBody>
      </p:sp>
      <p:sp>
        <p:nvSpPr>
          <p:cNvPr id="199" name="Google Shape;199;p22"/>
          <p:cNvSpPr txBox="1"/>
          <p:nvPr/>
        </p:nvSpPr>
        <p:spPr>
          <a:xfrm>
            <a:off x="1769250" y="-109900"/>
            <a:ext cx="5605500" cy="742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ctr">
              <a:spcBef>
                <a:spcPts val="0"/>
              </a:spcBef>
              <a:spcAft>
                <a:spcPts val="0"/>
              </a:spcAft>
              <a:buNone/>
            </a:pPr>
            <a:r>
              <a:rPr b="1" lang="en" sz="2200">
                <a:solidFill>
                  <a:schemeClr val="lt1"/>
                </a:solidFill>
                <a:latin typeface="Comfortaa"/>
                <a:ea typeface="Comfortaa"/>
                <a:cs typeface="Comfortaa"/>
                <a:sym typeface="Comfortaa"/>
              </a:rPr>
              <a:t> SERVER CODE</a:t>
            </a:r>
            <a:endParaRPr b="1" sz="2200">
              <a:solidFill>
                <a:schemeClr val="lt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nvSpPr>
        <p:spPr>
          <a:xfrm>
            <a:off x="190850" y="0"/>
            <a:ext cx="8501100" cy="5610600"/>
          </a:xfrm>
          <a:prstGeom prst="rect">
            <a:avLst/>
          </a:prstGeom>
          <a:solidFill>
            <a:srgbClr val="1B212C"/>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if</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cmd</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"LIST"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files</a:t>
            </a:r>
            <a:r>
              <a:rPr lang="en" sz="1050">
                <a:solidFill>
                  <a:srgbClr val="D4D4D4"/>
                </a:solidFill>
                <a:highlight>
                  <a:srgbClr val="1B212C"/>
                </a:highlight>
                <a:latin typeface="Courier New"/>
                <a:ea typeface="Courier New"/>
                <a:cs typeface="Courier New"/>
                <a:sym typeface="Courier New"/>
              </a:rPr>
              <a:t> = </a:t>
            </a:r>
            <a:r>
              <a:rPr lang="en" sz="1050">
                <a:solidFill>
                  <a:srgbClr val="4EC9B0"/>
                </a:solidFill>
                <a:highlight>
                  <a:srgbClr val="1B212C"/>
                </a:highlight>
                <a:latin typeface="Courier New"/>
                <a:ea typeface="Courier New"/>
                <a:cs typeface="Courier New"/>
                <a:sym typeface="Courier New"/>
              </a:rPr>
              <a:t>os</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listdir</a:t>
            </a:r>
            <a:r>
              <a:rPr lang="en" sz="1050">
                <a:solidFill>
                  <a:srgbClr val="D4D4D4"/>
                </a:solidFill>
                <a:highlight>
                  <a:srgbClr val="1B212C"/>
                </a:highlight>
                <a:latin typeface="Courier New"/>
                <a:ea typeface="Courier New"/>
                <a:cs typeface="Courier New"/>
                <a:sym typeface="Courier New"/>
              </a:rPr>
              <a:t>(</a:t>
            </a:r>
            <a:r>
              <a:rPr lang="en" sz="1050">
                <a:solidFill>
                  <a:srgbClr val="4FC1FF"/>
                </a:solidFill>
                <a:highlight>
                  <a:srgbClr val="1B212C"/>
                </a:highlight>
                <a:latin typeface="Courier New"/>
                <a:ea typeface="Courier New"/>
                <a:cs typeface="Courier New"/>
                <a:sym typeface="Courier New"/>
              </a:rPr>
              <a:t>SERVER_DATA_PATH</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send_data</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"OK@"</a:t>
            </a:r>
            <a:endParaRPr sz="10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if</a:t>
            </a:r>
            <a:r>
              <a:rPr lang="en" sz="1050">
                <a:solidFill>
                  <a:srgbClr val="D4D4D4"/>
                </a:solidFill>
                <a:highlight>
                  <a:srgbClr val="1B212C"/>
                </a:highlight>
                <a:latin typeface="Courier New"/>
                <a:ea typeface="Courier New"/>
                <a:cs typeface="Courier New"/>
                <a:sym typeface="Courier New"/>
              </a:rPr>
              <a:t> </a:t>
            </a:r>
            <a:r>
              <a:rPr lang="en" sz="1050">
                <a:solidFill>
                  <a:srgbClr val="DCDCAA"/>
                </a:solidFill>
                <a:highlight>
                  <a:srgbClr val="1B212C"/>
                </a:highlight>
                <a:latin typeface="Courier New"/>
                <a:ea typeface="Courier New"/>
                <a:cs typeface="Courier New"/>
                <a:sym typeface="Courier New"/>
              </a:rPr>
              <a:t>len</a:t>
            </a:r>
            <a:r>
              <a:rPr lang="en" sz="1050">
                <a:solidFill>
                  <a:srgbClr val="D4D4D4"/>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files</a:t>
            </a:r>
            <a:r>
              <a:rPr lang="en" sz="1050">
                <a:solidFill>
                  <a:srgbClr val="D4D4D4"/>
                </a:solidFill>
                <a:highlight>
                  <a:srgbClr val="1B212C"/>
                </a:highlight>
                <a:latin typeface="Courier New"/>
                <a:ea typeface="Courier New"/>
                <a:cs typeface="Courier New"/>
                <a:sym typeface="Courier New"/>
              </a:rPr>
              <a:t>) == </a:t>
            </a:r>
            <a:r>
              <a:rPr lang="en" sz="1050">
                <a:solidFill>
                  <a:srgbClr val="B5CEA8"/>
                </a:solidFill>
                <a:highlight>
                  <a:srgbClr val="1B212C"/>
                </a:highlight>
                <a:latin typeface="Courier New"/>
                <a:ea typeface="Courier New"/>
                <a:cs typeface="Courier New"/>
                <a:sym typeface="Courier New"/>
              </a:rPr>
              <a:t>0</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send_data</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"The server directory is empty"</a:t>
            </a:r>
            <a:endParaRPr sz="10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else</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send_data</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a:t>
            </a:r>
            <a:r>
              <a:rPr lang="en" sz="1050">
                <a:solidFill>
                  <a:srgbClr val="D7BA7D"/>
                </a:solidFill>
                <a:highlight>
                  <a:srgbClr val="1B212C"/>
                </a:highlight>
                <a:latin typeface="Courier New"/>
                <a:ea typeface="Courier New"/>
                <a:cs typeface="Courier New"/>
                <a:sym typeface="Courier New"/>
              </a:rPr>
              <a:t>\n</a:t>
            </a:r>
            <a:r>
              <a:rPr lang="en" sz="1050">
                <a:solidFill>
                  <a:srgbClr val="CE9178"/>
                </a:solidFill>
                <a:highlight>
                  <a:srgbClr val="1B212C"/>
                </a:highlight>
                <a:latin typeface="Courier New"/>
                <a:ea typeface="Courier New"/>
                <a:cs typeface="Courier New"/>
                <a:sym typeface="Courier New"/>
              </a:rPr>
              <a:t>"</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join</a:t>
            </a:r>
            <a:r>
              <a:rPr lang="en" sz="1050">
                <a:solidFill>
                  <a:srgbClr val="D4D4D4"/>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f</a:t>
            </a: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for</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f</a:t>
            </a: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in</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files</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conn</a:t>
            </a:r>
            <a:r>
              <a:rPr lang="en" sz="1050">
                <a:solidFill>
                  <a:srgbClr val="D4D4D4"/>
                </a:solidFill>
                <a:highlight>
                  <a:srgbClr val="1B212C"/>
                </a:highlight>
                <a:latin typeface="Courier New"/>
                <a:ea typeface="Courier New"/>
                <a:cs typeface="Courier New"/>
                <a:sym typeface="Courier New"/>
              </a:rPr>
              <a:t>.send(</a:t>
            </a:r>
            <a:r>
              <a:rPr lang="en" sz="1050">
                <a:solidFill>
                  <a:srgbClr val="9CDCFE"/>
                </a:solidFill>
                <a:highlight>
                  <a:srgbClr val="1B212C"/>
                </a:highlight>
                <a:latin typeface="Courier New"/>
                <a:ea typeface="Courier New"/>
                <a:cs typeface="Courier New"/>
                <a:sym typeface="Courier New"/>
              </a:rPr>
              <a:t>send_data</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encode</a:t>
            </a:r>
            <a:r>
              <a:rPr lang="en" sz="1050">
                <a:solidFill>
                  <a:srgbClr val="D4D4D4"/>
                </a:solidFill>
                <a:highlight>
                  <a:srgbClr val="1B212C"/>
                </a:highlight>
                <a:latin typeface="Courier New"/>
                <a:ea typeface="Courier New"/>
                <a:cs typeface="Courier New"/>
                <a:sym typeface="Courier New"/>
              </a:rPr>
              <a:t>(</a:t>
            </a:r>
            <a:r>
              <a:rPr lang="en" sz="1050">
                <a:solidFill>
                  <a:srgbClr val="4FC1FF"/>
                </a:solidFill>
                <a:highlight>
                  <a:srgbClr val="1B212C"/>
                </a:highlight>
                <a:latin typeface="Courier New"/>
                <a:ea typeface="Courier New"/>
                <a:cs typeface="Courier New"/>
                <a:sym typeface="Courier New"/>
              </a:rPr>
              <a:t>FORMAT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elif</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cmd</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"UPLOAD"</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name</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text</a:t>
            </a:r>
            <a:r>
              <a:rPr lang="en" sz="1050">
                <a:solidFill>
                  <a:srgbClr val="D4D4D4"/>
                </a:solidFill>
                <a:highlight>
                  <a:srgbClr val="1B212C"/>
                </a:highlight>
                <a:latin typeface="Courier New"/>
                <a:ea typeface="Courier New"/>
                <a:cs typeface="Courier New"/>
                <a:sym typeface="Courier New"/>
              </a:rPr>
              <a:t> = </a:t>
            </a:r>
            <a:r>
              <a:rPr lang="en" sz="1050">
                <a:solidFill>
                  <a:srgbClr val="9CDCFE"/>
                </a:solidFill>
                <a:highlight>
                  <a:srgbClr val="1B212C"/>
                </a:highlight>
                <a:latin typeface="Courier New"/>
                <a:ea typeface="Courier New"/>
                <a:cs typeface="Courier New"/>
                <a:sym typeface="Courier New"/>
              </a:rPr>
              <a:t>data</a:t>
            </a:r>
            <a:r>
              <a:rPr lang="en" sz="1050">
                <a:solidFill>
                  <a:srgbClr val="D4D4D4"/>
                </a:solidFill>
                <a:highlight>
                  <a:srgbClr val="1B212C"/>
                </a:highlight>
                <a:latin typeface="Courier New"/>
                <a:ea typeface="Courier New"/>
                <a:cs typeface="Courier New"/>
                <a:sym typeface="Courier New"/>
              </a:rPr>
              <a:t>[</a:t>
            </a:r>
            <a:r>
              <a:rPr lang="en" sz="1050">
                <a:solidFill>
                  <a:srgbClr val="B5CEA8"/>
                </a:solidFill>
                <a:highlight>
                  <a:srgbClr val="1B212C"/>
                </a:highlight>
                <a:latin typeface="Courier New"/>
                <a:ea typeface="Courier New"/>
                <a:cs typeface="Courier New"/>
                <a:sym typeface="Courier New"/>
              </a:rPr>
              <a:t>1</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data</a:t>
            </a:r>
            <a:r>
              <a:rPr lang="en" sz="1050">
                <a:solidFill>
                  <a:srgbClr val="D4D4D4"/>
                </a:solidFill>
                <a:highlight>
                  <a:srgbClr val="1B212C"/>
                </a:highlight>
                <a:latin typeface="Courier New"/>
                <a:ea typeface="Courier New"/>
                <a:cs typeface="Courier New"/>
                <a:sym typeface="Courier New"/>
              </a:rPr>
              <a:t>[</a:t>
            </a:r>
            <a:r>
              <a:rPr lang="en" sz="1050">
                <a:solidFill>
                  <a:srgbClr val="B5CEA8"/>
                </a:solidFill>
                <a:highlight>
                  <a:srgbClr val="1B212C"/>
                </a:highlight>
                <a:latin typeface="Courier New"/>
                <a:ea typeface="Courier New"/>
                <a:cs typeface="Courier New"/>
                <a:sym typeface="Courier New"/>
              </a:rPr>
              <a:t>2</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filepath</a:t>
            </a:r>
            <a:r>
              <a:rPr lang="en" sz="1050">
                <a:solidFill>
                  <a:srgbClr val="D4D4D4"/>
                </a:solidFill>
                <a:highlight>
                  <a:srgbClr val="1B212C"/>
                </a:highlight>
                <a:latin typeface="Courier New"/>
                <a:ea typeface="Courier New"/>
                <a:cs typeface="Courier New"/>
                <a:sym typeface="Courier New"/>
              </a:rPr>
              <a:t> = </a:t>
            </a:r>
            <a:r>
              <a:rPr lang="en" sz="1050">
                <a:solidFill>
                  <a:srgbClr val="4EC9B0"/>
                </a:solidFill>
                <a:highlight>
                  <a:srgbClr val="1B212C"/>
                </a:highlight>
                <a:latin typeface="Courier New"/>
                <a:ea typeface="Courier New"/>
                <a:cs typeface="Courier New"/>
                <a:sym typeface="Courier New"/>
              </a:rPr>
              <a:t>os</a:t>
            </a:r>
            <a:r>
              <a:rPr lang="en" sz="1050">
                <a:solidFill>
                  <a:srgbClr val="D4D4D4"/>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path</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join</a:t>
            </a:r>
            <a:r>
              <a:rPr lang="en" sz="1050">
                <a:solidFill>
                  <a:srgbClr val="D4D4D4"/>
                </a:solidFill>
                <a:highlight>
                  <a:srgbClr val="1B212C"/>
                </a:highlight>
                <a:latin typeface="Courier New"/>
                <a:ea typeface="Courier New"/>
                <a:cs typeface="Courier New"/>
                <a:sym typeface="Courier New"/>
              </a:rPr>
              <a:t>(</a:t>
            </a:r>
            <a:r>
              <a:rPr lang="en" sz="1050">
                <a:solidFill>
                  <a:srgbClr val="4FC1FF"/>
                </a:solidFill>
                <a:highlight>
                  <a:srgbClr val="1B212C"/>
                </a:highlight>
                <a:latin typeface="Courier New"/>
                <a:ea typeface="Courier New"/>
                <a:cs typeface="Courier New"/>
                <a:sym typeface="Courier New"/>
              </a:rPr>
              <a:t>SERVER_DATA_PATH</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name</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with</a:t>
            </a:r>
            <a:r>
              <a:rPr lang="en" sz="1050">
                <a:solidFill>
                  <a:srgbClr val="D4D4D4"/>
                </a:solidFill>
                <a:highlight>
                  <a:srgbClr val="1B212C"/>
                </a:highlight>
                <a:latin typeface="Courier New"/>
                <a:ea typeface="Courier New"/>
                <a:cs typeface="Courier New"/>
                <a:sym typeface="Courier New"/>
              </a:rPr>
              <a:t> </a:t>
            </a:r>
            <a:r>
              <a:rPr lang="en" sz="1050">
                <a:solidFill>
                  <a:srgbClr val="DCDCAA"/>
                </a:solidFill>
                <a:highlight>
                  <a:srgbClr val="1B212C"/>
                </a:highlight>
                <a:latin typeface="Courier New"/>
                <a:ea typeface="Courier New"/>
                <a:cs typeface="Courier New"/>
                <a:sym typeface="Courier New"/>
              </a:rPr>
              <a:t>open</a:t>
            </a:r>
            <a:r>
              <a:rPr lang="en" sz="1050">
                <a:solidFill>
                  <a:srgbClr val="D4D4D4"/>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filepath</a:t>
            </a:r>
            <a:r>
              <a:rPr lang="en" sz="1050">
                <a:solidFill>
                  <a:srgbClr val="D4D4D4"/>
                </a:solidFill>
                <a:highlight>
                  <a:srgbClr val="1B212C"/>
                </a:highlight>
                <a:latin typeface="Courier New"/>
                <a:ea typeface="Courier New"/>
                <a:cs typeface="Courier New"/>
                <a:sym typeface="Courier New"/>
              </a:rPr>
              <a:t>, </a:t>
            </a:r>
            <a:r>
              <a:rPr lang="en" sz="1050">
                <a:solidFill>
                  <a:srgbClr val="CE9178"/>
                </a:solidFill>
                <a:highlight>
                  <a:srgbClr val="1B212C"/>
                </a:highlight>
                <a:latin typeface="Courier New"/>
                <a:ea typeface="Courier New"/>
                <a:cs typeface="Courier New"/>
                <a:sym typeface="Courier New"/>
              </a:rPr>
              <a:t>"w"</a:t>
            </a: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as</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f</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f</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write</a:t>
            </a:r>
            <a:r>
              <a:rPr lang="en" sz="1050">
                <a:solidFill>
                  <a:srgbClr val="D4D4D4"/>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text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send_data</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"OK@File uploaded successfully."</a:t>
            </a:r>
            <a:endParaRPr sz="10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conn</a:t>
            </a:r>
            <a:r>
              <a:rPr lang="en" sz="1050">
                <a:solidFill>
                  <a:srgbClr val="D4D4D4"/>
                </a:solidFill>
                <a:highlight>
                  <a:srgbClr val="1B212C"/>
                </a:highlight>
                <a:latin typeface="Courier New"/>
                <a:ea typeface="Courier New"/>
                <a:cs typeface="Courier New"/>
                <a:sym typeface="Courier New"/>
              </a:rPr>
              <a:t>.send(</a:t>
            </a:r>
            <a:r>
              <a:rPr lang="en" sz="1050">
                <a:solidFill>
                  <a:srgbClr val="9CDCFE"/>
                </a:solidFill>
                <a:highlight>
                  <a:srgbClr val="1B212C"/>
                </a:highlight>
                <a:latin typeface="Courier New"/>
                <a:ea typeface="Courier New"/>
                <a:cs typeface="Courier New"/>
                <a:sym typeface="Courier New"/>
              </a:rPr>
              <a:t>send_data</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encode</a:t>
            </a:r>
            <a:r>
              <a:rPr lang="en" sz="1050">
                <a:solidFill>
                  <a:srgbClr val="D4D4D4"/>
                </a:solidFill>
                <a:highlight>
                  <a:srgbClr val="1B212C"/>
                </a:highlight>
                <a:latin typeface="Courier New"/>
                <a:ea typeface="Courier New"/>
                <a:cs typeface="Courier New"/>
                <a:sym typeface="Courier New"/>
              </a:rPr>
              <a:t>(</a:t>
            </a:r>
            <a:r>
              <a:rPr lang="en" sz="1050">
                <a:solidFill>
                  <a:srgbClr val="4FC1FF"/>
                </a:solidFill>
                <a:highlight>
                  <a:srgbClr val="1B212C"/>
                </a:highlight>
                <a:latin typeface="Courier New"/>
                <a:ea typeface="Courier New"/>
                <a:cs typeface="Courier New"/>
                <a:sym typeface="Courier New"/>
              </a:rPr>
              <a:t>FORMAT</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C586C0"/>
                </a:solidFill>
                <a:highlight>
                  <a:srgbClr val="1B212C"/>
                </a:highlight>
                <a:latin typeface="Courier New"/>
                <a:ea typeface="Courier New"/>
                <a:cs typeface="Courier New"/>
                <a:sym typeface="Courier New"/>
              </a:rPr>
              <a:t>elif</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cmd</a:t>
            </a:r>
            <a:r>
              <a:rPr lang="en" sz="1050">
                <a:solidFill>
                  <a:srgbClr val="D4D4D4"/>
                </a:solidFill>
                <a:highlight>
                  <a:srgbClr val="1B212C"/>
                </a:highlight>
                <a:latin typeface="Courier New"/>
                <a:ea typeface="Courier New"/>
                <a:cs typeface="Courier New"/>
                <a:sym typeface="Courier New"/>
              </a:rPr>
              <a:t> == </a:t>
            </a:r>
            <a:r>
              <a:rPr lang="en" sz="1050">
                <a:solidFill>
                  <a:srgbClr val="CE9178"/>
                </a:solidFill>
                <a:highlight>
                  <a:srgbClr val="1B212C"/>
                </a:highlight>
                <a:latin typeface="Courier New"/>
                <a:ea typeface="Courier New"/>
                <a:cs typeface="Courier New"/>
                <a:sym typeface="Courier New"/>
              </a:rPr>
              <a:t>"DOWNLOAD"</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name</a:t>
            </a:r>
            <a:r>
              <a:rPr lang="en" sz="1050">
                <a:solidFill>
                  <a:srgbClr val="D4D4D4"/>
                </a:solidFill>
                <a:highlight>
                  <a:srgbClr val="1B212C"/>
                </a:highlight>
                <a:latin typeface="Courier New"/>
                <a:ea typeface="Courier New"/>
                <a:cs typeface="Courier New"/>
                <a:sym typeface="Courier New"/>
              </a:rPr>
              <a:t> = </a:t>
            </a:r>
            <a:r>
              <a:rPr lang="en" sz="1050">
                <a:solidFill>
                  <a:srgbClr val="9CDCFE"/>
                </a:solidFill>
                <a:highlight>
                  <a:srgbClr val="1B212C"/>
                </a:highlight>
                <a:latin typeface="Courier New"/>
                <a:ea typeface="Courier New"/>
                <a:cs typeface="Courier New"/>
                <a:sym typeface="Courier New"/>
              </a:rPr>
              <a:t>data</a:t>
            </a:r>
            <a:r>
              <a:rPr lang="en" sz="1050">
                <a:solidFill>
                  <a:srgbClr val="D4D4D4"/>
                </a:solidFill>
                <a:highlight>
                  <a:srgbClr val="1B212C"/>
                </a:highlight>
                <a:latin typeface="Courier New"/>
                <a:ea typeface="Courier New"/>
                <a:cs typeface="Courier New"/>
                <a:sym typeface="Courier New"/>
              </a:rPr>
              <a:t>[</a:t>
            </a:r>
            <a:r>
              <a:rPr lang="en" sz="1050">
                <a:solidFill>
                  <a:srgbClr val="B5CEA8"/>
                </a:solidFill>
                <a:highlight>
                  <a:srgbClr val="1B212C"/>
                </a:highlight>
                <a:latin typeface="Courier New"/>
                <a:ea typeface="Courier New"/>
                <a:cs typeface="Courier New"/>
                <a:sym typeface="Courier New"/>
              </a:rPr>
              <a:t>1</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filepath</a:t>
            </a:r>
            <a:r>
              <a:rPr lang="en" sz="1050">
                <a:solidFill>
                  <a:srgbClr val="D4D4D4"/>
                </a:solidFill>
                <a:highlight>
                  <a:srgbClr val="1B212C"/>
                </a:highlight>
                <a:latin typeface="Courier New"/>
                <a:ea typeface="Courier New"/>
                <a:cs typeface="Courier New"/>
                <a:sym typeface="Courier New"/>
              </a:rPr>
              <a:t> = </a:t>
            </a:r>
            <a:r>
              <a:rPr lang="en" sz="1050">
                <a:solidFill>
                  <a:srgbClr val="4EC9B0"/>
                </a:solidFill>
                <a:highlight>
                  <a:srgbClr val="1B212C"/>
                </a:highlight>
                <a:latin typeface="Courier New"/>
                <a:ea typeface="Courier New"/>
                <a:cs typeface="Courier New"/>
                <a:sym typeface="Courier New"/>
              </a:rPr>
              <a:t>os</a:t>
            </a:r>
            <a:r>
              <a:rPr lang="en" sz="1050">
                <a:solidFill>
                  <a:srgbClr val="D4D4D4"/>
                </a:solidFill>
                <a:highlight>
                  <a:srgbClr val="1B212C"/>
                </a:highlight>
                <a:latin typeface="Courier New"/>
                <a:ea typeface="Courier New"/>
                <a:cs typeface="Courier New"/>
                <a:sym typeface="Courier New"/>
              </a:rPr>
              <a:t>.</a:t>
            </a:r>
            <a:r>
              <a:rPr lang="en" sz="1050">
                <a:solidFill>
                  <a:srgbClr val="9CDCFE"/>
                </a:solidFill>
                <a:highlight>
                  <a:srgbClr val="1B212C"/>
                </a:highlight>
                <a:latin typeface="Courier New"/>
                <a:ea typeface="Courier New"/>
                <a:cs typeface="Courier New"/>
                <a:sym typeface="Courier New"/>
              </a:rPr>
              <a:t>path</a:t>
            </a:r>
            <a:r>
              <a:rPr lang="en" sz="1050">
                <a:solidFill>
                  <a:srgbClr val="D4D4D4"/>
                </a:solidFill>
                <a:highlight>
                  <a:srgbClr val="1B212C"/>
                </a:highlight>
                <a:latin typeface="Courier New"/>
                <a:ea typeface="Courier New"/>
                <a:cs typeface="Courier New"/>
                <a:sym typeface="Courier New"/>
              </a:rPr>
              <a:t>.</a:t>
            </a:r>
            <a:r>
              <a:rPr lang="en" sz="1050">
                <a:solidFill>
                  <a:srgbClr val="DCDCAA"/>
                </a:solidFill>
                <a:highlight>
                  <a:srgbClr val="1B212C"/>
                </a:highlight>
                <a:latin typeface="Courier New"/>
                <a:ea typeface="Courier New"/>
                <a:cs typeface="Courier New"/>
                <a:sym typeface="Courier New"/>
              </a:rPr>
              <a:t>join</a:t>
            </a:r>
            <a:r>
              <a:rPr lang="en" sz="1050">
                <a:solidFill>
                  <a:srgbClr val="D4D4D4"/>
                </a:solidFill>
                <a:highlight>
                  <a:srgbClr val="1B212C"/>
                </a:highlight>
                <a:latin typeface="Courier New"/>
                <a:ea typeface="Courier New"/>
                <a:cs typeface="Courier New"/>
                <a:sym typeface="Courier New"/>
              </a:rPr>
              <a:t>(</a:t>
            </a:r>
            <a:r>
              <a:rPr lang="en" sz="1050">
                <a:solidFill>
                  <a:srgbClr val="4FC1FF"/>
                </a:solidFill>
                <a:highlight>
                  <a:srgbClr val="1B212C"/>
                </a:highlight>
                <a:latin typeface="Courier New"/>
                <a:ea typeface="Courier New"/>
                <a:cs typeface="Courier New"/>
                <a:sym typeface="Courier New"/>
              </a:rPr>
              <a:t>SERVER_DATA_PATH</a:t>
            </a:r>
            <a:r>
              <a:rPr lang="en" sz="1050">
                <a:solidFill>
                  <a:srgbClr val="D4D4D4"/>
                </a:solidFill>
                <a:highlight>
                  <a:srgbClr val="1B212C"/>
                </a:highlight>
                <a:latin typeface="Courier New"/>
                <a:ea typeface="Courier New"/>
                <a:cs typeface="Courier New"/>
                <a:sym typeface="Courier New"/>
              </a:rPr>
              <a:t>, </a:t>
            </a:r>
            <a:r>
              <a:rPr lang="en" sz="1050">
                <a:solidFill>
                  <a:srgbClr val="9CDCFE"/>
                </a:solidFill>
                <a:highlight>
                  <a:srgbClr val="1B212C"/>
                </a:highlight>
                <a:latin typeface="Courier New"/>
                <a:ea typeface="Courier New"/>
                <a:cs typeface="Courier New"/>
                <a:sym typeface="Courier New"/>
              </a:rPr>
              <a:t>name</a:t>
            </a:r>
            <a:r>
              <a:rPr lang="en" sz="1050">
                <a:solidFill>
                  <a:srgbClr val="D4D4D4"/>
                </a:solidFill>
                <a:highlight>
                  <a:srgbClr val="1B212C"/>
                </a:highlight>
                <a:latin typeface="Courier New"/>
                <a:ea typeface="Courier New"/>
                <a:cs typeface="Courier New"/>
                <a:sym typeface="Courier New"/>
              </a:rPr>
              <a:t>)</a:t>
            </a:r>
            <a:endParaRPr sz="10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586C0"/>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nvSpPr>
        <p:spPr>
          <a:xfrm>
            <a:off x="401800" y="0"/>
            <a:ext cx="8501100" cy="4912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C586C0"/>
                </a:solidFill>
                <a:highlight>
                  <a:srgbClr val="1B212C"/>
                </a:highlight>
                <a:latin typeface="Courier New"/>
                <a:ea typeface="Courier New"/>
                <a:cs typeface="Courier New"/>
                <a:sym typeface="Courier New"/>
              </a:rPr>
              <a:t>with</a:t>
            </a:r>
            <a:r>
              <a:rPr lang="en" sz="1350">
                <a:solidFill>
                  <a:srgbClr val="D4D4D4"/>
                </a:solidFill>
                <a:highlight>
                  <a:srgbClr val="1B212C"/>
                </a:highlight>
                <a:latin typeface="Courier New"/>
                <a:ea typeface="Courier New"/>
                <a:cs typeface="Courier New"/>
                <a:sym typeface="Courier New"/>
              </a:rPr>
              <a:t> </a:t>
            </a:r>
            <a:r>
              <a:rPr lang="en" sz="1350">
                <a:solidFill>
                  <a:srgbClr val="DCDCAA"/>
                </a:solidFill>
                <a:highlight>
                  <a:srgbClr val="1B212C"/>
                </a:highlight>
                <a:latin typeface="Courier New"/>
                <a:ea typeface="Courier New"/>
                <a:cs typeface="Courier New"/>
                <a:sym typeface="Courier New"/>
              </a:rPr>
              <a:t>open</a:t>
            </a:r>
            <a:r>
              <a:rPr lang="en" sz="1350">
                <a:solidFill>
                  <a:srgbClr val="D4D4D4"/>
                </a:solidFill>
                <a:highlight>
                  <a:srgbClr val="1B212C"/>
                </a:highlight>
                <a:latin typeface="Courier New"/>
                <a:ea typeface="Courier New"/>
                <a:cs typeface="Courier New"/>
                <a:sym typeface="Courier New"/>
              </a:rPr>
              <a:t>(</a:t>
            </a:r>
            <a:r>
              <a:rPr lang="en" sz="1350">
                <a:solidFill>
                  <a:srgbClr val="9CDCFE"/>
                </a:solidFill>
                <a:highlight>
                  <a:srgbClr val="1B212C"/>
                </a:highlight>
                <a:latin typeface="Courier New"/>
                <a:ea typeface="Courier New"/>
                <a:cs typeface="Courier New"/>
                <a:sym typeface="Courier New"/>
              </a:rPr>
              <a:t>filepath</a:t>
            </a:r>
            <a:r>
              <a:rPr lang="en" sz="1350">
                <a:solidFill>
                  <a:srgbClr val="D4D4D4"/>
                </a:solidFill>
                <a:highlight>
                  <a:srgbClr val="1B212C"/>
                </a:highlight>
                <a:latin typeface="Courier New"/>
                <a:ea typeface="Courier New"/>
                <a:cs typeface="Courier New"/>
                <a:sym typeface="Courier New"/>
              </a:rPr>
              <a:t>, </a:t>
            </a:r>
            <a:r>
              <a:rPr lang="en" sz="1350">
                <a:solidFill>
                  <a:srgbClr val="CE9178"/>
                </a:solidFill>
                <a:highlight>
                  <a:srgbClr val="1B212C"/>
                </a:highlight>
                <a:latin typeface="Courier New"/>
                <a:ea typeface="Courier New"/>
                <a:cs typeface="Courier New"/>
                <a:sym typeface="Courier New"/>
              </a:rPr>
              <a:t>"r"</a:t>
            </a:r>
            <a:r>
              <a:rPr lang="en" sz="1350">
                <a:solidFill>
                  <a:srgbClr val="D4D4D4"/>
                </a:solidFill>
                <a:highlight>
                  <a:srgbClr val="1B212C"/>
                </a:highlight>
                <a:latin typeface="Courier New"/>
                <a:ea typeface="Courier New"/>
                <a:cs typeface="Courier New"/>
                <a:sym typeface="Courier New"/>
              </a:rPr>
              <a:t>) </a:t>
            </a:r>
            <a:r>
              <a:rPr lang="en" sz="1350">
                <a:solidFill>
                  <a:srgbClr val="C586C0"/>
                </a:solidFill>
                <a:highlight>
                  <a:srgbClr val="1B212C"/>
                </a:highlight>
                <a:latin typeface="Courier New"/>
                <a:ea typeface="Courier New"/>
                <a:cs typeface="Courier New"/>
                <a:sym typeface="Courier New"/>
              </a:rPr>
              <a:t>as</a:t>
            </a: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f</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text</a:t>
            </a:r>
            <a:r>
              <a:rPr lang="en" sz="1350">
                <a:solidFill>
                  <a:srgbClr val="D4D4D4"/>
                </a:solidFill>
                <a:highlight>
                  <a:srgbClr val="1B212C"/>
                </a:highlight>
                <a:latin typeface="Courier New"/>
                <a:ea typeface="Courier New"/>
                <a:cs typeface="Courier New"/>
                <a:sym typeface="Courier New"/>
              </a:rPr>
              <a:t> = </a:t>
            </a:r>
            <a:r>
              <a:rPr lang="en" sz="1350">
                <a:solidFill>
                  <a:srgbClr val="9CDCFE"/>
                </a:solidFill>
                <a:highlight>
                  <a:srgbClr val="1B212C"/>
                </a:highlight>
                <a:latin typeface="Courier New"/>
                <a:ea typeface="Courier New"/>
                <a:cs typeface="Courier New"/>
                <a:sym typeface="Courier New"/>
              </a:rPr>
              <a:t>f</a:t>
            </a:r>
            <a:r>
              <a:rPr lang="en" sz="1350">
                <a:solidFill>
                  <a:srgbClr val="D4D4D4"/>
                </a:solidFill>
                <a:highlight>
                  <a:srgbClr val="1B212C"/>
                </a:highlight>
                <a:latin typeface="Courier New"/>
                <a:ea typeface="Courier New"/>
                <a:cs typeface="Courier New"/>
                <a:sym typeface="Courier New"/>
              </a:rPr>
              <a:t>.</a:t>
            </a:r>
            <a:r>
              <a:rPr lang="en" sz="1350">
                <a:solidFill>
                  <a:srgbClr val="DCDCAA"/>
                </a:solidFill>
                <a:highlight>
                  <a:srgbClr val="1B212C"/>
                </a:highlight>
                <a:latin typeface="Courier New"/>
                <a:ea typeface="Courier New"/>
                <a:cs typeface="Courier New"/>
                <a:sym typeface="Courier New"/>
              </a:rPr>
              <a:t>read</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filepath</a:t>
            </a:r>
            <a:r>
              <a:rPr lang="en" sz="1350">
                <a:solidFill>
                  <a:srgbClr val="D4D4D4"/>
                </a:solidFill>
                <a:highlight>
                  <a:srgbClr val="1B212C"/>
                </a:highlight>
                <a:latin typeface="Courier New"/>
                <a:ea typeface="Courier New"/>
                <a:cs typeface="Courier New"/>
                <a:sym typeface="Courier New"/>
              </a:rPr>
              <a:t> = </a:t>
            </a:r>
            <a:r>
              <a:rPr lang="en" sz="1350">
                <a:solidFill>
                  <a:srgbClr val="9CDCFE"/>
                </a:solidFill>
                <a:highlight>
                  <a:srgbClr val="1B212C"/>
                </a:highlight>
                <a:latin typeface="Courier New"/>
                <a:ea typeface="Courier New"/>
                <a:cs typeface="Courier New"/>
                <a:sym typeface="Courier New"/>
              </a:rPr>
              <a:t>data</a:t>
            </a:r>
            <a:r>
              <a:rPr lang="en" sz="1350">
                <a:solidFill>
                  <a:srgbClr val="D4D4D4"/>
                </a:solidFill>
                <a:highlight>
                  <a:srgbClr val="1B212C"/>
                </a:highlight>
                <a:latin typeface="Courier New"/>
                <a:ea typeface="Courier New"/>
                <a:cs typeface="Courier New"/>
                <a:sym typeface="Courier New"/>
              </a:rPr>
              <a:t>[</a:t>
            </a:r>
            <a:r>
              <a:rPr lang="en" sz="1350">
                <a:solidFill>
                  <a:srgbClr val="B5CEA8"/>
                </a:solidFill>
                <a:highlight>
                  <a:srgbClr val="1B212C"/>
                </a:highlight>
                <a:latin typeface="Courier New"/>
                <a:ea typeface="Courier New"/>
                <a:cs typeface="Courier New"/>
                <a:sym typeface="Courier New"/>
              </a:rPr>
              <a:t>2</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C586C0"/>
                </a:solidFill>
                <a:highlight>
                  <a:srgbClr val="1B212C"/>
                </a:highlight>
                <a:latin typeface="Courier New"/>
                <a:ea typeface="Courier New"/>
                <a:cs typeface="Courier New"/>
                <a:sym typeface="Courier New"/>
              </a:rPr>
              <a:t>with</a:t>
            </a:r>
            <a:r>
              <a:rPr lang="en" sz="1350">
                <a:solidFill>
                  <a:srgbClr val="D4D4D4"/>
                </a:solidFill>
                <a:highlight>
                  <a:srgbClr val="1B212C"/>
                </a:highlight>
                <a:latin typeface="Courier New"/>
                <a:ea typeface="Courier New"/>
                <a:cs typeface="Courier New"/>
                <a:sym typeface="Courier New"/>
              </a:rPr>
              <a:t> </a:t>
            </a:r>
            <a:r>
              <a:rPr lang="en" sz="1350">
                <a:solidFill>
                  <a:srgbClr val="DCDCAA"/>
                </a:solidFill>
                <a:highlight>
                  <a:srgbClr val="1B212C"/>
                </a:highlight>
                <a:latin typeface="Courier New"/>
                <a:ea typeface="Courier New"/>
                <a:cs typeface="Courier New"/>
                <a:sym typeface="Courier New"/>
              </a:rPr>
              <a:t>open</a:t>
            </a:r>
            <a:r>
              <a:rPr lang="en" sz="1350">
                <a:solidFill>
                  <a:srgbClr val="D4D4D4"/>
                </a:solidFill>
                <a:highlight>
                  <a:srgbClr val="1B212C"/>
                </a:highlight>
                <a:latin typeface="Courier New"/>
                <a:ea typeface="Courier New"/>
                <a:cs typeface="Courier New"/>
                <a:sym typeface="Courier New"/>
              </a:rPr>
              <a:t>(</a:t>
            </a:r>
            <a:r>
              <a:rPr lang="en" sz="1350">
                <a:solidFill>
                  <a:srgbClr val="9CDCFE"/>
                </a:solidFill>
                <a:highlight>
                  <a:srgbClr val="1B212C"/>
                </a:highlight>
                <a:latin typeface="Courier New"/>
                <a:ea typeface="Courier New"/>
                <a:cs typeface="Courier New"/>
                <a:sym typeface="Courier New"/>
              </a:rPr>
              <a:t>filepath</a:t>
            </a:r>
            <a:r>
              <a:rPr lang="en" sz="1350">
                <a:solidFill>
                  <a:srgbClr val="D4D4D4"/>
                </a:solidFill>
                <a:highlight>
                  <a:srgbClr val="1B212C"/>
                </a:highlight>
                <a:latin typeface="Courier New"/>
                <a:ea typeface="Courier New"/>
                <a:cs typeface="Courier New"/>
                <a:sym typeface="Courier New"/>
              </a:rPr>
              <a:t>, </a:t>
            </a:r>
            <a:r>
              <a:rPr lang="en" sz="1350">
                <a:solidFill>
                  <a:srgbClr val="CE9178"/>
                </a:solidFill>
                <a:highlight>
                  <a:srgbClr val="1B212C"/>
                </a:highlight>
                <a:latin typeface="Courier New"/>
                <a:ea typeface="Courier New"/>
                <a:cs typeface="Courier New"/>
                <a:sym typeface="Courier New"/>
              </a:rPr>
              <a:t>"w"</a:t>
            </a:r>
            <a:r>
              <a:rPr lang="en" sz="1350">
                <a:solidFill>
                  <a:srgbClr val="D4D4D4"/>
                </a:solidFill>
                <a:highlight>
                  <a:srgbClr val="1B212C"/>
                </a:highlight>
                <a:latin typeface="Courier New"/>
                <a:ea typeface="Courier New"/>
                <a:cs typeface="Courier New"/>
                <a:sym typeface="Courier New"/>
              </a:rPr>
              <a:t>) </a:t>
            </a:r>
            <a:r>
              <a:rPr lang="en" sz="1350">
                <a:solidFill>
                  <a:srgbClr val="C586C0"/>
                </a:solidFill>
                <a:highlight>
                  <a:srgbClr val="1B212C"/>
                </a:highlight>
                <a:latin typeface="Courier New"/>
                <a:ea typeface="Courier New"/>
                <a:cs typeface="Courier New"/>
                <a:sym typeface="Courier New"/>
              </a:rPr>
              <a:t>as</a:t>
            </a: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f</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f</a:t>
            </a:r>
            <a:r>
              <a:rPr lang="en" sz="1350">
                <a:solidFill>
                  <a:srgbClr val="D4D4D4"/>
                </a:solidFill>
                <a:highlight>
                  <a:srgbClr val="1B212C"/>
                </a:highlight>
                <a:latin typeface="Courier New"/>
                <a:ea typeface="Courier New"/>
                <a:cs typeface="Courier New"/>
                <a:sym typeface="Courier New"/>
              </a:rPr>
              <a:t>.</a:t>
            </a:r>
            <a:r>
              <a:rPr lang="en" sz="1350">
                <a:solidFill>
                  <a:srgbClr val="DCDCAA"/>
                </a:solidFill>
                <a:highlight>
                  <a:srgbClr val="1B212C"/>
                </a:highlight>
                <a:latin typeface="Courier New"/>
                <a:ea typeface="Courier New"/>
                <a:cs typeface="Courier New"/>
                <a:sym typeface="Courier New"/>
              </a:rPr>
              <a:t>write</a:t>
            </a:r>
            <a:r>
              <a:rPr lang="en" sz="1350">
                <a:solidFill>
                  <a:srgbClr val="D4D4D4"/>
                </a:solidFill>
                <a:highlight>
                  <a:srgbClr val="1B212C"/>
                </a:highlight>
                <a:latin typeface="Courier New"/>
                <a:ea typeface="Courier New"/>
                <a:cs typeface="Courier New"/>
                <a:sym typeface="Courier New"/>
              </a:rPr>
              <a:t>(</a:t>
            </a:r>
            <a:r>
              <a:rPr lang="en" sz="1350">
                <a:solidFill>
                  <a:srgbClr val="9CDCFE"/>
                </a:solidFill>
                <a:highlight>
                  <a:srgbClr val="1B212C"/>
                </a:highlight>
                <a:latin typeface="Courier New"/>
                <a:ea typeface="Courier New"/>
                <a:cs typeface="Courier New"/>
                <a:sym typeface="Courier New"/>
              </a:rPr>
              <a:t>text</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send_data</a:t>
            </a:r>
            <a:r>
              <a:rPr lang="en" sz="1350">
                <a:solidFill>
                  <a:srgbClr val="D4D4D4"/>
                </a:solidFill>
                <a:highlight>
                  <a:srgbClr val="1B212C"/>
                </a:highlight>
                <a:latin typeface="Courier New"/>
                <a:ea typeface="Courier New"/>
                <a:cs typeface="Courier New"/>
                <a:sym typeface="Courier New"/>
              </a:rPr>
              <a:t> = </a:t>
            </a:r>
            <a:r>
              <a:rPr lang="en" sz="1350">
                <a:solidFill>
                  <a:srgbClr val="CE9178"/>
                </a:solidFill>
                <a:highlight>
                  <a:srgbClr val="1B212C"/>
                </a:highlight>
                <a:latin typeface="Courier New"/>
                <a:ea typeface="Courier New"/>
                <a:cs typeface="Courier New"/>
                <a:sym typeface="Courier New"/>
              </a:rPr>
              <a:t>"OK@File downloaded successfully."</a:t>
            </a:r>
            <a:endParaRPr sz="13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conn</a:t>
            </a:r>
            <a:r>
              <a:rPr lang="en" sz="1350">
                <a:solidFill>
                  <a:srgbClr val="D4D4D4"/>
                </a:solidFill>
                <a:highlight>
                  <a:srgbClr val="1B212C"/>
                </a:highlight>
                <a:latin typeface="Courier New"/>
                <a:ea typeface="Courier New"/>
                <a:cs typeface="Courier New"/>
                <a:sym typeface="Courier New"/>
              </a:rPr>
              <a:t>.send(</a:t>
            </a:r>
            <a:r>
              <a:rPr lang="en" sz="1350">
                <a:solidFill>
                  <a:srgbClr val="9CDCFE"/>
                </a:solidFill>
                <a:highlight>
                  <a:srgbClr val="1B212C"/>
                </a:highlight>
                <a:latin typeface="Courier New"/>
                <a:ea typeface="Courier New"/>
                <a:cs typeface="Courier New"/>
                <a:sym typeface="Courier New"/>
              </a:rPr>
              <a:t>send_data</a:t>
            </a:r>
            <a:r>
              <a:rPr lang="en" sz="1350">
                <a:solidFill>
                  <a:srgbClr val="D4D4D4"/>
                </a:solidFill>
                <a:highlight>
                  <a:srgbClr val="1B212C"/>
                </a:highlight>
                <a:latin typeface="Courier New"/>
                <a:ea typeface="Courier New"/>
                <a:cs typeface="Courier New"/>
                <a:sym typeface="Courier New"/>
              </a:rPr>
              <a:t>.</a:t>
            </a:r>
            <a:r>
              <a:rPr lang="en" sz="1350">
                <a:solidFill>
                  <a:srgbClr val="DCDCAA"/>
                </a:solidFill>
                <a:highlight>
                  <a:srgbClr val="1B212C"/>
                </a:highlight>
                <a:latin typeface="Courier New"/>
                <a:ea typeface="Courier New"/>
                <a:cs typeface="Courier New"/>
                <a:sym typeface="Courier New"/>
              </a:rPr>
              <a:t>encode</a:t>
            </a:r>
            <a:r>
              <a:rPr lang="en" sz="1350">
                <a:solidFill>
                  <a:srgbClr val="D4D4D4"/>
                </a:solidFill>
                <a:highlight>
                  <a:srgbClr val="1B212C"/>
                </a:highlight>
                <a:latin typeface="Courier New"/>
                <a:ea typeface="Courier New"/>
                <a:cs typeface="Courier New"/>
                <a:sym typeface="Courier New"/>
              </a:rPr>
              <a:t>(</a:t>
            </a:r>
            <a:r>
              <a:rPr lang="en" sz="1350">
                <a:solidFill>
                  <a:srgbClr val="4FC1FF"/>
                </a:solidFill>
                <a:highlight>
                  <a:srgbClr val="1B212C"/>
                </a:highlight>
                <a:latin typeface="Courier New"/>
                <a:ea typeface="Courier New"/>
                <a:cs typeface="Courier New"/>
                <a:sym typeface="Courier New"/>
              </a:rPr>
              <a:t>FORMAT</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C586C0"/>
                </a:solidFill>
                <a:highlight>
                  <a:srgbClr val="1B212C"/>
                </a:highlight>
                <a:latin typeface="Courier New"/>
                <a:ea typeface="Courier New"/>
                <a:cs typeface="Courier New"/>
                <a:sym typeface="Courier New"/>
              </a:rPr>
              <a:t>elif</a:t>
            </a: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cmd</a:t>
            </a:r>
            <a:r>
              <a:rPr lang="en" sz="1350">
                <a:solidFill>
                  <a:srgbClr val="D4D4D4"/>
                </a:solidFill>
                <a:highlight>
                  <a:srgbClr val="1B212C"/>
                </a:highlight>
                <a:latin typeface="Courier New"/>
                <a:ea typeface="Courier New"/>
                <a:cs typeface="Courier New"/>
                <a:sym typeface="Courier New"/>
              </a:rPr>
              <a:t> == </a:t>
            </a:r>
            <a:r>
              <a:rPr lang="en" sz="1350">
                <a:solidFill>
                  <a:srgbClr val="CE9178"/>
                </a:solidFill>
                <a:highlight>
                  <a:srgbClr val="1B212C"/>
                </a:highlight>
                <a:latin typeface="Courier New"/>
                <a:ea typeface="Courier New"/>
                <a:cs typeface="Courier New"/>
                <a:sym typeface="Courier New"/>
              </a:rPr>
              <a:t>"DELETE"</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files</a:t>
            </a:r>
            <a:r>
              <a:rPr lang="en" sz="1350">
                <a:solidFill>
                  <a:srgbClr val="D4D4D4"/>
                </a:solidFill>
                <a:highlight>
                  <a:srgbClr val="1B212C"/>
                </a:highlight>
                <a:latin typeface="Courier New"/>
                <a:ea typeface="Courier New"/>
                <a:cs typeface="Courier New"/>
                <a:sym typeface="Courier New"/>
              </a:rPr>
              <a:t> = </a:t>
            </a:r>
            <a:r>
              <a:rPr lang="en" sz="1350">
                <a:solidFill>
                  <a:srgbClr val="4EC9B0"/>
                </a:solidFill>
                <a:highlight>
                  <a:srgbClr val="1B212C"/>
                </a:highlight>
                <a:latin typeface="Courier New"/>
                <a:ea typeface="Courier New"/>
                <a:cs typeface="Courier New"/>
                <a:sym typeface="Courier New"/>
              </a:rPr>
              <a:t>os</a:t>
            </a:r>
            <a:r>
              <a:rPr lang="en" sz="1350">
                <a:solidFill>
                  <a:srgbClr val="D4D4D4"/>
                </a:solidFill>
                <a:highlight>
                  <a:srgbClr val="1B212C"/>
                </a:highlight>
                <a:latin typeface="Courier New"/>
                <a:ea typeface="Courier New"/>
                <a:cs typeface="Courier New"/>
                <a:sym typeface="Courier New"/>
              </a:rPr>
              <a:t>.</a:t>
            </a:r>
            <a:r>
              <a:rPr lang="en" sz="1350">
                <a:solidFill>
                  <a:srgbClr val="DCDCAA"/>
                </a:solidFill>
                <a:highlight>
                  <a:srgbClr val="1B212C"/>
                </a:highlight>
                <a:latin typeface="Courier New"/>
                <a:ea typeface="Courier New"/>
                <a:cs typeface="Courier New"/>
                <a:sym typeface="Courier New"/>
              </a:rPr>
              <a:t>listdir</a:t>
            </a:r>
            <a:r>
              <a:rPr lang="en" sz="1350">
                <a:solidFill>
                  <a:srgbClr val="D4D4D4"/>
                </a:solidFill>
                <a:highlight>
                  <a:srgbClr val="1B212C"/>
                </a:highlight>
                <a:latin typeface="Courier New"/>
                <a:ea typeface="Courier New"/>
                <a:cs typeface="Courier New"/>
                <a:sym typeface="Courier New"/>
              </a:rPr>
              <a:t>(</a:t>
            </a:r>
            <a:r>
              <a:rPr lang="en" sz="1350">
                <a:solidFill>
                  <a:srgbClr val="4FC1FF"/>
                </a:solidFill>
                <a:highlight>
                  <a:srgbClr val="1B212C"/>
                </a:highlight>
                <a:latin typeface="Courier New"/>
                <a:ea typeface="Courier New"/>
                <a:cs typeface="Courier New"/>
                <a:sym typeface="Courier New"/>
              </a:rPr>
              <a:t>SERVER_DATA_PATH</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send_data</a:t>
            </a:r>
            <a:r>
              <a:rPr lang="en" sz="1350">
                <a:solidFill>
                  <a:srgbClr val="D4D4D4"/>
                </a:solidFill>
                <a:highlight>
                  <a:srgbClr val="1B212C"/>
                </a:highlight>
                <a:latin typeface="Courier New"/>
                <a:ea typeface="Courier New"/>
                <a:cs typeface="Courier New"/>
                <a:sym typeface="Courier New"/>
              </a:rPr>
              <a:t> = </a:t>
            </a:r>
            <a:r>
              <a:rPr lang="en" sz="1350">
                <a:solidFill>
                  <a:srgbClr val="CE9178"/>
                </a:solidFill>
                <a:highlight>
                  <a:srgbClr val="1B212C"/>
                </a:highlight>
                <a:latin typeface="Courier New"/>
                <a:ea typeface="Courier New"/>
                <a:cs typeface="Courier New"/>
                <a:sym typeface="Courier New"/>
              </a:rPr>
              <a:t>"OK@"</a:t>
            </a:r>
            <a:endParaRPr sz="13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B212C"/>
                </a:highlight>
                <a:latin typeface="Courier New"/>
                <a:ea typeface="Courier New"/>
                <a:cs typeface="Courier New"/>
                <a:sym typeface="Courier New"/>
              </a:rPr>
              <a:t>            </a:t>
            </a:r>
            <a:r>
              <a:rPr lang="en" sz="1350">
                <a:solidFill>
                  <a:srgbClr val="9CDCFE"/>
                </a:solidFill>
                <a:highlight>
                  <a:srgbClr val="1B212C"/>
                </a:highlight>
                <a:latin typeface="Courier New"/>
                <a:ea typeface="Courier New"/>
                <a:cs typeface="Courier New"/>
                <a:sym typeface="Courier New"/>
              </a:rPr>
              <a:t>filename</a:t>
            </a:r>
            <a:r>
              <a:rPr lang="en" sz="1350">
                <a:solidFill>
                  <a:srgbClr val="D4D4D4"/>
                </a:solidFill>
                <a:highlight>
                  <a:srgbClr val="1B212C"/>
                </a:highlight>
                <a:latin typeface="Courier New"/>
                <a:ea typeface="Courier New"/>
                <a:cs typeface="Courier New"/>
                <a:sym typeface="Courier New"/>
              </a:rPr>
              <a:t> = </a:t>
            </a:r>
            <a:r>
              <a:rPr lang="en" sz="1350">
                <a:solidFill>
                  <a:srgbClr val="9CDCFE"/>
                </a:solidFill>
                <a:highlight>
                  <a:srgbClr val="1B212C"/>
                </a:highlight>
                <a:latin typeface="Courier New"/>
                <a:ea typeface="Courier New"/>
                <a:cs typeface="Courier New"/>
                <a:sym typeface="Courier New"/>
              </a:rPr>
              <a:t>data</a:t>
            </a:r>
            <a:r>
              <a:rPr lang="en" sz="1350">
                <a:solidFill>
                  <a:srgbClr val="D4D4D4"/>
                </a:solidFill>
                <a:highlight>
                  <a:srgbClr val="1B212C"/>
                </a:highlight>
                <a:latin typeface="Courier New"/>
                <a:ea typeface="Courier New"/>
                <a:cs typeface="Courier New"/>
                <a:sym typeface="Courier New"/>
              </a:rPr>
              <a:t>[</a:t>
            </a:r>
            <a:r>
              <a:rPr lang="en" sz="1350">
                <a:solidFill>
                  <a:srgbClr val="B5CEA8"/>
                </a:solidFill>
                <a:highlight>
                  <a:srgbClr val="1B212C"/>
                </a:highlight>
                <a:latin typeface="Courier New"/>
                <a:ea typeface="Courier New"/>
                <a:cs typeface="Courier New"/>
                <a:sym typeface="Courier New"/>
              </a:rPr>
              <a:t>1</a:t>
            </a:r>
            <a:r>
              <a:rPr lang="en" sz="1350">
                <a:solidFill>
                  <a:srgbClr val="D4D4D4"/>
                </a:solidFill>
                <a:highlight>
                  <a:srgbClr val="1B212C"/>
                </a:highlight>
                <a:latin typeface="Courier New"/>
                <a:ea typeface="Courier New"/>
                <a:cs typeface="Courier New"/>
                <a:sym typeface="Courier New"/>
              </a:rPr>
              <a:t>]</a:t>
            </a:r>
            <a:endParaRPr sz="13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nvSpPr>
        <p:spPr>
          <a:xfrm>
            <a:off x="552500" y="-70325"/>
            <a:ext cx="8501100" cy="5526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print</a:t>
            </a:r>
            <a:r>
              <a:rPr lang="en" sz="1250">
                <a:solidFill>
                  <a:srgbClr val="D4D4D4"/>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f</a:t>
            </a:r>
            <a:r>
              <a:rPr lang="en" sz="1250">
                <a:solidFill>
                  <a:srgbClr val="CE9178"/>
                </a:solidFill>
                <a:highlight>
                  <a:srgbClr val="1B212C"/>
                </a:highlight>
                <a:latin typeface="Courier New"/>
                <a:ea typeface="Courier New"/>
                <a:cs typeface="Courier New"/>
                <a:sym typeface="Courier New"/>
              </a:rPr>
              <a:t>"[DISCONNECTED] </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addr</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 disconnected"</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conn</a:t>
            </a:r>
            <a:r>
              <a:rPr lang="en" sz="1250">
                <a:solidFill>
                  <a:srgbClr val="D4D4D4"/>
                </a:solidFill>
                <a:highlight>
                  <a:srgbClr val="1B212C"/>
                </a:highlight>
                <a:latin typeface="Courier New"/>
                <a:ea typeface="Courier New"/>
                <a:cs typeface="Courier New"/>
                <a:sym typeface="Courier New"/>
              </a:rPr>
              <a:t>.close()</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569CD6"/>
                </a:solidFill>
                <a:highlight>
                  <a:srgbClr val="1B212C"/>
                </a:highlight>
                <a:latin typeface="Courier New"/>
                <a:ea typeface="Courier New"/>
                <a:cs typeface="Courier New"/>
                <a:sym typeface="Courier New"/>
              </a:rPr>
              <a:t>def</a:t>
            </a: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main</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print</a:t>
            </a:r>
            <a:r>
              <a:rPr lang="en" sz="1250">
                <a:solidFill>
                  <a:srgbClr val="D4D4D4"/>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"[STARTING] Server is starting"</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server</a:t>
            </a:r>
            <a:r>
              <a:rPr lang="en" sz="1250">
                <a:solidFill>
                  <a:srgbClr val="D4D4D4"/>
                </a:solidFill>
                <a:highlight>
                  <a:srgbClr val="1B212C"/>
                </a:highlight>
                <a:latin typeface="Courier New"/>
                <a:ea typeface="Courier New"/>
                <a:cs typeface="Courier New"/>
                <a:sym typeface="Courier New"/>
              </a:rPr>
              <a:t> = </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AF_INET</a:t>
            </a:r>
            <a:r>
              <a:rPr lang="en" sz="1250">
                <a:solidFill>
                  <a:srgbClr val="D4D4D4"/>
                </a:solidFill>
                <a:highlight>
                  <a:srgbClr val="1B212C"/>
                </a:highlight>
                <a:latin typeface="Courier New"/>
                <a:ea typeface="Courier New"/>
                <a:cs typeface="Courier New"/>
                <a:sym typeface="Courier New"/>
              </a:rPr>
              <a:t>, </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SOCK_STREAM</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server</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bind</a:t>
            </a:r>
            <a:r>
              <a:rPr lang="en" sz="1250">
                <a:solidFill>
                  <a:srgbClr val="D4D4D4"/>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ADDR</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server</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listen</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print</a:t>
            </a:r>
            <a:r>
              <a:rPr lang="en" sz="1250">
                <a:solidFill>
                  <a:srgbClr val="D4D4D4"/>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f</a:t>
            </a:r>
            <a:r>
              <a:rPr lang="en" sz="1250">
                <a:solidFill>
                  <a:srgbClr val="CE9178"/>
                </a:solidFill>
                <a:highlight>
                  <a:srgbClr val="1B212C"/>
                </a:highlight>
                <a:latin typeface="Courier New"/>
                <a:ea typeface="Courier New"/>
                <a:cs typeface="Courier New"/>
                <a:sym typeface="Courier New"/>
              </a:rPr>
              <a:t>"[LISTENING] Server is listening on </a:t>
            </a:r>
            <a:r>
              <a:rPr lang="en" sz="1250">
                <a:solidFill>
                  <a:srgbClr val="569CD6"/>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IP</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PORT</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C586C0"/>
                </a:solidFill>
                <a:highlight>
                  <a:srgbClr val="1B212C"/>
                </a:highlight>
                <a:latin typeface="Courier New"/>
                <a:ea typeface="Courier New"/>
                <a:cs typeface="Courier New"/>
                <a:sym typeface="Courier New"/>
              </a:rPr>
              <a:t>while</a:t>
            </a:r>
            <a:r>
              <a:rPr lang="en" sz="1250">
                <a:solidFill>
                  <a:srgbClr val="D4D4D4"/>
                </a:solidFill>
                <a:highlight>
                  <a:srgbClr val="1B212C"/>
                </a:highlight>
                <a:latin typeface="Courier New"/>
                <a:ea typeface="Courier New"/>
                <a:cs typeface="Courier New"/>
                <a:sym typeface="Courier New"/>
              </a:rPr>
              <a:t> </a:t>
            </a:r>
            <a:r>
              <a:rPr lang="en" sz="1250">
                <a:solidFill>
                  <a:srgbClr val="569CD6"/>
                </a:solidFill>
                <a:highlight>
                  <a:srgbClr val="1B212C"/>
                </a:highlight>
                <a:latin typeface="Courier New"/>
                <a:ea typeface="Courier New"/>
                <a:cs typeface="Courier New"/>
                <a:sym typeface="Courier New"/>
              </a:rPr>
              <a:t>True</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conn</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addr</a:t>
            </a:r>
            <a:r>
              <a:rPr lang="en" sz="1250">
                <a:solidFill>
                  <a:srgbClr val="D4D4D4"/>
                </a:solidFill>
                <a:highlight>
                  <a:srgbClr val="1B212C"/>
                </a:highlight>
                <a:latin typeface="Courier New"/>
                <a:ea typeface="Courier New"/>
                <a:cs typeface="Courier New"/>
                <a:sym typeface="Courier New"/>
              </a:rPr>
              <a:t> = </a:t>
            </a:r>
            <a:r>
              <a:rPr lang="en" sz="1250">
                <a:solidFill>
                  <a:srgbClr val="9CDCFE"/>
                </a:solidFill>
                <a:highlight>
                  <a:srgbClr val="1B212C"/>
                </a:highlight>
                <a:latin typeface="Courier New"/>
                <a:ea typeface="Courier New"/>
                <a:cs typeface="Courier New"/>
                <a:sym typeface="Courier New"/>
              </a:rPr>
              <a:t>server</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accept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thread</a:t>
            </a:r>
            <a:r>
              <a:rPr lang="en" sz="1250">
                <a:solidFill>
                  <a:srgbClr val="D4D4D4"/>
                </a:solidFill>
                <a:highlight>
                  <a:srgbClr val="1B212C"/>
                </a:highlight>
                <a:latin typeface="Courier New"/>
                <a:ea typeface="Courier New"/>
                <a:cs typeface="Courier New"/>
                <a:sym typeface="Courier New"/>
              </a:rPr>
              <a:t> = </a:t>
            </a:r>
            <a:r>
              <a:rPr lang="en" sz="1250">
                <a:solidFill>
                  <a:srgbClr val="4EC9B0"/>
                </a:solidFill>
                <a:highlight>
                  <a:srgbClr val="1B212C"/>
                </a:highlight>
                <a:latin typeface="Courier New"/>
                <a:ea typeface="Courier New"/>
                <a:cs typeface="Courier New"/>
                <a:sym typeface="Courier New"/>
              </a:rPr>
              <a:t>threading</a:t>
            </a:r>
            <a:r>
              <a:rPr lang="en" sz="1250">
                <a:solidFill>
                  <a:srgbClr val="D4D4D4"/>
                </a:solidFill>
                <a:highlight>
                  <a:srgbClr val="1B212C"/>
                </a:highlight>
                <a:latin typeface="Courier New"/>
                <a:ea typeface="Courier New"/>
                <a:cs typeface="Courier New"/>
                <a:sym typeface="Courier New"/>
              </a:rPr>
              <a:t>.</a:t>
            </a:r>
            <a:r>
              <a:rPr lang="en" sz="1250">
                <a:solidFill>
                  <a:srgbClr val="4EC9B0"/>
                </a:solidFill>
                <a:highlight>
                  <a:srgbClr val="1B212C"/>
                </a:highlight>
                <a:latin typeface="Courier New"/>
                <a:ea typeface="Courier New"/>
                <a:cs typeface="Courier New"/>
                <a:sym typeface="Courier New"/>
              </a:rPr>
              <a:t>Thread</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target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handle_client</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args</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conn</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addr</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thread</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start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print</a:t>
            </a:r>
            <a:r>
              <a:rPr lang="en" sz="1250">
                <a:solidFill>
                  <a:srgbClr val="D4D4D4"/>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f</a:t>
            </a:r>
            <a:r>
              <a:rPr lang="en" sz="1250">
                <a:solidFill>
                  <a:srgbClr val="CE9178"/>
                </a:solidFill>
                <a:highlight>
                  <a:srgbClr val="1B212C"/>
                </a:highlight>
                <a:latin typeface="Courier New"/>
                <a:ea typeface="Courier New"/>
                <a:cs typeface="Courier New"/>
                <a:sym typeface="Courier New"/>
              </a:rPr>
              <a:t>"[ACTIVE CONNECTIONS] </a:t>
            </a:r>
            <a:r>
              <a:rPr lang="en" sz="1250">
                <a:solidFill>
                  <a:srgbClr val="569CD6"/>
                </a:solidFill>
                <a:highlight>
                  <a:srgbClr val="1B212C"/>
                </a:highlight>
                <a:latin typeface="Courier New"/>
                <a:ea typeface="Courier New"/>
                <a:cs typeface="Courier New"/>
                <a:sym typeface="Courier New"/>
              </a:rPr>
              <a:t>{</a:t>
            </a:r>
            <a:r>
              <a:rPr lang="en" sz="1250">
                <a:solidFill>
                  <a:srgbClr val="4EC9B0"/>
                </a:solidFill>
                <a:highlight>
                  <a:srgbClr val="1B212C"/>
                </a:highlight>
                <a:latin typeface="Courier New"/>
                <a:ea typeface="Courier New"/>
                <a:cs typeface="Courier New"/>
                <a:sym typeface="Courier New"/>
              </a:rPr>
              <a:t>threading</a:t>
            </a:r>
            <a:r>
              <a:rPr lang="en" sz="1250">
                <a:solidFill>
                  <a:srgbClr val="D4D4D4"/>
                </a:solidFill>
                <a:highlight>
                  <a:srgbClr val="1B212C"/>
                </a:highlight>
                <a:latin typeface="Courier New"/>
                <a:ea typeface="Courier New"/>
                <a:cs typeface="Courier New"/>
                <a:sym typeface="Courier New"/>
              </a:rPr>
              <a:t>.activeCount() - </a:t>
            </a:r>
            <a:r>
              <a:rPr lang="en" sz="1250">
                <a:solidFill>
                  <a:srgbClr val="B5CEA8"/>
                </a:solidFill>
                <a:highlight>
                  <a:srgbClr val="1B212C"/>
                </a:highlight>
                <a:latin typeface="Courier New"/>
                <a:ea typeface="Courier New"/>
                <a:cs typeface="Courier New"/>
                <a:sym typeface="Courier New"/>
              </a:rPr>
              <a:t>1</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C586C0"/>
                </a:solidFill>
                <a:highlight>
                  <a:srgbClr val="1B212C"/>
                </a:highlight>
                <a:latin typeface="Courier New"/>
                <a:ea typeface="Courier New"/>
                <a:cs typeface="Courier New"/>
                <a:sym typeface="Courier New"/>
              </a:rPr>
              <a:t>if</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__name__</a:t>
            </a:r>
            <a:r>
              <a:rPr lang="en" sz="1250">
                <a:solidFill>
                  <a:srgbClr val="D4D4D4"/>
                </a:solidFill>
                <a:highlight>
                  <a:srgbClr val="1B212C"/>
                </a:highlight>
                <a:latin typeface="Courier New"/>
                <a:ea typeface="Courier New"/>
                <a:cs typeface="Courier New"/>
                <a:sym typeface="Courier New"/>
              </a:rPr>
              <a:t> == </a:t>
            </a:r>
            <a:r>
              <a:rPr lang="en" sz="1250">
                <a:solidFill>
                  <a:srgbClr val="CE9178"/>
                </a:solidFill>
                <a:highlight>
                  <a:srgbClr val="1B212C"/>
                </a:highlight>
                <a:latin typeface="Courier New"/>
                <a:ea typeface="Courier New"/>
                <a:cs typeface="Courier New"/>
                <a:sym typeface="Courier New"/>
              </a:rPr>
              <a:t>"__main__"</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main</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nvSpPr>
        <p:spPr>
          <a:xfrm>
            <a:off x="321450" y="150700"/>
            <a:ext cx="8501100" cy="5619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 sz="2450">
                <a:solidFill>
                  <a:schemeClr val="lt1"/>
                </a:solidFill>
                <a:highlight>
                  <a:srgbClr val="1B212C"/>
                </a:highlight>
                <a:latin typeface="Comfortaa"/>
                <a:ea typeface="Comfortaa"/>
                <a:cs typeface="Comfortaa"/>
                <a:sym typeface="Comfortaa"/>
              </a:rPr>
              <a:t>CLIENT CODE</a:t>
            </a:r>
            <a:endParaRPr b="1" sz="2250">
              <a:solidFill>
                <a:schemeClr val="lt1"/>
              </a:solidFill>
              <a:highlight>
                <a:srgbClr val="1E1E1E"/>
              </a:highlight>
              <a:latin typeface="Comfortaa"/>
              <a:ea typeface="Comfortaa"/>
              <a:cs typeface="Comfortaa"/>
              <a:sym typeface="Comfortaa"/>
            </a:endParaRPr>
          </a:p>
        </p:txBody>
      </p:sp>
      <p:sp>
        <p:nvSpPr>
          <p:cNvPr id="220" name="Google Shape;220;p26"/>
          <p:cNvSpPr txBox="1"/>
          <p:nvPr/>
        </p:nvSpPr>
        <p:spPr>
          <a:xfrm>
            <a:off x="584850" y="551875"/>
            <a:ext cx="8237700" cy="5004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rgbClr val="C586C0"/>
                </a:solidFill>
                <a:highlight>
                  <a:srgbClr val="1B212C"/>
                </a:highlight>
                <a:latin typeface="Courier New"/>
                <a:ea typeface="Courier New"/>
                <a:cs typeface="Courier New"/>
                <a:sym typeface="Courier New"/>
              </a:rPr>
              <a:t>import</a:t>
            </a:r>
            <a:r>
              <a:rPr lang="en" sz="1250">
                <a:solidFill>
                  <a:srgbClr val="D4D4D4"/>
                </a:solidFill>
                <a:highlight>
                  <a:srgbClr val="1B212C"/>
                </a:highlight>
                <a:latin typeface="Courier New"/>
                <a:ea typeface="Courier New"/>
                <a:cs typeface="Courier New"/>
                <a:sym typeface="Courier New"/>
              </a:rPr>
              <a:t> </a:t>
            </a:r>
            <a:r>
              <a:rPr lang="en" sz="1250">
                <a:solidFill>
                  <a:srgbClr val="4EC9B0"/>
                </a:solidFill>
                <a:highlight>
                  <a:srgbClr val="1B212C"/>
                </a:highlight>
                <a:latin typeface="Courier New"/>
                <a:ea typeface="Courier New"/>
                <a:cs typeface="Courier New"/>
                <a:sym typeface="Courier New"/>
              </a:rPr>
              <a:t>socket</a:t>
            </a:r>
            <a:endParaRPr sz="1250">
              <a:solidFill>
                <a:srgbClr val="4EC9B0"/>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C586C0"/>
                </a:solidFill>
                <a:highlight>
                  <a:srgbClr val="1B212C"/>
                </a:highlight>
                <a:latin typeface="Courier New"/>
                <a:ea typeface="Courier New"/>
                <a:cs typeface="Courier New"/>
                <a:sym typeface="Courier New"/>
              </a:rPr>
              <a:t>import</a:t>
            </a:r>
            <a:r>
              <a:rPr lang="en" sz="1250">
                <a:solidFill>
                  <a:srgbClr val="D4D4D4"/>
                </a:solidFill>
                <a:highlight>
                  <a:srgbClr val="1B212C"/>
                </a:highlight>
                <a:latin typeface="Courier New"/>
                <a:ea typeface="Courier New"/>
                <a:cs typeface="Courier New"/>
                <a:sym typeface="Courier New"/>
              </a:rPr>
              <a:t> </a:t>
            </a:r>
            <a:r>
              <a:rPr lang="en" sz="1250">
                <a:solidFill>
                  <a:srgbClr val="4EC9B0"/>
                </a:solidFill>
                <a:highlight>
                  <a:srgbClr val="1B212C"/>
                </a:highlight>
                <a:latin typeface="Courier New"/>
                <a:ea typeface="Courier New"/>
                <a:cs typeface="Courier New"/>
                <a:sym typeface="Courier New"/>
              </a:rPr>
              <a:t>os</a:t>
            </a:r>
            <a:endParaRPr sz="1250">
              <a:solidFill>
                <a:srgbClr val="4EC9B0"/>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4FC1FF"/>
                </a:solidFill>
                <a:highlight>
                  <a:srgbClr val="1B212C"/>
                </a:highlight>
                <a:latin typeface="Courier New"/>
                <a:ea typeface="Courier New"/>
                <a:cs typeface="Courier New"/>
                <a:sym typeface="Courier New"/>
              </a:rPr>
              <a:t>IP</a:t>
            </a:r>
            <a:r>
              <a:rPr lang="en" sz="1250">
                <a:solidFill>
                  <a:srgbClr val="D4D4D4"/>
                </a:solidFill>
                <a:highlight>
                  <a:srgbClr val="1B212C"/>
                </a:highlight>
                <a:latin typeface="Courier New"/>
                <a:ea typeface="Courier New"/>
                <a:cs typeface="Courier New"/>
                <a:sym typeface="Courier New"/>
              </a:rPr>
              <a:t> = </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gethostbyname</a:t>
            </a:r>
            <a:r>
              <a:rPr lang="en" sz="1250">
                <a:solidFill>
                  <a:srgbClr val="D4D4D4"/>
                </a:solidFill>
                <a:highlight>
                  <a:srgbClr val="1B212C"/>
                </a:highlight>
                <a:latin typeface="Courier New"/>
                <a:ea typeface="Courier New"/>
                <a:cs typeface="Courier New"/>
                <a:sym typeface="Courier New"/>
              </a:rPr>
              <a:t>(</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gethostname</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4FC1FF"/>
                </a:solidFill>
                <a:highlight>
                  <a:srgbClr val="1B212C"/>
                </a:highlight>
                <a:latin typeface="Courier New"/>
                <a:ea typeface="Courier New"/>
                <a:cs typeface="Courier New"/>
                <a:sym typeface="Courier New"/>
              </a:rPr>
              <a:t>PORT</a:t>
            </a:r>
            <a:r>
              <a:rPr lang="en" sz="1250">
                <a:solidFill>
                  <a:srgbClr val="D4D4D4"/>
                </a:solidFill>
                <a:highlight>
                  <a:srgbClr val="1B212C"/>
                </a:highlight>
                <a:latin typeface="Courier New"/>
                <a:ea typeface="Courier New"/>
                <a:cs typeface="Courier New"/>
                <a:sym typeface="Courier New"/>
              </a:rPr>
              <a:t> = </a:t>
            </a:r>
            <a:r>
              <a:rPr lang="en" sz="1250">
                <a:solidFill>
                  <a:srgbClr val="B5CEA8"/>
                </a:solidFill>
                <a:highlight>
                  <a:srgbClr val="1B212C"/>
                </a:highlight>
                <a:latin typeface="Courier New"/>
                <a:ea typeface="Courier New"/>
                <a:cs typeface="Courier New"/>
                <a:sym typeface="Courier New"/>
              </a:rPr>
              <a:t>4456</a:t>
            </a:r>
            <a:endParaRPr sz="1250">
              <a:solidFill>
                <a:srgbClr val="B5CEA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4FC1FF"/>
                </a:solidFill>
                <a:highlight>
                  <a:srgbClr val="1B212C"/>
                </a:highlight>
                <a:latin typeface="Courier New"/>
                <a:ea typeface="Courier New"/>
                <a:cs typeface="Courier New"/>
                <a:sym typeface="Courier New"/>
              </a:rPr>
              <a:t>ADDR</a:t>
            </a:r>
            <a:r>
              <a:rPr lang="en" sz="1250">
                <a:solidFill>
                  <a:srgbClr val="D4D4D4"/>
                </a:solidFill>
                <a:highlight>
                  <a:srgbClr val="1B212C"/>
                </a:highlight>
                <a:latin typeface="Courier New"/>
                <a:ea typeface="Courier New"/>
                <a:cs typeface="Courier New"/>
                <a:sym typeface="Courier New"/>
              </a:rPr>
              <a:t> = (</a:t>
            </a:r>
            <a:r>
              <a:rPr lang="en" sz="1250">
                <a:solidFill>
                  <a:srgbClr val="4FC1FF"/>
                </a:solidFill>
                <a:highlight>
                  <a:srgbClr val="1B212C"/>
                </a:highlight>
                <a:latin typeface="Courier New"/>
                <a:ea typeface="Courier New"/>
                <a:cs typeface="Courier New"/>
                <a:sym typeface="Courier New"/>
              </a:rPr>
              <a:t>IP</a:t>
            </a:r>
            <a:r>
              <a:rPr lang="en" sz="1250">
                <a:solidFill>
                  <a:srgbClr val="D4D4D4"/>
                </a:solidFill>
                <a:highlight>
                  <a:srgbClr val="1B212C"/>
                </a:highlight>
                <a:latin typeface="Courier New"/>
                <a:ea typeface="Courier New"/>
                <a:cs typeface="Courier New"/>
                <a:sym typeface="Courier New"/>
              </a:rPr>
              <a:t>, </a:t>
            </a:r>
            <a:r>
              <a:rPr lang="en" sz="1250">
                <a:solidFill>
                  <a:srgbClr val="4FC1FF"/>
                </a:solidFill>
                <a:highlight>
                  <a:srgbClr val="1B212C"/>
                </a:highlight>
                <a:latin typeface="Courier New"/>
                <a:ea typeface="Courier New"/>
                <a:cs typeface="Courier New"/>
                <a:sym typeface="Courier New"/>
              </a:rPr>
              <a:t>PORT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4FC1FF"/>
                </a:solidFill>
                <a:highlight>
                  <a:srgbClr val="1B212C"/>
                </a:highlight>
                <a:latin typeface="Courier New"/>
                <a:ea typeface="Courier New"/>
                <a:cs typeface="Courier New"/>
                <a:sym typeface="Courier New"/>
              </a:rPr>
              <a:t>FORMAT</a:t>
            </a:r>
            <a:r>
              <a:rPr lang="en" sz="1250">
                <a:solidFill>
                  <a:srgbClr val="D4D4D4"/>
                </a:solidFill>
                <a:highlight>
                  <a:srgbClr val="1B212C"/>
                </a:highlight>
                <a:latin typeface="Courier New"/>
                <a:ea typeface="Courier New"/>
                <a:cs typeface="Courier New"/>
                <a:sym typeface="Courier New"/>
              </a:rPr>
              <a:t> = </a:t>
            </a:r>
            <a:r>
              <a:rPr lang="en" sz="1250">
                <a:solidFill>
                  <a:srgbClr val="CE9178"/>
                </a:solidFill>
                <a:highlight>
                  <a:srgbClr val="1B212C"/>
                </a:highlight>
                <a:latin typeface="Courier New"/>
                <a:ea typeface="Courier New"/>
                <a:cs typeface="Courier New"/>
                <a:sym typeface="Courier New"/>
              </a:rPr>
              <a:t>"utf-8"</a:t>
            </a:r>
            <a:endParaRPr sz="12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4FC1FF"/>
                </a:solidFill>
                <a:highlight>
                  <a:srgbClr val="1B212C"/>
                </a:highlight>
                <a:latin typeface="Courier New"/>
                <a:ea typeface="Courier New"/>
                <a:cs typeface="Courier New"/>
                <a:sym typeface="Courier New"/>
              </a:rPr>
              <a:t>SIZE</a:t>
            </a:r>
            <a:r>
              <a:rPr lang="en" sz="1250">
                <a:solidFill>
                  <a:srgbClr val="D4D4D4"/>
                </a:solidFill>
                <a:highlight>
                  <a:srgbClr val="1B212C"/>
                </a:highlight>
                <a:latin typeface="Courier New"/>
                <a:ea typeface="Courier New"/>
                <a:cs typeface="Courier New"/>
                <a:sym typeface="Courier New"/>
              </a:rPr>
              <a:t> = </a:t>
            </a:r>
            <a:r>
              <a:rPr lang="en" sz="1250">
                <a:solidFill>
                  <a:srgbClr val="B5CEA8"/>
                </a:solidFill>
                <a:highlight>
                  <a:srgbClr val="1B212C"/>
                </a:highlight>
                <a:latin typeface="Courier New"/>
                <a:ea typeface="Courier New"/>
                <a:cs typeface="Courier New"/>
                <a:sym typeface="Courier New"/>
              </a:rPr>
              <a:t>1024</a:t>
            </a:r>
            <a:endParaRPr sz="1250">
              <a:solidFill>
                <a:srgbClr val="B5CEA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4FC1FF"/>
                </a:solidFill>
                <a:highlight>
                  <a:srgbClr val="1B212C"/>
                </a:highlight>
                <a:latin typeface="Courier New"/>
                <a:ea typeface="Courier New"/>
                <a:cs typeface="Courier New"/>
                <a:sym typeface="Courier New"/>
              </a:rPr>
              <a:t>CLIENT_PATH</a:t>
            </a:r>
            <a:r>
              <a:rPr lang="en" sz="1250">
                <a:solidFill>
                  <a:srgbClr val="D4D4D4"/>
                </a:solidFill>
                <a:highlight>
                  <a:srgbClr val="1B212C"/>
                </a:highlight>
                <a:latin typeface="Courier New"/>
                <a:ea typeface="Courier New"/>
                <a:cs typeface="Courier New"/>
                <a:sym typeface="Courier New"/>
              </a:rPr>
              <a:t> = </a:t>
            </a:r>
            <a:r>
              <a:rPr lang="en" sz="1250">
                <a:solidFill>
                  <a:srgbClr val="CE9178"/>
                </a:solidFill>
                <a:highlight>
                  <a:srgbClr val="1B212C"/>
                </a:highlight>
                <a:latin typeface="Courier New"/>
                <a:ea typeface="Courier New"/>
                <a:cs typeface="Courier New"/>
                <a:sym typeface="Courier New"/>
              </a:rPr>
              <a:t>"client_data"</a:t>
            </a:r>
            <a:endParaRPr sz="12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569CD6"/>
                </a:solidFill>
                <a:highlight>
                  <a:srgbClr val="1B212C"/>
                </a:highlight>
                <a:latin typeface="Courier New"/>
                <a:ea typeface="Courier New"/>
                <a:cs typeface="Courier New"/>
                <a:sym typeface="Courier New"/>
              </a:rPr>
              <a:t>def</a:t>
            </a: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main</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client</a:t>
            </a:r>
            <a:r>
              <a:rPr lang="en" sz="1250">
                <a:solidFill>
                  <a:srgbClr val="D4D4D4"/>
                </a:solidFill>
                <a:highlight>
                  <a:srgbClr val="1B212C"/>
                </a:highlight>
                <a:latin typeface="Courier New"/>
                <a:ea typeface="Courier New"/>
                <a:cs typeface="Courier New"/>
                <a:sym typeface="Courier New"/>
              </a:rPr>
              <a:t> = </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AF_INET</a:t>
            </a:r>
            <a:r>
              <a:rPr lang="en" sz="1250">
                <a:solidFill>
                  <a:srgbClr val="D4D4D4"/>
                </a:solidFill>
                <a:highlight>
                  <a:srgbClr val="1B212C"/>
                </a:highlight>
                <a:latin typeface="Courier New"/>
                <a:ea typeface="Courier New"/>
                <a:cs typeface="Courier New"/>
                <a:sym typeface="Courier New"/>
              </a:rPr>
              <a:t>, </a:t>
            </a:r>
            <a:r>
              <a:rPr lang="en" sz="1250">
                <a:solidFill>
                  <a:srgbClr val="4EC9B0"/>
                </a:solidFill>
                <a:highlight>
                  <a:srgbClr val="1B212C"/>
                </a:highlight>
                <a:latin typeface="Courier New"/>
                <a:ea typeface="Courier New"/>
                <a:cs typeface="Courier New"/>
                <a:sym typeface="Courier New"/>
              </a:rPr>
              <a:t>socket</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SOCK_STREAM</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client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connect</a:t>
            </a:r>
            <a:r>
              <a:rPr lang="en" sz="1250">
                <a:solidFill>
                  <a:srgbClr val="D4D4D4"/>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ADDR</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C586C0"/>
                </a:solidFill>
                <a:highlight>
                  <a:srgbClr val="1B212C"/>
                </a:highlight>
                <a:latin typeface="Courier New"/>
                <a:ea typeface="Courier New"/>
                <a:cs typeface="Courier New"/>
                <a:sym typeface="Courier New"/>
              </a:rPr>
              <a:t>while</a:t>
            </a:r>
            <a:r>
              <a:rPr lang="en" sz="1250">
                <a:solidFill>
                  <a:srgbClr val="D4D4D4"/>
                </a:solidFill>
                <a:highlight>
                  <a:srgbClr val="1B212C"/>
                </a:highlight>
                <a:latin typeface="Courier New"/>
                <a:ea typeface="Courier New"/>
                <a:cs typeface="Courier New"/>
                <a:sym typeface="Courier New"/>
              </a:rPr>
              <a:t> </a:t>
            </a:r>
            <a:r>
              <a:rPr lang="en" sz="1250">
                <a:solidFill>
                  <a:srgbClr val="569CD6"/>
                </a:solidFill>
                <a:highlight>
                  <a:srgbClr val="1B212C"/>
                </a:highlight>
                <a:latin typeface="Courier New"/>
                <a:ea typeface="Courier New"/>
                <a:cs typeface="Courier New"/>
                <a:sym typeface="Courier New"/>
              </a:rPr>
              <a:t>True</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data</a:t>
            </a:r>
            <a:r>
              <a:rPr lang="en" sz="1250">
                <a:solidFill>
                  <a:srgbClr val="D4D4D4"/>
                </a:solidFill>
                <a:highlight>
                  <a:srgbClr val="1B212C"/>
                </a:highlight>
                <a:latin typeface="Courier New"/>
                <a:ea typeface="Courier New"/>
                <a:cs typeface="Courier New"/>
                <a:sym typeface="Courier New"/>
              </a:rPr>
              <a:t> = </a:t>
            </a:r>
            <a:r>
              <a:rPr lang="en" sz="1250">
                <a:solidFill>
                  <a:srgbClr val="9CDCFE"/>
                </a:solidFill>
                <a:highlight>
                  <a:srgbClr val="1B212C"/>
                </a:highlight>
                <a:latin typeface="Courier New"/>
                <a:ea typeface="Courier New"/>
                <a:cs typeface="Courier New"/>
                <a:sym typeface="Courier New"/>
              </a:rPr>
              <a:t>client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recv</a:t>
            </a:r>
            <a:r>
              <a:rPr lang="en" sz="1250">
                <a:solidFill>
                  <a:srgbClr val="D4D4D4"/>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SIZE</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decode</a:t>
            </a:r>
            <a:r>
              <a:rPr lang="en" sz="1250">
                <a:solidFill>
                  <a:srgbClr val="D4D4D4"/>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FORMAT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cmd</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msg</a:t>
            </a:r>
            <a:r>
              <a:rPr lang="en" sz="1250">
                <a:solidFill>
                  <a:srgbClr val="D4D4D4"/>
                </a:solidFill>
                <a:highlight>
                  <a:srgbClr val="1B212C"/>
                </a:highlight>
                <a:latin typeface="Courier New"/>
                <a:ea typeface="Courier New"/>
                <a:cs typeface="Courier New"/>
                <a:sym typeface="Courier New"/>
              </a:rPr>
              <a:t> = </a:t>
            </a:r>
            <a:r>
              <a:rPr lang="en" sz="1250">
                <a:solidFill>
                  <a:srgbClr val="9CDCFE"/>
                </a:solidFill>
                <a:highlight>
                  <a:srgbClr val="1B212C"/>
                </a:highlight>
                <a:latin typeface="Courier New"/>
                <a:ea typeface="Courier New"/>
                <a:cs typeface="Courier New"/>
                <a:sym typeface="Courier New"/>
              </a:rPr>
              <a:t>data</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split</a:t>
            </a:r>
            <a:r>
              <a:rPr lang="en" sz="1250">
                <a:solidFill>
                  <a:srgbClr val="D4D4D4"/>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202124"/>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202124"/>
                </a:highlight>
                <a:latin typeface="Courier New"/>
                <a:ea typeface="Courier New"/>
                <a:cs typeface="Courier New"/>
                <a:sym typeface="Courier New"/>
              </a:rPr>
              <a:t> </a:t>
            </a:r>
            <a:endParaRPr>
              <a:highlight>
                <a:srgbClr val="202124"/>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nvSpPr>
        <p:spPr>
          <a:xfrm>
            <a:off x="343800" y="0"/>
            <a:ext cx="8800200" cy="5445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if</a:t>
            </a: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CE9178"/>
                </a:solidFill>
                <a:highlight>
                  <a:srgbClr val="1B212C"/>
                </a:highlight>
                <a:latin typeface="Courier New"/>
                <a:ea typeface="Courier New"/>
                <a:cs typeface="Courier New"/>
                <a:sym typeface="Courier New"/>
              </a:rPr>
              <a:t>"DISCONNECTED"</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DCDCAA"/>
                </a:solidFill>
                <a:highlight>
                  <a:srgbClr val="1B212C"/>
                </a:highlight>
                <a:latin typeface="Courier New"/>
                <a:ea typeface="Courier New"/>
                <a:cs typeface="Courier New"/>
                <a:sym typeface="Courier New"/>
              </a:rPr>
              <a:t>print</a:t>
            </a:r>
            <a:r>
              <a:rPr lang="en" sz="1150">
                <a:solidFill>
                  <a:srgbClr val="D4D4D4"/>
                </a:solidFill>
                <a:highlight>
                  <a:srgbClr val="1B212C"/>
                </a:highlight>
                <a:latin typeface="Courier New"/>
                <a:ea typeface="Courier New"/>
                <a:cs typeface="Courier New"/>
                <a:sym typeface="Courier New"/>
              </a:rPr>
              <a:t>(</a:t>
            </a:r>
            <a:r>
              <a:rPr lang="en" sz="1150">
                <a:solidFill>
                  <a:srgbClr val="569CD6"/>
                </a:solidFill>
                <a:highlight>
                  <a:srgbClr val="1B212C"/>
                </a:highlight>
                <a:latin typeface="Courier New"/>
                <a:ea typeface="Courier New"/>
                <a:cs typeface="Courier New"/>
                <a:sym typeface="Courier New"/>
              </a:rPr>
              <a:t>f</a:t>
            </a:r>
            <a:r>
              <a:rPr lang="en" sz="1150">
                <a:solidFill>
                  <a:srgbClr val="CE9178"/>
                </a:solidFill>
                <a:highlight>
                  <a:srgbClr val="1B212C"/>
                </a:highlight>
                <a:latin typeface="Courier New"/>
                <a:ea typeface="Courier New"/>
                <a:cs typeface="Courier New"/>
                <a:sym typeface="Courier New"/>
              </a:rPr>
              <a:t>"[SERVER]: </a:t>
            </a:r>
            <a:r>
              <a:rPr lang="en" sz="1150">
                <a:solidFill>
                  <a:srgbClr val="569CD6"/>
                </a:solidFill>
                <a:highlight>
                  <a:srgbClr val="1B212C"/>
                </a:highlight>
                <a:latin typeface="Courier New"/>
                <a:ea typeface="Courier New"/>
                <a:cs typeface="Courier New"/>
                <a:sym typeface="Courier New"/>
              </a:rPr>
              <a:t>{</a:t>
            </a:r>
            <a:r>
              <a:rPr lang="en" sz="1150">
                <a:solidFill>
                  <a:srgbClr val="9CDCFE"/>
                </a:solidFill>
                <a:highlight>
                  <a:srgbClr val="1B212C"/>
                </a:highlight>
                <a:latin typeface="Courier New"/>
                <a:ea typeface="Courier New"/>
                <a:cs typeface="Courier New"/>
                <a:sym typeface="Courier New"/>
              </a:rPr>
              <a:t>msg</a:t>
            </a:r>
            <a:r>
              <a:rPr lang="en" sz="1150">
                <a:solidFill>
                  <a:srgbClr val="569CD6"/>
                </a:solidFill>
                <a:highlight>
                  <a:srgbClr val="1B212C"/>
                </a:highlight>
                <a:latin typeface="Courier New"/>
                <a:ea typeface="Courier New"/>
                <a:cs typeface="Courier New"/>
                <a:sym typeface="Courier New"/>
              </a:rPr>
              <a:t>}</a:t>
            </a:r>
            <a:r>
              <a:rPr lang="en" sz="1150">
                <a:solidFill>
                  <a:srgbClr val="CE9178"/>
                </a:solidFill>
                <a:highlight>
                  <a:srgbClr val="1B212C"/>
                </a:highlight>
                <a:latin typeface="Courier New"/>
                <a:ea typeface="Courier New"/>
                <a:cs typeface="Courier New"/>
                <a:sym typeface="Courier New"/>
              </a:rPr>
              <a: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break</a:t>
            </a:r>
            <a:endParaRPr sz="1150">
              <a:solidFill>
                <a:srgbClr val="C586C0"/>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elif</a:t>
            </a: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CE9178"/>
                </a:solidFill>
                <a:highlight>
                  <a:srgbClr val="1B212C"/>
                </a:highlight>
                <a:latin typeface="Courier New"/>
                <a:ea typeface="Courier New"/>
                <a:cs typeface="Courier New"/>
                <a:sym typeface="Courier New"/>
              </a:rPr>
              <a:t>"OK"</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DCDCAA"/>
                </a:solidFill>
                <a:highlight>
                  <a:srgbClr val="1B212C"/>
                </a:highlight>
                <a:latin typeface="Courier New"/>
                <a:ea typeface="Courier New"/>
                <a:cs typeface="Courier New"/>
                <a:sym typeface="Courier New"/>
              </a:rPr>
              <a:t>print</a:t>
            </a:r>
            <a:r>
              <a:rPr lang="en" sz="1150">
                <a:solidFill>
                  <a:srgbClr val="D4D4D4"/>
                </a:solidFill>
                <a:highlight>
                  <a:srgbClr val="1B212C"/>
                </a:highlight>
                <a:latin typeface="Courier New"/>
                <a:ea typeface="Courier New"/>
                <a:cs typeface="Courier New"/>
                <a:sym typeface="Courier New"/>
              </a:rPr>
              <a:t>(</a:t>
            </a:r>
            <a:r>
              <a:rPr lang="en" sz="1150">
                <a:solidFill>
                  <a:srgbClr val="569CD6"/>
                </a:solidFill>
                <a:highlight>
                  <a:srgbClr val="1B212C"/>
                </a:highlight>
                <a:latin typeface="Courier New"/>
                <a:ea typeface="Courier New"/>
                <a:cs typeface="Courier New"/>
                <a:sym typeface="Courier New"/>
              </a:rPr>
              <a:t>f</a:t>
            </a:r>
            <a:r>
              <a:rPr lang="en" sz="1150">
                <a:solidFill>
                  <a:srgbClr val="CE9178"/>
                </a:solidFill>
                <a:highlight>
                  <a:srgbClr val="1B212C"/>
                </a:highlight>
                <a:latin typeface="Courier New"/>
                <a:ea typeface="Courier New"/>
                <a:cs typeface="Courier New"/>
                <a:sym typeface="Courier New"/>
              </a:rPr>
              <a:t>"</a:t>
            </a:r>
            <a:r>
              <a:rPr lang="en" sz="1150">
                <a:solidFill>
                  <a:srgbClr val="569CD6"/>
                </a:solidFill>
                <a:highlight>
                  <a:srgbClr val="1B212C"/>
                </a:highlight>
                <a:latin typeface="Courier New"/>
                <a:ea typeface="Courier New"/>
                <a:cs typeface="Courier New"/>
                <a:sym typeface="Courier New"/>
              </a:rPr>
              <a:t>{</a:t>
            </a:r>
            <a:r>
              <a:rPr lang="en" sz="1150">
                <a:solidFill>
                  <a:srgbClr val="9CDCFE"/>
                </a:solidFill>
                <a:highlight>
                  <a:srgbClr val="1B212C"/>
                </a:highlight>
                <a:latin typeface="Courier New"/>
                <a:ea typeface="Courier New"/>
                <a:cs typeface="Courier New"/>
                <a:sym typeface="Courier New"/>
              </a:rPr>
              <a:t>msg</a:t>
            </a:r>
            <a:r>
              <a:rPr lang="en" sz="1150">
                <a:solidFill>
                  <a:srgbClr val="569CD6"/>
                </a:solidFill>
                <a:highlight>
                  <a:srgbClr val="1B212C"/>
                </a:highlight>
                <a:latin typeface="Courier New"/>
                <a:ea typeface="Courier New"/>
                <a:cs typeface="Courier New"/>
                <a:sym typeface="Courier New"/>
              </a:rPr>
              <a:t>}</a:t>
            </a:r>
            <a:r>
              <a:rPr lang="en" sz="1150">
                <a:solidFill>
                  <a:srgbClr val="CE9178"/>
                </a:solidFill>
                <a:highlight>
                  <a:srgbClr val="1B212C"/>
                </a:highlight>
                <a:latin typeface="Courier New"/>
                <a:ea typeface="Courier New"/>
                <a:cs typeface="Courier New"/>
                <a:sym typeface="Courier New"/>
              </a:rPr>
              <a: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data</a:t>
            </a:r>
            <a:r>
              <a:rPr lang="en" sz="1150">
                <a:solidFill>
                  <a:srgbClr val="D4D4D4"/>
                </a:solidFill>
                <a:highlight>
                  <a:srgbClr val="1B212C"/>
                </a:highlight>
                <a:latin typeface="Courier New"/>
                <a:ea typeface="Courier New"/>
                <a:cs typeface="Courier New"/>
                <a:sym typeface="Courier New"/>
              </a:rPr>
              <a:t> = </a:t>
            </a:r>
            <a:r>
              <a:rPr lang="en" sz="1150">
                <a:solidFill>
                  <a:srgbClr val="DCDCAA"/>
                </a:solidFill>
                <a:highlight>
                  <a:srgbClr val="1B212C"/>
                </a:highlight>
                <a:latin typeface="Courier New"/>
                <a:ea typeface="Courier New"/>
                <a:cs typeface="Courier New"/>
                <a:sym typeface="Courier New"/>
              </a:rPr>
              <a:t>input</a:t>
            </a:r>
            <a:r>
              <a:rPr lang="en" sz="1150">
                <a:solidFill>
                  <a:srgbClr val="D4D4D4"/>
                </a:solidFill>
                <a:highlight>
                  <a:srgbClr val="1B212C"/>
                </a:highlight>
                <a:latin typeface="Courier New"/>
                <a:ea typeface="Courier New"/>
                <a:cs typeface="Courier New"/>
                <a:sym typeface="Courier New"/>
              </a:rPr>
              <a:t>(</a:t>
            </a:r>
            <a:r>
              <a:rPr lang="en" sz="1150">
                <a:solidFill>
                  <a:srgbClr val="CE9178"/>
                </a:solidFill>
                <a:highlight>
                  <a:srgbClr val="1B212C"/>
                </a:highlight>
                <a:latin typeface="Courier New"/>
                <a:ea typeface="Courier New"/>
                <a:cs typeface="Courier New"/>
                <a:sym typeface="Courier New"/>
              </a:rPr>
              <a:t>"&gt; "</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data</a:t>
            </a:r>
            <a:r>
              <a:rPr lang="en" sz="1150">
                <a:solidFill>
                  <a:srgbClr val="D4D4D4"/>
                </a:solidFill>
                <a:highlight>
                  <a:srgbClr val="1B212C"/>
                </a:highlight>
                <a:latin typeface="Courier New"/>
                <a:ea typeface="Courier New"/>
                <a:cs typeface="Courier New"/>
                <a:sym typeface="Courier New"/>
              </a:rPr>
              <a:t> = </a:t>
            </a:r>
            <a:r>
              <a:rPr lang="en" sz="1150">
                <a:solidFill>
                  <a:srgbClr val="9CDCFE"/>
                </a:solidFill>
                <a:highlight>
                  <a:srgbClr val="1B212C"/>
                </a:highlight>
                <a:latin typeface="Courier New"/>
                <a:ea typeface="Courier New"/>
                <a:cs typeface="Courier New"/>
                <a:sym typeface="Courier New"/>
              </a:rPr>
              <a:t>data</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split</a:t>
            </a:r>
            <a:r>
              <a:rPr lang="en" sz="1150">
                <a:solidFill>
                  <a:srgbClr val="D4D4D4"/>
                </a:solidFill>
                <a:highlight>
                  <a:srgbClr val="1B212C"/>
                </a:highlight>
                <a:latin typeface="Courier New"/>
                <a:ea typeface="Courier New"/>
                <a:cs typeface="Courier New"/>
                <a:sym typeface="Courier New"/>
              </a:rPr>
              <a:t>(</a:t>
            </a:r>
            <a:r>
              <a:rPr lang="en" sz="1150">
                <a:solidFill>
                  <a:srgbClr val="CE9178"/>
                </a:solidFill>
                <a:highlight>
                  <a:srgbClr val="1B212C"/>
                </a:highlight>
                <a:latin typeface="Courier New"/>
                <a:ea typeface="Courier New"/>
                <a:cs typeface="Courier New"/>
                <a:sym typeface="Courier New"/>
              </a:rPr>
              <a:t>" "</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9CDCFE"/>
                </a:solidFill>
                <a:highlight>
                  <a:srgbClr val="1B212C"/>
                </a:highlight>
                <a:latin typeface="Courier New"/>
                <a:ea typeface="Courier New"/>
                <a:cs typeface="Courier New"/>
                <a:sym typeface="Courier New"/>
              </a:rPr>
              <a:t>data</a:t>
            </a:r>
            <a:r>
              <a:rPr lang="en" sz="1150">
                <a:solidFill>
                  <a:srgbClr val="D4D4D4"/>
                </a:solidFill>
                <a:highlight>
                  <a:srgbClr val="1B212C"/>
                </a:highlight>
                <a:latin typeface="Courier New"/>
                <a:ea typeface="Courier New"/>
                <a:cs typeface="Courier New"/>
                <a:sym typeface="Courier New"/>
              </a:rPr>
              <a:t>[</a:t>
            </a:r>
            <a:r>
              <a:rPr lang="en" sz="1150">
                <a:solidFill>
                  <a:srgbClr val="B5CEA8"/>
                </a:solidFill>
                <a:highlight>
                  <a:srgbClr val="1B212C"/>
                </a:highlight>
                <a:latin typeface="Courier New"/>
                <a:ea typeface="Courier New"/>
                <a:cs typeface="Courier New"/>
                <a:sym typeface="Courier New"/>
              </a:rPr>
              <a:t>0</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if</a:t>
            </a: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CE9178"/>
                </a:solidFill>
                <a:highlight>
                  <a:srgbClr val="1B212C"/>
                </a:highlight>
                <a:latin typeface="Courier New"/>
                <a:ea typeface="Courier New"/>
                <a:cs typeface="Courier New"/>
                <a:sym typeface="Courier New"/>
              </a:rPr>
              <a:t>"HELP"</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client</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send</a:t>
            </a:r>
            <a:r>
              <a:rPr lang="en" sz="1150">
                <a:solidFill>
                  <a:srgbClr val="D4D4D4"/>
                </a:solidFill>
                <a:highlight>
                  <a:srgbClr val="1B212C"/>
                </a:highlight>
                <a:latin typeface="Courier New"/>
                <a:ea typeface="Courier New"/>
                <a:cs typeface="Courier New"/>
                <a:sym typeface="Courier New"/>
              </a:rPr>
              <a:t>(</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encode</a:t>
            </a:r>
            <a:r>
              <a:rPr lang="en" sz="1150">
                <a:solidFill>
                  <a:srgbClr val="D4D4D4"/>
                </a:solidFill>
                <a:highlight>
                  <a:srgbClr val="1B212C"/>
                </a:highlight>
                <a:latin typeface="Courier New"/>
                <a:ea typeface="Courier New"/>
                <a:cs typeface="Courier New"/>
                <a:sym typeface="Courier New"/>
              </a:rPr>
              <a:t>(</a:t>
            </a:r>
            <a:r>
              <a:rPr lang="en" sz="1150">
                <a:solidFill>
                  <a:srgbClr val="4FC1FF"/>
                </a:solidFill>
                <a:highlight>
                  <a:srgbClr val="1B212C"/>
                </a:highlight>
                <a:latin typeface="Courier New"/>
                <a:ea typeface="Courier New"/>
                <a:cs typeface="Courier New"/>
                <a:sym typeface="Courier New"/>
              </a:rPr>
              <a:t>FORMAT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elif</a:t>
            </a: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CE9178"/>
                </a:solidFill>
                <a:highlight>
                  <a:srgbClr val="1B212C"/>
                </a:highlight>
                <a:latin typeface="Courier New"/>
                <a:ea typeface="Courier New"/>
                <a:cs typeface="Courier New"/>
                <a:sym typeface="Courier New"/>
              </a:rPr>
              <a:t>"LOGOUT"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client</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send</a:t>
            </a:r>
            <a:r>
              <a:rPr lang="en" sz="1150">
                <a:solidFill>
                  <a:srgbClr val="D4D4D4"/>
                </a:solidFill>
                <a:highlight>
                  <a:srgbClr val="1B212C"/>
                </a:highlight>
                <a:latin typeface="Courier New"/>
                <a:ea typeface="Courier New"/>
                <a:cs typeface="Courier New"/>
                <a:sym typeface="Courier New"/>
              </a:rPr>
              <a:t>(</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encode</a:t>
            </a:r>
            <a:r>
              <a:rPr lang="en" sz="1150">
                <a:solidFill>
                  <a:srgbClr val="D4D4D4"/>
                </a:solidFill>
                <a:highlight>
                  <a:srgbClr val="1B212C"/>
                </a:highlight>
                <a:latin typeface="Courier New"/>
                <a:ea typeface="Courier New"/>
                <a:cs typeface="Courier New"/>
                <a:sym typeface="Courier New"/>
              </a:rPr>
              <a:t>(</a:t>
            </a:r>
            <a:r>
              <a:rPr lang="en" sz="1150">
                <a:solidFill>
                  <a:srgbClr val="4FC1FF"/>
                </a:solidFill>
                <a:highlight>
                  <a:srgbClr val="1B212C"/>
                </a:highlight>
                <a:latin typeface="Courier New"/>
                <a:ea typeface="Courier New"/>
                <a:cs typeface="Courier New"/>
                <a:sym typeface="Courier New"/>
              </a:rPr>
              <a:t>FORMAT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break</a:t>
            </a:r>
            <a:endParaRPr sz="1150">
              <a:solidFill>
                <a:srgbClr val="C586C0"/>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elif</a:t>
            </a: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CE9178"/>
                </a:solidFill>
                <a:highlight>
                  <a:srgbClr val="1B212C"/>
                </a:highlight>
                <a:latin typeface="Courier New"/>
                <a:ea typeface="Courier New"/>
                <a:cs typeface="Courier New"/>
                <a:sym typeface="Courier New"/>
              </a:rPr>
              <a:t>"LIST"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client</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send</a:t>
            </a:r>
            <a:r>
              <a:rPr lang="en" sz="1150">
                <a:solidFill>
                  <a:srgbClr val="D4D4D4"/>
                </a:solidFill>
                <a:highlight>
                  <a:srgbClr val="1B212C"/>
                </a:highlight>
                <a:latin typeface="Courier New"/>
                <a:ea typeface="Courier New"/>
                <a:cs typeface="Courier New"/>
                <a:sym typeface="Courier New"/>
              </a:rPr>
              <a:t>(</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encode</a:t>
            </a:r>
            <a:r>
              <a:rPr lang="en" sz="1150">
                <a:solidFill>
                  <a:srgbClr val="D4D4D4"/>
                </a:solidFill>
                <a:highlight>
                  <a:srgbClr val="1B212C"/>
                </a:highlight>
                <a:latin typeface="Courier New"/>
                <a:ea typeface="Courier New"/>
                <a:cs typeface="Courier New"/>
                <a:sym typeface="Courier New"/>
              </a:rPr>
              <a:t>(</a:t>
            </a:r>
            <a:r>
              <a:rPr lang="en" sz="1150">
                <a:solidFill>
                  <a:srgbClr val="4FC1FF"/>
                </a:solidFill>
                <a:highlight>
                  <a:srgbClr val="1B212C"/>
                </a:highlight>
                <a:latin typeface="Courier New"/>
                <a:ea typeface="Courier New"/>
                <a:cs typeface="Courier New"/>
                <a:sym typeface="Courier New"/>
              </a:rPr>
              <a:t>FORMAT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elif</a:t>
            </a: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CE9178"/>
                </a:solidFill>
                <a:highlight>
                  <a:srgbClr val="1B212C"/>
                </a:highlight>
                <a:latin typeface="Courier New"/>
                <a:ea typeface="Courier New"/>
                <a:cs typeface="Courier New"/>
                <a:sym typeface="Courier New"/>
              </a:rPr>
              <a:t>"DELETE"</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client</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send</a:t>
            </a:r>
            <a:r>
              <a:rPr lang="en" sz="1150">
                <a:solidFill>
                  <a:srgbClr val="D4D4D4"/>
                </a:solidFill>
                <a:highlight>
                  <a:srgbClr val="1B212C"/>
                </a:highlight>
                <a:latin typeface="Courier New"/>
                <a:ea typeface="Courier New"/>
                <a:cs typeface="Courier New"/>
                <a:sym typeface="Courier New"/>
              </a:rPr>
              <a:t>(</a:t>
            </a:r>
            <a:r>
              <a:rPr lang="en" sz="1150">
                <a:solidFill>
                  <a:srgbClr val="569CD6"/>
                </a:solidFill>
                <a:highlight>
                  <a:srgbClr val="1B212C"/>
                </a:highlight>
                <a:latin typeface="Courier New"/>
                <a:ea typeface="Courier New"/>
                <a:cs typeface="Courier New"/>
                <a:sym typeface="Courier New"/>
              </a:rPr>
              <a:t>f</a:t>
            </a:r>
            <a:r>
              <a:rPr lang="en" sz="1150">
                <a:solidFill>
                  <a:srgbClr val="CE9178"/>
                </a:solidFill>
                <a:highlight>
                  <a:srgbClr val="1B212C"/>
                </a:highlight>
                <a:latin typeface="Courier New"/>
                <a:ea typeface="Courier New"/>
                <a:cs typeface="Courier New"/>
                <a:sym typeface="Courier New"/>
              </a:rPr>
              <a:t>"</a:t>
            </a:r>
            <a:r>
              <a:rPr lang="en" sz="1150">
                <a:solidFill>
                  <a:srgbClr val="569CD6"/>
                </a:solidFill>
                <a:highlight>
                  <a:srgbClr val="1B212C"/>
                </a:highlight>
                <a:latin typeface="Courier New"/>
                <a:ea typeface="Courier New"/>
                <a:cs typeface="Courier New"/>
                <a:sym typeface="Courier New"/>
              </a:rPr>
              <a:t>{</a:t>
            </a:r>
            <a:r>
              <a:rPr lang="en" sz="1150">
                <a:solidFill>
                  <a:srgbClr val="9CDCFE"/>
                </a:solidFill>
                <a:highlight>
                  <a:srgbClr val="1B212C"/>
                </a:highlight>
                <a:latin typeface="Courier New"/>
                <a:ea typeface="Courier New"/>
                <a:cs typeface="Courier New"/>
                <a:sym typeface="Courier New"/>
              </a:rPr>
              <a:t>cmd</a:t>
            </a:r>
            <a:r>
              <a:rPr lang="en" sz="1150">
                <a:solidFill>
                  <a:srgbClr val="569CD6"/>
                </a:solidFill>
                <a:highlight>
                  <a:srgbClr val="1B212C"/>
                </a:highlight>
                <a:latin typeface="Courier New"/>
                <a:ea typeface="Courier New"/>
                <a:cs typeface="Courier New"/>
                <a:sym typeface="Courier New"/>
              </a:rPr>
              <a:t>}</a:t>
            </a:r>
            <a:r>
              <a:rPr lang="en" sz="1150">
                <a:solidFill>
                  <a:srgbClr val="CE9178"/>
                </a:solidFill>
                <a:highlight>
                  <a:srgbClr val="1B212C"/>
                </a:highlight>
                <a:latin typeface="Courier New"/>
                <a:ea typeface="Courier New"/>
                <a:cs typeface="Courier New"/>
                <a:sym typeface="Courier New"/>
              </a:rPr>
              <a:t>@</a:t>
            </a:r>
            <a:r>
              <a:rPr lang="en" sz="1150">
                <a:solidFill>
                  <a:srgbClr val="569CD6"/>
                </a:solidFill>
                <a:highlight>
                  <a:srgbClr val="1B212C"/>
                </a:highlight>
                <a:latin typeface="Courier New"/>
                <a:ea typeface="Courier New"/>
                <a:cs typeface="Courier New"/>
                <a:sym typeface="Courier New"/>
              </a:rPr>
              <a:t>{</a:t>
            </a:r>
            <a:r>
              <a:rPr lang="en" sz="1150">
                <a:solidFill>
                  <a:srgbClr val="9CDCFE"/>
                </a:solidFill>
                <a:highlight>
                  <a:srgbClr val="1B212C"/>
                </a:highlight>
                <a:latin typeface="Courier New"/>
                <a:ea typeface="Courier New"/>
                <a:cs typeface="Courier New"/>
                <a:sym typeface="Courier New"/>
              </a:rPr>
              <a:t>data</a:t>
            </a:r>
            <a:r>
              <a:rPr lang="en" sz="1150">
                <a:solidFill>
                  <a:srgbClr val="D4D4D4"/>
                </a:solidFill>
                <a:highlight>
                  <a:srgbClr val="1B212C"/>
                </a:highlight>
                <a:latin typeface="Courier New"/>
                <a:ea typeface="Courier New"/>
                <a:cs typeface="Courier New"/>
                <a:sym typeface="Courier New"/>
              </a:rPr>
              <a:t>[</a:t>
            </a:r>
            <a:r>
              <a:rPr lang="en" sz="1150">
                <a:solidFill>
                  <a:srgbClr val="B5CEA8"/>
                </a:solidFill>
                <a:highlight>
                  <a:srgbClr val="1B212C"/>
                </a:highlight>
                <a:latin typeface="Courier New"/>
                <a:ea typeface="Courier New"/>
                <a:cs typeface="Courier New"/>
                <a:sym typeface="Courier New"/>
              </a:rPr>
              <a:t>1</a:t>
            </a:r>
            <a:r>
              <a:rPr lang="en" sz="1150">
                <a:solidFill>
                  <a:srgbClr val="D4D4D4"/>
                </a:solidFill>
                <a:highlight>
                  <a:srgbClr val="1B212C"/>
                </a:highlight>
                <a:latin typeface="Courier New"/>
                <a:ea typeface="Courier New"/>
                <a:cs typeface="Courier New"/>
                <a:sym typeface="Courier New"/>
              </a:rPr>
              <a:t>]</a:t>
            </a:r>
            <a:r>
              <a:rPr lang="en" sz="1150">
                <a:solidFill>
                  <a:srgbClr val="569CD6"/>
                </a:solidFill>
                <a:highlight>
                  <a:srgbClr val="1B212C"/>
                </a:highlight>
                <a:latin typeface="Courier New"/>
                <a:ea typeface="Courier New"/>
                <a:cs typeface="Courier New"/>
                <a:sym typeface="Courier New"/>
              </a:rPr>
              <a:t>}</a:t>
            </a:r>
            <a:r>
              <a:rPr lang="en" sz="1150">
                <a:solidFill>
                  <a:srgbClr val="CE9178"/>
                </a:solidFill>
                <a:highlight>
                  <a:srgbClr val="1B212C"/>
                </a:highlight>
                <a:latin typeface="Courier New"/>
                <a:ea typeface="Courier New"/>
                <a:cs typeface="Courier New"/>
                <a:sym typeface="Courier New"/>
              </a:rPr>
              <a:t>"</a:t>
            </a:r>
            <a:r>
              <a:rPr lang="en" sz="1150">
                <a:solidFill>
                  <a:srgbClr val="D4D4D4"/>
                </a:solidFill>
                <a:highlight>
                  <a:srgbClr val="1B212C"/>
                </a:highlight>
                <a:latin typeface="Courier New"/>
                <a:ea typeface="Courier New"/>
                <a:cs typeface="Courier New"/>
                <a:sym typeface="Courier New"/>
              </a:rPr>
              <a:t>.</a:t>
            </a:r>
            <a:r>
              <a:rPr lang="en" sz="1150">
                <a:solidFill>
                  <a:srgbClr val="DCDCAA"/>
                </a:solidFill>
                <a:highlight>
                  <a:srgbClr val="1B212C"/>
                </a:highlight>
                <a:latin typeface="Courier New"/>
                <a:ea typeface="Courier New"/>
                <a:cs typeface="Courier New"/>
                <a:sym typeface="Courier New"/>
              </a:rPr>
              <a:t>encode</a:t>
            </a:r>
            <a:r>
              <a:rPr lang="en" sz="1150">
                <a:solidFill>
                  <a:srgbClr val="D4D4D4"/>
                </a:solidFill>
                <a:highlight>
                  <a:srgbClr val="1B212C"/>
                </a:highlight>
                <a:latin typeface="Courier New"/>
                <a:ea typeface="Courier New"/>
                <a:cs typeface="Courier New"/>
                <a:sym typeface="Courier New"/>
              </a:rPr>
              <a:t>(</a:t>
            </a:r>
            <a:r>
              <a:rPr lang="en" sz="1150">
                <a:solidFill>
                  <a:srgbClr val="4FC1FF"/>
                </a:solidFill>
                <a:highlight>
                  <a:srgbClr val="1B212C"/>
                </a:highlight>
                <a:latin typeface="Courier New"/>
                <a:ea typeface="Courier New"/>
                <a:cs typeface="Courier New"/>
                <a:sym typeface="Courier New"/>
              </a:rPr>
              <a:t>FORMAT</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C586C0"/>
                </a:solidFill>
                <a:highlight>
                  <a:srgbClr val="1B212C"/>
                </a:highlight>
                <a:latin typeface="Courier New"/>
                <a:ea typeface="Courier New"/>
                <a:cs typeface="Courier New"/>
                <a:sym typeface="Courier New"/>
              </a:rPr>
              <a:t>elif</a:t>
            </a: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cmd</a:t>
            </a:r>
            <a:r>
              <a:rPr lang="en" sz="1150">
                <a:solidFill>
                  <a:srgbClr val="D4D4D4"/>
                </a:solidFill>
                <a:highlight>
                  <a:srgbClr val="1B212C"/>
                </a:highlight>
                <a:latin typeface="Courier New"/>
                <a:ea typeface="Courier New"/>
                <a:cs typeface="Courier New"/>
                <a:sym typeface="Courier New"/>
              </a:rPr>
              <a:t> == </a:t>
            </a:r>
            <a:r>
              <a:rPr lang="en" sz="1150">
                <a:solidFill>
                  <a:srgbClr val="CE9178"/>
                </a:solidFill>
                <a:highlight>
                  <a:srgbClr val="1B212C"/>
                </a:highlight>
                <a:latin typeface="Courier New"/>
                <a:ea typeface="Courier New"/>
                <a:cs typeface="Courier New"/>
                <a:sym typeface="Courier New"/>
              </a:rPr>
              <a:t>"UPLOAD"</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B212C"/>
                </a:highlight>
                <a:latin typeface="Courier New"/>
                <a:ea typeface="Courier New"/>
                <a:cs typeface="Courier New"/>
                <a:sym typeface="Courier New"/>
              </a:rPr>
              <a:t>            </a:t>
            </a:r>
            <a:r>
              <a:rPr lang="en" sz="1150">
                <a:solidFill>
                  <a:srgbClr val="9CDCFE"/>
                </a:solidFill>
                <a:highlight>
                  <a:srgbClr val="1B212C"/>
                </a:highlight>
                <a:latin typeface="Courier New"/>
                <a:ea typeface="Courier New"/>
                <a:cs typeface="Courier New"/>
                <a:sym typeface="Courier New"/>
              </a:rPr>
              <a:t>path</a:t>
            </a:r>
            <a:r>
              <a:rPr lang="en" sz="1150">
                <a:solidFill>
                  <a:srgbClr val="D4D4D4"/>
                </a:solidFill>
                <a:highlight>
                  <a:srgbClr val="1B212C"/>
                </a:highlight>
                <a:latin typeface="Courier New"/>
                <a:ea typeface="Courier New"/>
                <a:cs typeface="Courier New"/>
                <a:sym typeface="Courier New"/>
              </a:rPr>
              <a:t> = </a:t>
            </a:r>
            <a:r>
              <a:rPr lang="en" sz="1150">
                <a:solidFill>
                  <a:srgbClr val="9CDCFE"/>
                </a:solidFill>
                <a:highlight>
                  <a:srgbClr val="1B212C"/>
                </a:highlight>
                <a:latin typeface="Courier New"/>
                <a:ea typeface="Courier New"/>
                <a:cs typeface="Courier New"/>
                <a:sym typeface="Courier New"/>
              </a:rPr>
              <a:t>data</a:t>
            </a:r>
            <a:r>
              <a:rPr lang="en" sz="1150">
                <a:solidFill>
                  <a:srgbClr val="D4D4D4"/>
                </a:solidFill>
                <a:highlight>
                  <a:srgbClr val="1B212C"/>
                </a:highlight>
                <a:latin typeface="Courier New"/>
                <a:ea typeface="Courier New"/>
                <a:cs typeface="Courier New"/>
                <a:sym typeface="Courier New"/>
              </a:rPr>
              <a:t>[</a:t>
            </a:r>
            <a:r>
              <a:rPr lang="en" sz="1150">
                <a:solidFill>
                  <a:srgbClr val="B5CEA8"/>
                </a:solidFill>
                <a:highlight>
                  <a:srgbClr val="1B212C"/>
                </a:highlight>
                <a:latin typeface="Courier New"/>
                <a:ea typeface="Courier New"/>
                <a:cs typeface="Courier New"/>
                <a:sym typeface="Courier New"/>
              </a:rPr>
              <a:t>1</a:t>
            </a:r>
            <a:r>
              <a:rPr lang="en" sz="1150">
                <a:solidFill>
                  <a:srgbClr val="D4D4D4"/>
                </a:solidFill>
                <a:highlight>
                  <a:srgbClr val="1B212C"/>
                </a:highlight>
                <a:latin typeface="Courier New"/>
                <a:ea typeface="Courier New"/>
                <a:cs typeface="Courier New"/>
                <a:sym typeface="Courier New"/>
              </a:rPr>
              <a:t>]</a:t>
            </a:r>
            <a:endParaRPr sz="1150">
              <a:solidFill>
                <a:srgbClr val="D4D4D4"/>
              </a:solidFill>
              <a:highlight>
                <a:srgbClr val="1B212C"/>
              </a:highlight>
              <a:latin typeface="Courier New"/>
              <a:ea typeface="Courier New"/>
              <a:cs typeface="Courier New"/>
              <a:sym typeface="Courier New"/>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nvSpPr>
        <p:spPr>
          <a:xfrm>
            <a:off x="301400" y="371675"/>
            <a:ext cx="8800200" cy="4524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C586C0"/>
                </a:solidFill>
                <a:highlight>
                  <a:srgbClr val="1B212C"/>
                </a:highlight>
                <a:latin typeface="Courier New"/>
                <a:ea typeface="Courier New"/>
                <a:cs typeface="Courier New"/>
                <a:sym typeface="Courier New"/>
              </a:rPr>
              <a:t>with</a:t>
            </a: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open</a:t>
            </a:r>
            <a:r>
              <a:rPr lang="en" sz="1250">
                <a:solidFill>
                  <a:srgbClr val="D4D4D4"/>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f</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path</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D4D4D4"/>
                </a:solidFill>
                <a:highlight>
                  <a:srgbClr val="1B212C"/>
                </a:highlight>
                <a:latin typeface="Courier New"/>
                <a:ea typeface="Courier New"/>
                <a:cs typeface="Courier New"/>
                <a:sym typeface="Courier New"/>
              </a:rPr>
              <a:t>, </a:t>
            </a:r>
            <a:r>
              <a:rPr lang="en" sz="1250">
                <a:solidFill>
                  <a:srgbClr val="CE9178"/>
                </a:solidFill>
                <a:highlight>
                  <a:srgbClr val="1B212C"/>
                </a:highlight>
                <a:latin typeface="Courier New"/>
                <a:ea typeface="Courier New"/>
                <a:cs typeface="Courier New"/>
                <a:sym typeface="Courier New"/>
              </a:rPr>
              <a:t>"r"</a:t>
            </a:r>
            <a:r>
              <a:rPr lang="en" sz="1250">
                <a:solidFill>
                  <a:srgbClr val="D4D4D4"/>
                </a:solidFill>
                <a:highlight>
                  <a:srgbClr val="1B212C"/>
                </a:highlight>
                <a:latin typeface="Courier New"/>
                <a:ea typeface="Courier New"/>
                <a:cs typeface="Courier New"/>
                <a:sym typeface="Courier New"/>
              </a:rPr>
              <a:t>) </a:t>
            </a:r>
            <a:r>
              <a:rPr lang="en" sz="1250">
                <a:solidFill>
                  <a:srgbClr val="C586C0"/>
                </a:solidFill>
                <a:highlight>
                  <a:srgbClr val="1B212C"/>
                </a:highlight>
                <a:latin typeface="Courier New"/>
                <a:ea typeface="Courier New"/>
                <a:cs typeface="Courier New"/>
                <a:sym typeface="Courier New"/>
              </a:rPr>
              <a:t>as</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f</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text</a:t>
            </a:r>
            <a:r>
              <a:rPr lang="en" sz="1250">
                <a:solidFill>
                  <a:srgbClr val="D4D4D4"/>
                </a:solidFill>
                <a:highlight>
                  <a:srgbClr val="1B212C"/>
                </a:highlight>
                <a:latin typeface="Courier New"/>
                <a:ea typeface="Courier New"/>
                <a:cs typeface="Courier New"/>
                <a:sym typeface="Courier New"/>
              </a:rPr>
              <a:t> = </a:t>
            </a:r>
            <a:r>
              <a:rPr lang="en" sz="1250">
                <a:solidFill>
                  <a:srgbClr val="9CDCFE"/>
                </a:solidFill>
                <a:highlight>
                  <a:srgbClr val="1B212C"/>
                </a:highlight>
                <a:latin typeface="Courier New"/>
                <a:ea typeface="Courier New"/>
                <a:cs typeface="Courier New"/>
                <a:sym typeface="Courier New"/>
              </a:rPr>
              <a:t>f</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read</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filename</a:t>
            </a:r>
            <a:r>
              <a:rPr lang="en" sz="1250">
                <a:solidFill>
                  <a:srgbClr val="D4D4D4"/>
                </a:solidFill>
                <a:highlight>
                  <a:srgbClr val="1B212C"/>
                </a:highlight>
                <a:latin typeface="Courier New"/>
                <a:ea typeface="Courier New"/>
                <a:cs typeface="Courier New"/>
                <a:sym typeface="Courier New"/>
              </a:rPr>
              <a:t> = </a:t>
            </a:r>
            <a:r>
              <a:rPr lang="en" sz="1250">
                <a:solidFill>
                  <a:srgbClr val="9CDCFE"/>
                </a:solidFill>
                <a:highlight>
                  <a:srgbClr val="1B212C"/>
                </a:highlight>
                <a:latin typeface="Courier New"/>
                <a:ea typeface="Courier New"/>
                <a:cs typeface="Courier New"/>
                <a:sym typeface="Courier New"/>
              </a:rPr>
              <a:t>path</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split</a:t>
            </a:r>
            <a:r>
              <a:rPr lang="en" sz="1250">
                <a:solidFill>
                  <a:srgbClr val="D4D4D4"/>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D4D4D4"/>
                </a:solidFill>
                <a:highlight>
                  <a:srgbClr val="1B212C"/>
                </a:highlight>
                <a:latin typeface="Courier New"/>
                <a:ea typeface="Courier New"/>
                <a:cs typeface="Courier New"/>
                <a:sym typeface="Courier New"/>
              </a:rPr>
              <a:t>)[-</a:t>
            </a:r>
            <a:r>
              <a:rPr lang="en" sz="1250">
                <a:solidFill>
                  <a:srgbClr val="B5CEA8"/>
                </a:solidFill>
                <a:highlight>
                  <a:srgbClr val="1B212C"/>
                </a:highlight>
                <a:latin typeface="Courier New"/>
                <a:ea typeface="Courier New"/>
                <a:cs typeface="Courier New"/>
                <a:sym typeface="Courier New"/>
              </a:rPr>
              <a:t>1</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send_data</a:t>
            </a:r>
            <a:r>
              <a:rPr lang="en" sz="1250">
                <a:solidFill>
                  <a:srgbClr val="D4D4D4"/>
                </a:solidFill>
                <a:highlight>
                  <a:srgbClr val="1B212C"/>
                </a:highlight>
                <a:latin typeface="Courier New"/>
                <a:ea typeface="Courier New"/>
                <a:cs typeface="Courier New"/>
                <a:sym typeface="Courier New"/>
              </a:rPr>
              <a:t> = </a:t>
            </a:r>
            <a:r>
              <a:rPr lang="en" sz="1250">
                <a:solidFill>
                  <a:srgbClr val="569CD6"/>
                </a:solidFill>
                <a:highlight>
                  <a:srgbClr val="1B212C"/>
                </a:highlight>
                <a:latin typeface="Courier New"/>
                <a:ea typeface="Courier New"/>
                <a:cs typeface="Courier New"/>
                <a:sym typeface="Courier New"/>
              </a:rPr>
              <a:t>f</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cmd</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filename</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text</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endParaRPr sz="1250">
              <a:solidFill>
                <a:srgbClr val="CE9178"/>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client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send</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send_data</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encode</a:t>
            </a:r>
            <a:r>
              <a:rPr lang="en" sz="1250">
                <a:solidFill>
                  <a:srgbClr val="D4D4D4"/>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FORMAT</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C586C0"/>
                </a:solidFill>
                <a:highlight>
                  <a:srgbClr val="1B212C"/>
                </a:highlight>
                <a:latin typeface="Courier New"/>
                <a:ea typeface="Courier New"/>
                <a:cs typeface="Courier New"/>
                <a:sym typeface="Courier New"/>
              </a:rPr>
              <a:t>elif</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cmd</a:t>
            </a:r>
            <a:r>
              <a:rPr lang="en" sz="1250">
                <a:solidFill>
                  <a:srgbClr val="D4D4D4"/>
                </a:solidFill>
                <a:highlight>
                  <a:srgbClr val="1B212C"/>
                </a:highlight>
                <a:latin typeface="Courier New"/>
                <a:ea typeface="Courier New"/>
                <a:cs typeface="Courier New"/>
                <a:sym typeface="Courier New"/>
              </a:rPr>
              <a:t> == </a:t>
            </a:r>
            <a:r>
              <a:rPr lang="en" sz="1250">
                <a:solidFill>
                  <a:srgbClr val="CE9178"/>
                </a:solidFill>
                <a:highlight>
                  <a:srgbClr val="1B212C"/>
                </a:highlight>
                <a:latin typeface="Courier New"/>
                <a:ea typeface="Courier New"/>
                <a:cs typeface="Courier New"/>
                <a:sym typeface="Courier New"/>
              </a:rPr>
              <a:t>"DOWNLOAD"</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filepath</a:t>
            </a:r>
            <a:r>
              <a:rPr lang="en" sz="1250">
                <a:solidFill>
                  <a:srgbClr val="D4D4D4"/>
                </a:solidFill>
                <a:highlight>
                  <a:srgbClr val="1B212C"/>
                </a:highlight>
                <a:latin typeface="Courier New"/>
                <a:ea typeface="Courier New"/>
                <a:cs typeface="Courier New"/>
                <a:sym typeface="Courier New"/>
              </a:rPr>
              <a:t> = </a:t>
            </a:r>
            <a:r>
              <a:rPr lang="en" sz="1250">
                <a:solidFill>
                  <a:srgbClr val="4EC9B0"/>
                </a:solidFill>
                <a:highlight>
                  <a:srgbClr val="1B212C"/>
                </a:highlight>
                <a:latin typeface="Courier New"/>
                <a:ea typeface="Courier New"/>
                <a:cs typeface="Courier New"/>
                <a:sym typeface="Courier New"/>
              </a:rPr>
              <a:t>os</a:t>
            </a:r>
            <a:r>
              <a:rPr lang="en" sz="1250">
                <a:solidFill>
                  <a:srgbClr val="D4D4D4"/>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path</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join</a:t>
            </a:r>
            <a:r>
              <a:rPr lang="en" sz="1250">
                <a:solidFill>
                  <a:srgbClr val="D4D4D4"/>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CLIENT_PATH</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data</a:t>
            </a:r>
            <a:r>
              <a:rPr lang="en" sz="1250">
                <a:solidFill>
                  <a:srgbClr val="D4D4D4"/>
                </a:solidFill>
                <a:highlight>
                  <a:srgbClr val="1B212C"/>
                </a:highlight>
                <a:latin typeface="Courier New"/>
                <a:ea typeface="Courier New"/>
                <a:cs typeface="Courier New"/>
                <a:sym typeface="Courier New"/>
              </a:rPr>
              <a:t>[</a:t>
            </a:r>
            <a:r>
              <a:rPr lang="en" sz="1250">
                <a:solidFill>
                  <a:srgbClr val="B5CEA8"/>
                </a:solidFill>
                <a:highlight>
                  <a:srgbClr val="1B212C"/>
                </a:highlight>
                <a:latin typeface="Courier New"/>
                <a:ea typeface="Courier New"/>
                <a:cs typeface="Courier New"/>
                <a:sym typeface="Courier New"/>
              </a:rPr>
              <a:t>1</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client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send</a:t>
            </a:r>
            <a:r>
              <a:rPr lang="en" sz="1250">
                <a:solidFill>
                  <a:srgbClr val="D4D4D4"/>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f</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cmd</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data</a:t>
            </a:r>
            <a:r>
              <a:rPr lang="en" sz="1250">
                <a:solidFill>
                  <a:srgbClr val="D4D4D4"/>
                </a:solidFill>
                <a:highlight>
                  <a:srgbClr val="1B212C"/>
                </a:highlight>
                <a:latin typeface="Courier New"/>
                <a:ea typeface="Courier New"/>
                <a:cs typeface="Courier New"/>
                <a:sym typeface="Courier New"/>
              </a:rPr>
              <a:t>[</a:t>
            </a:r>
            <a:r>
              <a:rPr lang="en" sz="1250">
                <a:solidFill>
                  <a:srgbClr val="B5CEA8"/>
                </a:solidFill>
                <a:highlight>
                  <a:srgbClr val="1B212C"/>
                </a:highlight>
                <a:latin typeface="Courier New"/>
                <a:ea typeface="Courier New"/>
                <a:cs typeface="Courier New"/>
                <a:sym typeface="Courier New"/>
              </a:rPr>
              <a:t>1</a:t>
            </a:r>
            <a:r>
              <a:rPr lang="en" sz="1250">
                <a:solidFill>
                  <a:srgbClr val="D4D4D4"/>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569CD6"/>
                </a:solidFill>
                <a:highlight>
                  <a:srgbClr val="1B212C"/>
                </a:highlight>
                <a:latin typeface="Courier New"/>
                <a:ea typeface="Courier New"/>
                <a:cs typeface="Courier New"/>
                <a:sym typeface="Courier New"/>
              </a:rPr>
              <a:t>{</a:t>
            </a:r>
            <a:r>
              <a:rPr lang="en" sz="1250">
                <a:solidFill>
                  <a:srgbClr val="9CDCFE"/>
                </a:solidFill>
                <a:highlight>
                  <a:srgbClr val="1B212C"/>
                </a:highlight>
                <a:latin typeface="Courier New"/>
                <a:ea typeface="Courier New"/>
                <a:cs typeface="Courier New"/>
                <a:sym typeface="Courier New"/>
              </a:rPr>
              <a:t>filepath</a:t>
            </a:r>
            <a:r>
              <a:rPr lang="en" sz="1250">
                <a:solidFill>
                  <a:srgbClr val="569CD6"/>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encode</a:t>
            </a:r>
            <a:r>
              <a:rPr lang="en" sz="1250">
                <a:solidFill>
                  <a:srgbClr val="D4D4D4"/>
                </a:solidFill>
                <a:highlight>
                  <a:srgbClr val="1B212C"/>
                </a:highlight>
                <a:latin typeface="Courier New"/>
                <a:ea typeface="Courier New"/>
                <a:cs typeface="Courier New"/>
                <a:sym typeface="Courier New"/>
              </a:rPr>
              <a:t>(</a:t>
            </a:r>
            <a:r>
              <a:rPr lang="en" sz="1250">
                <a:solidFill>
                  <a:srgbClr val="4FC1FF"/>
                </a:solidFill>
                <a:highlight>
                  <a:srgbClr val="1B212C"/>
                </a:highlight>
                <a:latin typeface="Courier New"/>
                <a:ea typeface="Courier New"/>
                <a:cs typeface="Courier New"/>
                <a:sym typeface="Courier New"/>
              </a:rPr>
              <a:t>FORMAT</a:t>
            </a:r>
            <a:r>
              <a:rPr lang="en" sz="1250">
                <a:solidFill>
                  <a:srgbClr val="D4D4D4"/>
                </a:solidFill>
                <a:highlight>
                  <a:srgbClr val="1B212C"/>
                </a:highlight>
                <a:latin typeface="Courier New"/>
                <a:ea typeface="Courier New"/>
                <a:cs typeface="Courier New"/>
                <a:sym typeface="Courier New"/>
              </a:rPr>
              <a:t>))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print</a:t>
            </a:r>
            <a:r>
              <a:rPr lang="en" sz="1250">
                <a:solidFill>
                  <a:srgbClr val="D4D4D4"/>
                </a:solidFill>
                <a:highlight>
                  <a:srgbClr val="1B212C"/>
                </a:highlight>
                <a:latin typeface="Courier New"/>
                <a:ea typeface="Courier New"/>
                <a:cs typeface="Courier New"/>
                <a:sym typeface="Courier New"/>
              </a:rPr>
              <a:t>(</a:t>
            </a:r>
            <a:r>
              <a:rPr lang="en" sz="1250">
                <a:solidFill>
                  <a:srgbClr val="CE9178"/>
                </a:solidFill>
                <a:highlight>
                  <a:srgbClr val="1B212C"/>
                </a:highlight>
                <a:latin typeface="Courier New"/>
                <a:ea typeface="Courier New"/>
                <a:cs typeface="Courier New"/>
                <a:sym typeface="Courier New"/>
              </a:rPr>
              <a:t>"Disconnected from the server."</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client</a:t>
            </a:r>
            <a:r>
              <a:rPr lang="en" sz="1250">
                <a:solidFill>
                  <a:srgbClr val="D4D4D4"/>
                </a:solidFill>
                <a:highlight>
                  <a:srgbClr val="1B212C"/>
                </a:highlight>
                <a:latin typeface="Courier New"/>
                <a:ea typeface="Courier New"/>
                <a:cs typeface="Courier New"/>
                <a:sym typeface="Courier New"/>
              </a:rPr>
              <a:t>.</a:t>
            </a:r>
            <a:r>
              <a:rPr lang="en" sz="1250">
                <a:solidFill>
                  <a:srgbClr val="DCDCAA"/>
                </a:solidFill>
                <a:highlight>
                  <a:srgbClr val="1B212C"/>
                </a:highlight>
                <a:latin typeface="Courier New"/>
                <a:ea typeface="Courier New"/>
                <a:cs typeface="Courier New"/>
                <a:sym typeface="Courier New"/>
              </a:rPr>
              <a:t>close</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C586C0"/>
                </a:solidFill>
                <a:highlight>
                  <a:srgbClr val="1B212C"/>
                </a:highlight>
                <a:latin typeface="Courier New"/>
                <a:ea typeface="Courier New"/>
                <a:cs typeface="Courier New"/>
                <a:sym typeface="Courier New"/>
              </a:rPr>
              <a:t>if</a:t>
            </a:r>
            <a:r>
              <a:rPr lang="en" sz="1250">
                <a:solidFill>
                  <a:srgbClr val="D4D4D4"/>
                </a:solidFill>
                <a:highlight>
                  <a:srgbClr val="1B212C"/>
                </a:highlight>
                <a:latin typeface="Courier New"/>
                <a:ea typeface="Courier New"/>
                <a:cs typeface="Courier New"/>
                <a:sym typeface="Courier New"/>
              </a:rPr>
              <a:t> </a:t>
            </a:r>
            <a:r>
              <a:rPr lang="en" sz="1250">
                <a:solidFill>
                  <a:srgbClr val="9CDCFE"/>
                </a:solidFill>
                <a:highlight>
                  <a:srgbClr val="1B212C"/>
                </a:highlight>
                <a:latin typeface="Courier New"/>
                <a:ea typeface="Courier New"/>
                <a:cs typeface="Courier New"/>
                <a:sym typeface="Courier New"/>
              </a:rPr>
              <a:t>__name__</a:t>
            </a:r>
            <a:r>
              <a:rPr lang="en" sz="1250">
                <a:solidFill>
                  <a:srgbClr val="D4D4D4"/>
                </a:solidFill>
                <a:highlight>
                  <a:srgbClr val="1B212C"/>
                </a:highlight>
                <a:latin typeface="Courier New"/>
                <a:ea typeface="Courier New"/>
                <a:cs typeface="Courier New"/>
                <a:sym typeface="Courier New"/>
              </a:rPr>
              <a:t> == </a:t>
            </a:r>
            <a:r>
              <a:rPr lang="en" sz="1250">
                <a:solidFill>
                  <a:srgbClr val="CE9178"/>
                </a:solidFill>
                <a:highlight>
                  <a:srgbClr val="1B212C"/>
                </a:highlight>
                <a:latin typeface="Courier New"/>
                <a:ea typeface="Courier New"/>
                <a:cs typeface="Courier New"/>
                <a:sym typeface="Courier New"/>
              </a:rPr>
              <a:t>"__main__"</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B212C"/>
                </a:highlight>
                <a:latin typeface="Courier New"/>
                <a:ea typeface="Courier New"/>
                <a:cs typeface="Courier New"/>
                <a:sym typeface="Courier New"/>
              </a:rPr>
              <a:t>    </a:t>
            </a:r>
            <a:r>
              <a:rPr lang="en" sz="1250">
                <a:solidFill>
                  <a:srgbClr val="DCDCAA"/>
                </a:solidFill>
                <a:highlight>
                  <a:srgbClr val="1B212C"/>
                </a:highlight>
                <a:latin typeface="Courier New"/>
                <a:ea typeface="Courier New"/>
                <a:cs typeface="Courier New"/>
                <a:sym typeface="Courier New"/>
              </a:rPr>
              <a:t>main</a:t>
            </a:r>
            <a:r>
              <a:rPr lang="en" sz="1250">
                <a:solidFill>
                  <a:srgbClr val="D4D4D4"/>
                </a:solidFill>
                <a:highlight>
                  <a:srgbClr val="1B212C"/>
                </a:highlight>
                <a:latin typeface="Courier New"/>
                <a:ea typeface="Courier New"/>
                <a:cs typeface="Courier New"/>
                <a:sym typeface="Courier New"/>
              </a:rPr>
              <a:t>()</a:t>
            </a:r>
            <a:endParaRPr sz="1250">
              <a:solidFill>
                <a:srgbClr val="D4D4D4"/>
              </a:solidFill>
              <a:highlight>
                <a:srgbClr val="1B212C"/>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nvSpPr>
        <p:spPr>
          <a:xfrm>
            <a:off x="241100" y="261200"/>
            <a:ext cx="822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Comfortaa"/>
                <a:ea typeface="Comfortaa"/>
                <a:cs typeface="Comfortaa"/>
                <a:sym typeface="Comfortaa"/>
              </a:rPr>
              <a:t>REPORT BY</a:t>
            </a:r>
            <a:endParaRPr sz="3000">
              <a:solidFill>
                <a:schemeClr val="lt1"/>
              </a:solidFill>
              <a:latin typeface="Comfortaa"/>
              <a:ea typeface="Comfortaa"/>
              <a:cs typeface="Comfortaa"/>
              <a:sym typeface="Comfortaa"/>
            </a:endParaRPr>
          </a:p>
        </p:txBody>
      </p:sp>
      <p:sp>
        <p:nvSpPr>
          <p:cNvPr id="236" name="Google Shape;236;p29"/>
          <p:cNvSpPr txBox="1"/>
          <p:nvPr/>
        </p:nvSpPr>
        <p:spPr>
          <a:xfrm>
            <a:off x="241100" y="1471350"/>
            <a:ext cx="8930700" cy="263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Lato"/>
                <a:ea typeface="Lato"/>
                <a:cs typeface="Lato"/>
                <a:sym typeface="Lato"/>
              </a:rPr>
              <a:t>HASWANTH</a:t>
            </a:r>
            <a:endParaRPr sz="2900">
              <a:solidFill>
                <a:schemeClr val="lt1"/>
              </a:solidFill>
              <a:latin typeface="Lato"/>
              <a:ea typeface="Lato"/>
              <a:cs typeface="Lato"/>
              <a:sym typeface="Lato"/>
            </a:endParaRPr>
          </a:p>
          <a:p>
            <a:pPr indent="0" lvl="0" marL="0" rtl="0" algn="l">
              <a:spcBef>
                <a:spcPts val="0"/>
              </a:spcBef>
              <a:spcAft>
                <a:spcPts val="0"/>
              </a:spcAft>
              <a:buNone/>
            </a:pPr>
            <a:r>
              <a:rPr lang="en" sz="2900">
                <a:solidFill>
                  <a:schemeClr val="lt1"/>
                </a:solidFill>
                <a:latin typeface="Lato"/>
                <a:ea typeface="Lato"/>
                <a:cs typeface="Lato"/>
                <a:sym typeface="Lato"/>
              </a:rPr>
              <a:t>KIRAN</a:t>
            </a:r>
            <a:endParaRPr sz="2900">
              <a:solidFill>
                <a:schemeClr val="lt1"/>
              </a:solidFill>
              <a:latin typeface="Lato"/>
              <a:ea typeface="Lato"/>
              <a:cs typeface="Lato"/>
              <a:sym typeface="Lato"/>
            </a:endParaRPr>
          </a:p>
          <a:p>
            <a:pPr indent="0" lvl="0" marL="0" rtl="0" algn="l">
              <a:spcBef>
                <a:spcPts val="0"/>
              </a:spcBef>
              <a:spcAft>
                <a:spcPts val="0"/>
              </a:spcAft>
              <a:buNone/>
            </a:pPr>
            <a:r>
              <a:rPr lang="en" sz="2900">
                <a:solidFill>
                  <a:schemeClr val="lt1"/>
                </a:solidFill>
                <a:latin typeface="Lato"/>
                <a:ea typeface="Lato"/>
                <a:cs typeface="Lato"/>
                <a:sym typeface="Lato"/>
              </a:rPr>
              <a:t>PAVAN</a:t>
            </a:r>
            <a:endParaRPr sz="2900">
              <a:solidFill>
                <a:schemeClr val="lt1"/>
              </a:solidFill>
              <a:latin typeface="Lato"/>
              <a:ea typeface="Lato"/>
              <a:cs typeface="Lato"/>
              <a:sym typeface="Lato"/>
            </a:endParaRPr>
          </a:p>
          <a:p>
            <a:pPr indent="0" lvl="0" marL="0" rtl="0" algn="l">
              <a:spcBef>
                <a:spcPts val="0"/>
              </a:spcBef>
              <a:spcAft>
                <a:spcPts val="0"/>
              </a:spcAft>
              <a:buNone/>
            </a:pPr>
            <a:r>
              <a:rPr lang="en" sz="2900">
                <a:solidFill>
                  <a:schemeClr val="lt1"/>
                </a:solidFill>
                <a:latin typeface="Lato"/>
                <a:ea typeface="Lato"/>
                <a:cs typeface="Lato"/>
                <a:sym typeface="Lato"/>
              </a:rPr>
              <a:t>HEMANTH</a:t>
            </a:r>
            <a:endParaRPr sz="2900">
              <a:solidFill>
                <a:schemeClr val="lt1"/>
              </a:solidFill>
              <a:latin typeface="Lato"/>
              <a:ea typeface="Lato"/>
              <a:cs typeface="Lato"/>
              <a:sym typeface="Lato"/>
            </a:endParaRPr>
          </a:p>
          <a:p>
            <a:pPr indent="0" lvl="0" marL="0" rtl="0" algn="l">
              <a:spcBef>
                <a:spcPts val="0"/>
              </a:spcBef>
              <a:spcAft>
                <a:spcPts val="0"/>
              </a:spcAft>
              <a:buNone/>
            </a:pPr>
            <a:r>
              <a:rPr lang="en" sz="2900">
                <a:solidFill>
                  <a:schemeClr val="lt1"/>
                </a:solidFill>
                <a:latin typeface="Lato"/>
                <a:ea typeface="Lato"/>
                <a:cs typeface="Lato"/>
                <a:sym typeface="Lato"/>
              </a:rPr>
              <a:t>KIREETI</a:t>
            </a:r>
            <a:endParaRPr sz="29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61600"/>
            <a:ext cx="6010500" cy="94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t>
            </a:r>
            <a:r>
              <a:rPr lang="en"/>
              <a:t>Multi-Threading</a:t>
            </a:r>
            <a:r>
              <a:rPr lang="en"/>
              <a:t>?</a:t>
            </a:r>
            <a:endParaRPr/>
          </a:p>
        </p:txBody>
      </p:sp>
      <p:sp>
        <p:nvSpPr>
          <p:cNvPr id="142" name="Google Shape;142;p14"/>
          <p:cNvSpPr txBox="1"/>
          <p:nvPr>
            <p:ph idx="1" type="body"/>
          </p:nvPr>
        </p:nvSpPr>
        <p:spPr>
          <a:xfrm>
            <a:off x="1297500" y="1478750"/>
            <a:ext cx="6160500" cy="29097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SzPts val="1750"/>
              <a:buFont typeface="Arial"/>
              <a:buChar char="●"/>
            </a:pPr>
            <a:r>
              <a:rPr lang="en" sz="1750">
                <a:highlight>
                  <a:srgbClr val="1B212C"/>
                </a:highlight>
                <a:latin typeface="Arial"/>
                <a:ea typeface="Arial"/>
                <a:cs typeface="Arial"/>
                <a:sym typeface="Arial"/>
              </a:rPr>
              <a:t>Multi-Threading refers </a:t>
            </a:r>
            <a:r>
              <a:rPr b="1" lang="en" sz="1750">
                <a:highlight>
                  <a:srgbClr val="1B212C"/>
                </a:highlight>
                <a:latin typeface="Arial"/>
                <a:ea typeface="Arial"/>
                <a:cs typeface="Arial"/>
                <a:sym typeface="Arial"/>
              </a:rPr>
              <a:t>to concurrently executing multiple threads by rapidly switching the control of the CPU between threads</a:t>
            </a:r>
            <a:r>
              <a:rPr lang="en" sz="1750">
                <a:highlight>
                  <a:srgbClr val="1B212C"/>
                </a:highlight>
                <a:latin typeface="Arial"/>
                <a:ea typeface="Arial"/>
                <a:cs typeface="Arial"/>
                <a:sym typeface="Arial"/>
              </a:rPr>
              <a:t> (called context switching).</a:t>
            </a:r>
            <a:endParaRPr sz="1750">
              <a:highlight>
                <a:srgbClr val="1B212C"/>
              </a:highlight>
              <a:latin typeface="Arial"/>
              <a:ea typeface="Arial"/>
              <a:cs typeface="Arial"/>
              <a:sym typeface="Arial"/>
            </a:endParaRPr>
          </a:p>
          <a:p>
            <a:pPr indent="0" lvl="0" marL="457200" rtl="0" algn="l">
              <a:spcBef>
                <a:spcPts val="1200"/>
              </a:spcBef>
              <a:spcAft>
                <a:spcPts val="0"/>
              </a:spcAft>
              <a:buNone/>
            </a:pPr>
            <a:r>
              <a:t/>
            </a:r>
            <a:endParaRPr sz="1750">
              <a:highlight>
                <a:srgbClr val="202124"/>
              </a:highlight>
              <a:latin typeface="Arial"/>
              <a:ea typeface="Arial"/>
              <a:cs typeface="Arial"/>
              <a:sym typeface="Arial"/>
            </a:endParaRPr>
          </a:p>
          <a:p>
            <a:pPr indent="-339725" lvl="0" marL="457200" rtl="0" algn="l">
              <a:spcBef>
                <a:spcPts val="1200"/>
              </a:spcBef>
              <a:spcAft>
                <a:spcPts val="0"/>
              </a:spcAft>
              <a:buSzPts val="1750"/>
              <a:buFont typeface="Arial"/>
              <a:buChar char="●"/>
            </a:pPr>
            <a:r>
              <a:rPr lang="en" sz="1750">
                <a:latin typeface="Arial"/>
                <a:ea typeface="Arial"/>
                <a:cs typeface="Arial"/>
                <a:sym typeface="Arial"/>
              </a:rPr>
              <a:t>A thread is a unit of execution within a process.</a:t>
            </a:r>
            <a:endParaRPr sz="17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3798900" cy="9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Lato"/>
                <a:ea typeface="Lato"/>
                <a:cs typeface="Lato"/>
                <a:sym typeface="Lato"/>
              </a:rPr>
              <a:t>Problem statement</a:t>
            </a:r>
            <a:endParaRPr b="1" sz="2800">
              <a:latin typeface="Lato"/>
              <a:ea typeface="Lato"/>
              <a:cs typeface="Lato"/>
              <a:sym typeface="Lato"/>
            </a:endParaRPr>
          </a:p>
        </p:txBody>
      </p:sp>
      <p:sp>
        <p:nvSpPr>
          <p:cNvPr id="148" name="Google Shape;148;p15"/>
          <p:cNvSpPr txBox="1"/>
          <p:nvPr>
            <p:ph idx="1" type="body"/>
          </p:nvPr>
        </p:nvSpPr>
        <p:spPr>
          <a:xfrm>
            <a:off x="1243925" y="1511775"/>
            <a:ext cx="5774700" cy="24159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750">
                <a:solidFill>
                  <a:srgbClr val="FFFFFF"/>
                </a:solidFill>
                <a:latin typeface="Roboto"/>
                <a:ea typeface="Roboto"/>
                <a:cs typeface="Roboto"/>
                <a:sym typeface="Roboto"/>
              </a:rPr>
              <a:t>A  multithreaded file transfer client-server program build using a python programming language.</a:t>
            </a:r>
            <a:r>
              <a:rPr lang="en" sz="1750">
                <a:solidFill>
                  <a:srgbClr val="FFFFFF"/>
                </a:solidFill>
                <a:highlight>
                  <a:srgbClr val="181818"/>
                </a:highlight>
                <a:latin typeface="Roboto"/>
                <a:ea typeface="Roboto"/>
                <a:cs typeface="Roboto"/>
                <a:sym typeface="Roboto"/>
              </a:rPr>
              <a:t> </a:t>
            </a:r>
            <a:r>
              <a:rPr lang="en" sz="1750">
                <a:solidFill>
                  <a:srgbClr val="FFFFFF"/>
                </a:solidFill>
                <a:latin typeface="Roboto"/>
                <a:ea typeface="Roboto"/>
                <a:cs typeface="Roboto"/>
                <a:sym typeface="Roboto"/>
              </a:rPr>
              <a:t>The server has the capability to handle multiple clients concurrently at the same by using threading. The server assigns each client a thread to handle working for that client</a:t>
            </a:r>
            <a:r>
              <a:rPr lang="en" sz="1750">
                <a:solidFill>
                  <a:srgbClr val="FFFFFF"/>
                </a:solidFill>
                <a:highlight>
                  <a:srgbClr val="181818"/>
                </a:highlight>
                <a:latin typeface="Roboto"/>
                <a:ea typeface="Roboto"/>
                <a:cs typeface="Roboto"/>
                <a:sym typeface="Roboto"/>
              </a:rPr>
              <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54" name="Google Shape;154;p16"/>
          <p:cNvSpPr txBox="1"/>
          <p:nvPr>
            <p:ph idx="1" type="body"/>
          </p:nvPr>
        </p:nvSpPr>
        <p:spPr>
          <a:xfrm>
            <a:off x="1297500" y="1585900"/>
            <a:ext cx="6407100" cy="2673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latin typeface="Arial"/>
                <a:ea typeface="Arial"/>
                <a:cs typeface="Arial"/>
                <a:sym typeface="Arial"/>
              </a:rPr>
              <a:t>The server program can handle an arbitrary number of concurrent connectio</a:t>
            </a:r>
            <a:r>
              <a:rPr lang="en" sz="1700">
                <a:latin typeface="Arial"/>
                <a:ea typeface="Arial"/>
                <a:cs typeface="Arial"/>
                <a:sym typeface="Arial"/>
              </a:rPr>
              <a:t>ns and file exchanges, only limited by system configuration or memory. The server is started without any parameters and creates a TCP socket at an OS-assigned port. It prints out the assigned port number and stores it in a local file port, which is used when starting clients. The server listens on its main socket and accepts client connections as they arrive. Clients perform an upload or download operation, or instruct the server to terminate.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4294967295" type="title"/>
          </p:nvPr>
        </p:nvSpPr>
        <p:spPr>
          <a:xfrm>
            <a:off x="2531913" y="62225"/>
            <a:ext cx="3798900" cy="149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Architecture</a:t>
            </a:r>
            <a:endParaRPr/>
          </a:p>
        </p:txBody>
      </p:sp>
      <p:pic>
        <p:nvPicPr>
          <p:cNvPr id="160" name="Google Shape;160;p17"/>
          <p:cNvPicPr preferRelativeResize="0"/>
          <p:nvPr/>
        </p:nvPicPr>
        <p:blipFill rotWithShape="1">
          <a:blip r:embed="rId3">
            <a:alphaModFix/>
          </a:blip>
          <a:srcRect b="23011" l="0" r="0" t="14910"/>
          <a:stretch/>
        </p:blipFill>
        <p:spPr>
          <a:xfrm>
            <a:off x="2107575" y="854400"/>
            <a:ext cx="4808329" cy="4218772"/>
          </a:xfrm>
          <a:prstGeom prst="rect">
            <a:avLst/>
          </a:prstGeom>
          <a:noFill/>
          <a:ln>
            <a:noFill/>
          </a:ln>
        </p:spPr>
      </p:pic>
      <p:sp>
        <p:nvSpPr>
          <p:cNvPr id="161" name="Google Shape;161;p17"/>
          <p:cNvSpPr txBox="1"/>
          <p:nvPr/>
        </p:nvSpPr>
        <p:spPr>
          <a:xfrm>
            <a:off x="5367200" y="1697750"/>
            <a:ext cx="1798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FILE TRANSFER</a:t>
            </a:r>
            <a:endParaRPr sz="1000">
              <a:latin typeface="Lato"/>
              <a:ea typeface="Lato"/>
              <a:cs typeface="Lato"/>
              <a:sym typeface="Lato"/>
            </a:endParaRPr>
          </a:p>
        </p:txBody>
      </p:sp>
      <p:sp>
        <p:nvSpPr>
          <p:cNvPr id="162" name="Google Shape;162;p17"/>
          <p:cNvSpPr txBox="1"/>
          <p:nvPr/>
        </p:nvSpPr>
        <p:spPr>
          <a:xfrm>
            <a:off x="2840650" y="1697750"/>
            <a:ext cx="1798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FILE TRANSFER</a:t>
            </a:r>
            <a:endParaRPr sz="1000">
              <a:latin typeface="Lato"/>
              <a:ea typeface="Lato"/>
              <a:cs typeface="Lato"/>
              <a:sym typeface="Lato"/>
            </a:endParaRPr>
          </a:p>
        </p:txBody>
      </p:sp>
      <p:sp>
        <p:nvSpPr>
          <p:cNvPr id="163" name="Google Shape;163;p17"/>
          <p:cNvSpPr txBox="1"/>
          <p:nvPr/>
        </p:nvSpPr>
        <p:spPr>
          <a:xfrm>
            <a:off x="4016013" y="3849325"/>
            <a:ext cx="1798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FILE TRANSFER</a:t>
            </a:r>
            <a:endParaRPr sz="1000">
              <a:latin typeface="Lato"/>
              <a:ea typeface="Lato"/>
              <a:cs typeface="Lato"/>
              <a:sym typeface="Lato"/>
            </a:endParaRPr>
          </a:p>
        </p:txBody>
      </p:sp>
      <p:sp>
        <p:nvSpPr>
          <p:cNvPr id="164" name="Google Shape;164;p17"/>
          <p:cNvSpPr txBox="1"/>
          <p:nvPr/>
        </p:nvSpPr>
        <p:spPr>
          <a:xfrm>
            <a:off x="2200400" y="2743390"/>
            <a:ext cx="1533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latin typeface="Lato"/>
                <a:ea typeface="Lato"/>
                <a:cs typeface="Lato"/>
                <a:sym typeface="Lato"/>
              </a:rPr>
              <a:t>SERVER PROCESS</a:t>
            </a:r>
            <a:endParaRPr b="1" sz="9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148075" y="290450"/>
            <a:ext cx="8816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Lato"/>
                <a:ea typeface="Lato"/>
                <a:cs typeface="Lato"/>
                <a:sym typeface="Lato"/>
              </a:rPr>
              <a:t>    BASIC FUNCTIONALITIES </a:t>
            </a:r>
            <a:endParaRPr b="1" sz="3000">
              <a:solidFill>
                <a:schemeClr val="lt1"/>
              </a:solidFill>
              <a:latin typeface="Lato"/>
              <a:ea typeface="Lato"/>
              <a:cs typeface="Lato"/>
              <a:sym typeface="Lato"/>
            </a:endParaRPr>
          </a:p>
        </p:txBody>
      </p:sp>
      <p:sp>
        <p:nvSpPr>
          <p:cNvPr id="170" name="Google Shape;170;p18"/>
          <p:cNvSpPr txBox="1"/>
          <p:nvPr/>
        </p:nvSpPr>
        <p:spPr>
          <a:xfrm>
            <a:off x="1564125" y="887600"/>
            <a:ext cx="5885400" cy="507900"/>
          </a:xfrm>
          <a:prstGeom prst="rect">
            <a:avLst/>
          </a:prstGeom>
          <a:solidFill>
            <a:srgbClr val="0145A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highlight>
                  <a:srgbClr val="0145AC"/>
                </a:highlight>
                <a:latin typeface="Lato"/>
                <a:ea typeface="Lato"/>
                <a:cs typeface="Lato"/>
                <a:sym typeface="Lato"/>
              </a:rPr>
              <a:t>   LIST:   List all the files from the server.</a:t>
            </a:r>
            <a:endParaRPr>
              <a:highlight>
                <a:srgbClr val="0145AC"/>
              </a:highlight>
              <a:latin typeface="Lato"/>
              <a:ea typeface="Lato"/>
              <a:cs typeface="Lato"/>
              <a:sym typeface="Lato"/>
            </a:endParaRPr>
          </a:p>
        </p:txBody>
      </p:sp>
      <p:sp>
        <p:nvSpPr>
          <p:cNvPr id="171" name="Google Shape;171;p18"/>
          <p:cNvSpPr txBox="1"/>
          <p:nvPr/>
        </p:nvSpPr>
        <p:spPr>
          <a:xfrm>
            <a:off x="1564125" y="1634300"/>
            <a:ext cx="5885400" cy="507900"/>
          </a:xfrm>
          <a:prstGeom prst="rect">
            <a:avLst/>
          </a:prstGeom>
          <a:solidFill>
            <a:srgbClr val="0145A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Lato"/>
                <a:ea typeface="Lato"/>
                <a:cs typeface="Lato"/>
                <a:sym typeface="Lato"/>
              </a:rPr>
              <a:t>UPLOAD</a:t>
            </a:r>
            <a:r>
              <a:rPr lang="en" sz="1700">
                <a:solidFill>
                  <a:schemeClr val="lt1"/>
                </a:solidFill>
                <a:latin typeface="Lato"/>
                <a:ea typeface="Lato"/>
                <a:cs typeface="Lato"/>
                <a:sym typeface="Lato"/>
              </a:rPr>
              <a:t>:   </a:t>
            </a:r>
            <a:r>
              <a:rPr lang="en" sz="2100">
                <a:solidFill>
                  <a:schemeClr val="lt1"/>
                </a:solidFill>
                <a:latin typeface="Lato"/>
                <a:ea typeface="Lato"/>
                <a:cs typeface="Lato"/>
                <a:sym typeface="Lato"/>
              </a:rPr>
              <a:t>Upload a file to the  server</a:t>
            </a:r>
            <a:endParaRPr sz="2100">
              <a:solidFill>
                <a:schemeClr val="lt1"/>
              </a:solidFill>
              <a:latin typeface="Lato"/>
              <a:ea typeface="Lato"/>
              <a:cs typeface="Lato"/>
              <a:sym typeface="Lato"/>
            </a:endParaRPr>
          </a:p>
        </p:txBody>
      </p:sp>
      <p:sp>
        <p:nvSpPr>
          <p:cNvPr id="172" name="Google Shape;172;p18"/>
          <p:cNvSpPr txBox="1"/>
          <p:nvPr/>
        </p:nvSpPr>
        <p:spPr>
          <a:xfrm>
            <a:off x="1564125" y="2381000"/>
            <a:ext cx="5885400" cy="507900"/>
          </a:xfrm>
          <a:prstGeom prst="rect">
            <a:avLst/>
          </a:prstGeom>
          <a:solidFill>
            <a:srgbClr val="0145A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Lato"/>
                <a:ea typeface="Lato"/>
                <a:cs typeface="Lato"/>
                <a:sym typeface="Lato"/>
              </a:rPr>
              <a:t>DELETE :   Delete a file from the server</a:t>
            </a:r>
            <a:endParaRPr sz="2100">
              <a:solidFill>
                <a:schemeClr val="lt1"/>
              </a:solidFill>
              <a:latin typeface="Lato"/>
              <a:ea typeface="Lato"/>
              <a:cs typeface="Lato"/>
              <a:sym typeface="Lato"/>
            </a:endParaRPr>
          </a:p>
        </p:txBody>
      </p:sp>
      <p:sp>
        <p:nvSpPr>
          <p:cNvPr id="173" name="Google Shape;173;p18"/>
          <p:cNvSpPr txBox="1"/>
          <p:nvPr/>
        </p:nvSpPr>
        <p:spPr>
          <a:xfrm>
            <a:off x="1564125" y="3127700"/>
            <a:ext cx="5885400" cy="507900"/>
          </a:xfrm>
          <a:prstGeom prst="rect">
            <a:avLst/>
          </a:prstGeom>
          <a:solidFill>
            <a:srgbClr val="0145A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 </a:t>
            </a:r>
            <a:r>
              <a:rPr lang="en" sz="2100">
                <a:solidFill>
                  <a:schemeClr val="lt1"/>
                </a:solidFill>
                <a:latin typeface="Lato"/>
                <a:ea typeface="Lato"/>
                <a:cs typeface="Lato"/>
                <a:sym typeface="Lato"/>
              </a:rPr>
              <a:t>LOGOUT:   Disconnect from the server</a:t>
            </a:r>
            <a:endParaRPr sz="2100">
              <a:solidFill>
                <a:schemeClr val="lt1"/>
              </a:solidFill>
              <a:latin typeface="Lato"/>
              <a:ea typeface="Lato"/>
              <a:cs typeface="Lato"/>
              <a:sym typeface="Lato"/>
            </a:endParaRPr>
          </a:p>
        </p:txBody>
      </p:sp>
      <p:sp>
        <p:nvSpPr>
          <p:cNvPr id="174" name="Google Shape;174;p18"/>
          <p:cNvSpPr txBox="1"/>
          <p:nvPr/>
        </p:nvSpPr>
        <p:spPr>
          <a:xfrm>
            <a:off x="1564125" y="3874400"/>
            <a:ext cx="5885400" cy="507900"/>
          </a:xfrm>
          <a:prstGeom prst="rect">
            <a:avLst/>
          </a:prstGeom>
          <a:solidFill>
            <a:srgbClr val="0145A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chemeClr val="lt1"/>
                </a:solidFill>
                <a:latin typeface="Lato"/>
                <a:ea typeface="Lato"/>
                <a:cs typeface="Lato"/>
                <a:sym typeface="Lato"/>
              </a:rPr>
              <a:t>HELP:   List all the commands</a:t>
            </a:r>
            <a:endParaRPr sz="21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2800">
                <a:latin typeface="Times New Roman"/>
                <a:ea typeface="Times New Roman"/>
                <a:cs typeface="Times New Roman"/>
                <a:sym typeface="Times New Roman"/>
              </a:rPr>
              <a:t>Requirements</a:t>
            </a:r>
            <a:endParaRPr b="1" sz="3900">
              <a:latin typeface="Times New Roman"/>
              <a:ea typeface="Times New Roman"/>
              <a:cs typeface="Times New Roman"/>
              <a:sym typeface="Times New Roman"/>
            </a:endParaRPr>
          </a:p>
        </p:txBody>
      </p:sp>
      <p:sp>
        <p:nvSpPr>
          <p:cNvPr id="180" name="Google Shape;180;p19"/>
          <p:cNvSpPr txBox="1"/>
          <p:nvPr>
            <p:ph idx="1" type="body"/>
          </p:nvPr>
        </p:nvSpPr>
        <p:spPr>
          <a:xfrm>
            <a:off x="1297500" y="1567550"/>
            <a:ext cx="3403200" cy="2911200"/>
          </a:xfrm>
          <a:prstGeom prst="rect">
            <a:avLst/>
          </a:prstGeom>
          <a:solidFill>
            <a:srgbClr val="0145AC"/>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Hardware Requirements </a:t>
            </a:r>
            <a:endParaRPr b="1" sz="1500">
              <a:latin typeface="Times New Roman"/>
              <a:ea typeface="Times New Roman"/>
              <a:cs typeface="Times New Roman"/>
              <a:sym typeface="Times New Roman"/>
            </a:endParaRPr>
          </a:p>
          <a:p>
            <a:pPr indent="0" lvl="0" marL="0" rtl="0" algn="l">
              <a:spcBef>
                <a:spcPts val="1200"/>
              </a:spcBef>
              <a:spcAft>
                <a:spcPts val="0"/>
              </a:spcAft>
              <a:buNone/>
            </a:pPr>
            <a:r>
              <a:rPr lang="en"/>
              <a:t>Processor : 2.4 GHz Clock Speed </a:t>
            </a:r>
            <a:endParaRPr/>
          </a:p>
          <a:p>
            <a:pPr indent="0" lvl="0" marL="0" rtl="0" algn="l">
              <a:spcBef>
                <a:spcPts val="1200"/>
              </a:spcBef>
              <a:spcAft>
                <a:spcPts val="0"/>
              </a:spcAft>
              <a:buNone/>
            </a:pPr>
            <a:r>
              <a:rPr lang="en"/>
              <a:t>RAM : 1 GB </a:t>
            </a:r>
            <a:endParaRPr/>
          </a:p>
          <a:p>
            <a:pPr indent="0" lvl="0" marL="0" rtl="0" algn="l">
              <a:spcBef>
                <a:spcPts val="1200"/>
              </a:spcBef>
              <a:spcAft>
                <a:spcPts val="1200"/>
              </a:spcAft>
              <a:buNone/>
            </a:pPr>
            <a:r>
              <a:rPr lang="en"/>
              <a:t>Hard Disk : 500 MB (Minimum free space)</a:t>
            </a:r>
            <a:endParaRPr/>
          </a:p>
        </p:txBody>
      </p:sp>
      <p:sp>
        <p:nvSpPr>
          <p:cNvPr id="181" name="Google Shape;181;p19"/>
          <p:cNvSpPr txBox="1"/>
          <p:nvPr>
            <p:ph idx="2" type="body"/>
          </p:nvPr>
        </p:nvSpPr>
        <p:spPr>
          <a:xfrm>
            <a:off x="4933221" y="1567550"/>
            <a:ext cx="3403200" cy="2911200"/>
          </a:xfrm>
          <a:prstGeom prst="rect">
            <a:avLst/>
          </a:prstGeom>
          <a:solidFill>
            <a:srgbClr val="0145AC"/>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Software Requirements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0"/>
              </a:spcAft>
              <a:buNone/>
            </a:pPr>
            <a:r>
              <a:rPr lang="en"/>
              <a:t>Operating System : Windows 7 </a:t>
            </a:r>
            <a:endParaRPr/>
          </a:p>
          <a:p>
            <a:pPr indent="0" lvl="0" marL="0" rtl="0" algn="l">
              <a:spcBef>
                <a:spcPts val="1200"/>
              </a:spcBef>
              <a:spcAft>
                <a:spcPts val="0"/>
              </a:spcAft>
              <a:buNone/>
            </a:pPr>
            <a:r>
              <a:rPr lang="en"/>
              <a:t>Platform : Python </a:t>
            </a:r>
            <a:endParaRPr/>
          </a:p>
          <a:p>
            <a:pPr indent="0" lvl="0" marL="0" rtl="0" algn="l">
              <a:spcBef>
                <a:spcPts val="1200"/>
              </a:spcBef>
              <a:spcAft>
                <a:spcPts val="0"/>
              </a:spcAft>
              <a:buNone/>
            </a:pPr>
            <a:r>
              <a:rPr lang="en"/>
              <a:t>Special Tools : Opencv </a:t>
            </a:r>
            <a:endParaRPr/>
          </a:p>
          <a:p>
            <a:pPr indent="0" lvl="0" marL="0" rtl="0" algn="l">
              <a:spcBef>
                <a:spcPts val="1200"/>
              </a:spcBef>
              <a:spcAft>
                <a:spcPts val="1200"/>
              </a:spcAft>
              <a:buNone/>
            </a:pPr>
            <a:r>
              <a:rPr lang="en"/>
              <a:t>Xuggle Server : Apache Tomcat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nvSpPr>
        <p:spPr>
          <a:xfrm>
            <a:off x="598800" y="245650"/>
            <a:ext cx="7707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Lato"/>
                <a:ea typeface="Lato"/>
                <a:cs typeface="Lato"/>
                <a:sym typeface="Lato"/>
              </a:rPr>
              <a:t>ALTERNATIVE  SOLUTION:</a:t>
            </a:r>
            <a:endParaRPr sz="2300">
              <a:solidFill>
                <a:schemeClr val="lt1"/>
              </a:solidFill>
              <a:latin typeface="Lato"/>
              <a:ea typeface="Lato"/>
              <a:cs typeface="Lato"/>
              <a:sym typeface="Lato"/>
            </a:endParaRPr>
          </a:p>
        </p:txBody>
      </p:sp>
      <p:sp>
        <p:nvSpPr>
          <p:cNvPr id="187" name="Google Shape;187;p20"/>
          <p:cNvSpPr txBox="1"/>
          <p:nvPr/>
        </p:nvSpPr>
        <p:spPr>
          <a:xfrm>
            <a:off x="813750" y="1090125"/>
            <a:ext cx="80454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DRAWBACKS   IN  MULTITHREADING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1 .</a:t>
            </a:r>
            <a:r>
              <a:rPr lang="en" sz="1600">
                <a:solidFill>
                  <a:schemeClr val="lt1"/>
                </a:solidFill>
                <a:latin typeface="Lato"/>
                <a:ea typeface="Lato"/>
                <a:cs typeface="Lato"/>
                <a:sym typeface="Lato"/>
              </a:rPr>
              <a:t>Threads are difficult to code,debugs and sometimes</a:t>
            </a:r>
            <a:r>
              <a:rPr lang="en">
                <a:solidFill>
                  <a:schemeClr val="lt1"/>
                </a:solidFill>
                <a:latin typeface="Lato"/>
                <a:ea typeface="Lato"/>
                <a:cs typeface="Lato"/>
                <a:sym typeface="Lato"/>
              </a:rPr>
              <a:t>  they have unpredictable results.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2.</a:t>
            </a:r>
            <a:r>
              <a:rPr lang="en" sz="1600">
                <a:solidFill>
                  <a:schemeClr val="lt1"/>
                </a:solidFill>
                <a:latin typeface="Lato"/>
                <a:ea typeface="Lato"/>
                <a:cs typeface="Lato"/>
                <a:sym typeface="Lato"/>
              </a:rPr>
              <a:t>Overhead switching of context.</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3.Not scalable  for large number of clients.</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sz="1600">
              <a:solidFill>
                <a:schemeClr val="lt1"/>
              </a:solidFill>
              <a:latin typeface="Lato"/>
              <a:ea typeface="Lato"/>
              <a:cs typeface="Lato"/>
              <a:sym typeface="Lato"/>
            </a:endParaRPr>
          </a:p>
          <a:p>
            <a:pPr indent="0" lvl="0" marL="0" rtl="0" algn="l">
              <a:spcBef>
                <a:spcPts val="0"/>
              </a:spcBef>
              <a:spcAft>
                <a:spcPts val="0"/>
              </a:spcAft>
              <a:buNone/>
            </a:pPr>
            <a:r>
              <a:rPr lang="en" sz="1600">
                <a:solidFill>
                  <a:schemeClr val="lt1"/>
                </a:solidFill>
                <a:latin typeface="Lato"/>
                <a:ea typeface="Lato"/>
                <a:cs typeface="Lato"/>
                <a:sym typeface="Lato"/>
              </a:rPr>
              <a:t>4.Deadlocks can occur.</a:t>
            </a:r>
            <a:endParaRPr sz="16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301375" y="341550"/>
            <a:ext cx="7203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lt1"/>
              </a:solidFill>
              <a:latin typeface="Lato"/>
              <a:ea typeface="Lato"/>
              <a:cs typeface="Lato"/>
              <a:sym typeface="Lato"/>
            </a:endParaRPr>
          </a:p>
        </p:txBody>
      </p:sp>
      <p:sp>
        <p:nvSpPr>
          <p:cNvPr id="193" name="Google Shape;193;p21"/>
          <p:cNvSpPr txBox="1"/>
          <p:nvPr/>
        </p:nvSpPr>
        <p:spPr>
          <a:xfrm>
            <a:off x="301375" y="405100"/>
            <a:ext cx="8137500" cy="3955500"/>
          </a:xfrm>
          <a:prstGeom prst="rect">
            <a:avLst/>
          </a:prstGeom>
          <a:solidFill>
            <a:schemeClr val="dk1"/>
          </a:solid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0" rtl="0" algn="l">
              <a:lnSpc>
                <a:spcPct val="158000"/>
              </a:lnSpc>
              <a:spcBef>
                <a:spcPts val="0"/>
              </a:spcBef>
              <a:spcAft>
                <a:spcPts val="0"/>
              </a:spcAft>
              <a:buNone/>
            </a:pPr>
            <a:r>
              <a:rPr lang="en" sz="1300">
                <a:solidFill>
                  <a:srgbClr val="273239"/>
                </a:solidFill>
                <a:highlight>
                  <a:schemeClr val="dk1"/>
                </a:highlight>
              </a:rPr>
              <a:t>            </a:t>
            </a:r>
            <a:r>
              <a:rPr lang="en">
                <a:solidFill>
                  <a:srgbClr val="FFFFFF"/>
                </a:solidFill>
                <a:latin typeface="Lato"/>
                <a:ea typeface="Lato"/>
                <a:cs typeface="Lato"/>
                <a:sym typeface="Lato"/>
              </a:rPr>
              <a:t>SELECT() : A better way to handle multiple clients using select() </a:t>
            </a:r>
            <a:r>
              <a:rPr lang="en">
                <a:solidFill>
                  <a:srgbClr val="FFFFFF"/>
                </a:solidFill>
                <a:latin typeface="Lato"/>
                <a:ea typeface="Lato"/>
                <a:cs typeface="Lato"/>
                <a:sym typeface="Lato"/>
              </a:rPr>
              <a:t>linux</a:t>
            </a:r>
            <a:r>
              <a:rPr lang="en">
                <a:solidFill>
                  <a:srgbClr val="FFFFFF"/>
                </a:solidFill>
                <a:latin typeface="Lato"/>
                <a:ea typeface="Lato"/>
                <a:cs typeface="Lato"/>
                <a:sym typeface="Lato"/>
              </a:rPr>
              <a:t> command.</a:t>
            </a:r>
            <a:endParaRPr>
              <a:solidFill>
                <a:srgbClr val="FFFFFF"/>
              </a:solidFill>
              <a:latin typeface="Lato"/>
              <a:ea typeface="Lato"/>
              <a:cs typeface="Lato"/>
              <a:sym typeface="Lato"/>
            </a:endParaRPr>
          </a:p>
          <a:p>
            <a:pPr indent="0" lvl="0" marL="0" rtl="0" algn="l">
              <a:lnSpc>
                <a:spcPct val="158000"/>
              </a:lnSpc>
              <a:spcBef>
                <a:spcPts val="3600"/>
              </a:spcBef>
              <a:spcAft>
                <a:spcPts val="0"/>
              </a:spcAft>
              <a:buNone/>
            </a:pPr>
            <a:r>
              <a:rPr lang="en">
                <a:solidFill>
                  <a:srgbClr val="FFFFFF"/>
                </a:solidFill>
                <a:latin typeface="Lato"/>
                <a:ea typeface="Lato"/>
                <a:cs typeface="Lato"/>
                <a:sym typeface="Lato"/>
              </a:rPr>
              <a:t>              HOW THIS IS BETTER ?</a:t>
            </a:r>
            <a:endParaRPr>
              <a:solidFill>
                <a:srgbClr val="FFFFFF"/>
              </a:solidFill>
              <a:latin typeface="Lato"/>
              <a:ea typeface="Lato"/>
              <a:cs typeface="Lato"/>
              <a:sym typeface="Lato"/>
            </a:endParaRPr>
          </a:p>
          <a:p>
            <a:pPr indent="0" lvl="0" marL="457200" rtl="0" algn="l">
              <a:lnSpc>
                <a:spcPct val="158000"/>
              </a:lnSpc>
              <a:spcBef>
                <a:spcPts val="3600"/>
              </a:spcBef>
              <a:spcAft>
                <a:spcPts val="0"/>
              </a:spcAft>
              <a:buNone/>
            </a:pPr>
            <a:r>
              <a:rPr lang="en">
                <a:solidFill>
                  <a:srgbClr val="FFFFFF"/>
                </a:solidFill>
                <a:latin typeface="Lato"/>
                <a:ea typeface="Lato"/>
                <a:cs typeface="Lato"/>
                <a:sym typeface="Lato"/>
              </a:rPr>
              <a:t>Select command allows to </a:t>
            </a:r>
            <a:r>
              <a:rPr lang="en">
                <a:solidFill>
                  <a:srgbClr val="FFFFFF"/>
                </a:solidFill>
                <a:latin typeface="Lato"/>
                <a:ea typeface="Lato"/>
                <a:cs typeface="Lato"/>
                <a:sym typeface="Lato"/>
              </a:rPr>
              <a:t>monitor</a:t>
            </a:r>
            <a:r>
              <a:rPr lang="en">
                <a:solidFill>
                  <a:srgbClr val="FFFFFF"/>
                </a:solidFill>
                <a:latin typeface="Lato"/>
                <a:ea typeface="Lato"/>
                <a:cs typeface="Lato"/>
                <a:sym typeface="Lato"/>
              </a:rPr>
              <a:t> multiple file description,</a:t>
            </a:r>
            <a:r>
              <a:rPr lang="en" sz="1300">
                <a:solidFill>
                  <a:schemeClr val="lt1"/>
                </a:solidFill>
                <a:highlight>
                  <a:schemeClr val="dk1"/>
                </a:highlight>
              </a:rPr>
              <a:t>waiting until one of the file          descriptors become active.</a:t>
            </a:r>
            <a:endParaRPr sz="1300">
              <a:solidFill>
                <a:schemeClr val="lt1"/>
              </a:solidFill>
              <a:highlight>
                <a:schemeClr val="dk1"/>
              </a:highlight>
            </a:endParaRPr>
          </a:p>
          <a:p>
            <a:pPr indent="0" lvl="0" marL="457200" rtl="0" algn="l">
              <a:lnSpc>
                <a:spcPct val="158000"/>
              </a:lnSpc>
              <a:spcBef>
                <a:spcPts val="3600"/>
              </a:spcBef>
              <a:spcAft>
                <a:spcPts val="3600"/>
              </a:spcAft>
              <a:buNone/>
            </a:pPr>
            <a:r>
              <a:rPr lang="en" sz="1300">
                <a:solidFill>
                  <a:schemeClr val="lt1"/>
                </a:solidFill>
                <a:highlight>
                  <a:schemeClr val="dk1"/>
                </a:highlight>
              </a:rPr>
              <a:t>For example, if there is some data to be read on one of the sockets select will provide that information.</a:t>
            </a:r>
            <a:r>
              <a:rPr b="1" lang="en" sz="1300">
                <a:solidFill>
                  <a:schemeClr val="lt1"/>
                </a:solidFill>
                <a:highlight>
                  <a:schemeClr val="dk1"/>
                </a:highlight>
              </a:rPr>
              <a:t>Select</a:t>
            </a:r>
            <a:r>
              <a:rPr lang="en" sz="1300">
                <a:solidFill>
                  <a:schemeClr val="lt1"/>
                </a:solidFill>
                <a:highlight>
                  <a:schemeClr val="dk1"/>
                </a:highlight>
              </a:rPr>
              <a:t> works like an interrupt handler, which gets activated as soon as any file descriptor sends any data.</a:t>
            </a:r>
            <a:endParaRPr>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0145AC"/>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