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59" r:id="rId6"/>
    <p:sldId id="260" r:id="rId7"/>
    <p:sldId id="264" r:id="rId8"/>
    <p:sldId id="265" r:id="rId9"/>
    <p:sldId id="261" r:id="rId10"/>
    <p:sldId id="266" r:id="rId11"/>
    <p:sldId id="262" r:id="rId12"/>
    <p:sldId id="270" r:id="rId13"/>
    <p:sldId id="268" r:id="rId14"/>
    <p:sldId id="269" r:id="rId15"/>
    <p:sldId id="263" r:id="rId16"/>
    <p:sldId id="271" r:id="rId17"/>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628" y="227838"/>
            <a:ext cx="3039110" cy="422275"/>
          </a:xfrm>
          <a:prstGeom prst="rect">
            <a:avLst/>
          </a:prstGeom>
        </p:spPr>
        <p:txBody>
          <a:bodyPr vert="horz" wrap="square" lIns="0" tIns="13335" rIns="0" bIns="0" rtlCol="0">
            <a:spAutoFit/>
          </a:bodyPr>
          <a:lstStyle/>
          <a:p>
            <a:pPr marL="12700">
              <a:lnSpc>
                <a:spcPct val="100000"/>
              </a:lnSpc>
              <a:spcBef>
                <a:spcPts val="105"/>
              </a:spcBef>
            </a:pPr>
            <a:r>
              <a:rPr dirty="0"/>
              <a:t>Problem</a:t>
            </a:r>
            <a:r>
              <a:rPr spc="-75" dirty="0"/>
              <a:t> </a:t>
            </a:r>
            <a:r>
              <a:rPr dirty="0"/>
              <a:t>Statement</a:t>
            </a:r>
          </a:p>
        </p:txBody>
      </p:sp>
      <p:sp>
        <p:nvSpPr>
          <p:cNvPr id="3" name="TextBox 2">
            <a:extLst>
              <a:ext uri="{FF2B5EF4-FFF2-40B4-BE49-F238E27FC236}">
                <a16:creationId xmlns:a16="http://schemas.microsoft.com/office/drawing/2014/main" id="{9444AF14-05B9-D8E9-20F6-A3C04CE90B1A}"/>
              </a:ext>
            </a:extLst>
          </p:cNvPr>
          <p:cNvSpPr txBox="1"/>
          <p:nvPr/>
        </p:nvSpPr>
        <p:spPr>
          <a:xfrm>
            <a:off x="304800" y="819150"/>
            <a:ext cx="8534400" cy="2585323"/>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Protecting the user password keys at rest (on the Disk)</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0" i="0" dirty="0">
                <a:effectLst/>
                <a:highlight>
                  <a:srgbClr val="FFFFFF"/>
                </a:highlight>
                <a:latin typeface="Arial" panose="020B0604020202020204" pitchFamily="34" charset="0"/>
                <a:cs typeface="Arial" panose="020B0604020202020204" pitchFamily="34" charset="0"/>
              </a:rPr>
              <a:t>File security helps protect sensitive and confidential information from being accessed by unauthorized individuals. </a:t>
            </a:r>
          </a:p>
          <a:p>
            <a:pPr marL="285750" indent="-285750" algn="just">
              <a:buFont typeface="Arial" panose="020B0604020202020204" pitchFamily="34" charset="0"/>
              <a:buChar char="•"/>
            </a:pPr>
            <a:r>
              <a:rPr lang="en-US" b="0" i="0" dirty="0">
                <a:effectLst/>
                <a:highlight>
                  <a:srgbClr val="FFFFFF"/>
                </a:highlight>
                <a:latin typeface="Arial" panose="020B0604020202020204" pitchFamily="34" charset="0"/>
                <a:cs typeface="Arial" panose="020B0604020202020204" pitchFamily="34" charset="0"/>
              </a:rPr>
              <a:t>File security refers to the methods and techniques used to protect files and data from unauthorized access, theft, modification, or deletion. It involves using various security measures to ensure that only authorized users can access the files, and that the files are protected from </a:t>
            </a:r>
            <a:r>
              <a:rPr lang="en-US" b="0" i="0" u="none" strike="noStrike" dirty="0">
                <a:effectLst/>
                <a:highlight>
                  <a:srgbClr val="FFFFFF"/>
                </a:highlight>
                <a:latin typeface="Arial" panose="020B0604020202020204" pitchFamily="34" charset="0"/>
                <a:cs typeface="Arial" panose="020B0604020202020204" pitchFamily="34" charset="0"/>
              </a:rPr>
              <a:t>malware</a:t>
            </a:r>
            <a:r>
              <a:rPr lang="en-US" b="0" i="0" dirty="0">
                <a:effectLst/>
                <a:highlight>
                  <a:srgbClr val="FFFFFF"/>
                </a:highlight>
                <a:latin typeface="Arial" panose="020B0604020202020204" pitchFamily="34" charset="0"/>
                <a:cs typeface="Arial" panose="020B0604020202020204" pitchFamily="34" charset="0"/>
              </a:rPr>
              <a:t>, </a:t>
            </a:r>
            <a:r>
              <a:rPr lang="en-US" b="0" i="0" u="none" strike="noStrike" dirty="0">
                <a:effectLst/>
                <a:highlight>
                  <a:srgbClr val="FFFFFF"/>
                </a:highlight>
                <a:latin typeface="Arial" panose="020B0604020202020204" pitchFamily="34" charset="0"/>
                <a:cs typeface="Arial" panose="020B0604020202020204" pitchFamily="34" charset="0"/>
              </a:rPr>
              <a:t>viruses</a:t>
            </a:r>
            <a:r>
              <a:rPr lang="en-US" b="0" i="0" dirty="0">
                <a:effectLst/>
                <a:highlight>
                  <a:srgbClr val="FFFFFF"/>
                </a:highlight>
                <a:latin typeface="Arial" panose="020B0604020202020204" pitchFamily="34" charset="0"/>
                <a:cs typeface="Arial" panose="020B0604020202020204" pitchFamily="34" charset="0"/>
              </a:rPr>
              <a:t>, and other security threats. </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4C4B91-91E6-DD25-038F-8C129C032A4B}"/>
              </a:ext>
            </a:extLst>
          </p:cNvPr>
          <p:cNvSpPr>
            <a:spLocks noGrp="1"/>
          </p:cNvSpPr>
          <p:nvPr>
            <p:ph type="body" idx="1"/>
          </p:nvPr>
        </p:nvSpPr>
        <p:spPr>
          <a:xfrm>
            <a:off x="457200" y="971550"/>
            <a:ext cx="8229600" cy="3323987"/>
          </a:xfrm>
        </p:spPr>
        <p:txBody>
          <a:bodyPr/>
          <a:lstStyle/>
          <a:p>
            <a:pPr marL="285750" indent="-285750" algn="just">
              <a:buFont typeface="Wingdings" panose="05000000000000000000" pitchFamily="2" charset="2"/>
              <a:buChar char="q"/>
            </a:pPr>
            <a:r>
              <a:rPr lang="en-US" dirty="0"/>
              <a:t>Spyder</a:t>
            </a:r>
          </a:p>
          <a:p>
            <a:pPr algn="just"/>
            <a:r>
              <a:rPr lang="en-US" dirty="0"/>
              <a:t> 	Spyder is a free and open-source scientific environment for Python, combining advanced analysis, debugging, editing, and profiling with data exploration. Spyder features a multi-language editor pane to create, open, and modify source files.</a:t>
            </a:r>
          </a:p>
          <a:p>
            <a:pPr algn="just"/>
            <a:r>
              <a:rPr lang="en-US" dirty="0"/>
              <a:t>	Spyder is an open-source cross-platform integrated development environment (IDE) for scientific programming in the Python language. Spyder integrates with a number of prominent packages in the scientific Python stack, including NumPy, SciPy, Matplotlib, pandas, </a:t>
            </a:r>
            <a:r>
              <a:rPr lang="en-US" dirty="0" err="1"/>
              <a:t>IPython</a:t>
            </a:r>
            <a:r>
              <a:rPr lang="en-US" dirty="0"/>
              <a:t>, </a:t>
            </a:r>
            <a:r>
              <a:rPr lang="en-US" dirty="0" err="1"/>
              <a:t>SymPy</a:t>
            </a:r>
            <a:r>
              <a:rPr lang="en-US" dirty="0"/>
              <a:t> and </a:t>
            </a:r>
            <a:r>
              <a:rPr lang="en-US" dirty="0" err="1"/>
              <a:t>Cython</a:t>
            </a:r>
            <a:r>
              <a:rPr lang="en-US" dirty="0"/>
              <a:t>, as well as other open-source software.</a:t>
            </a:r>
          </a:p>
          <a:p>
            <a:pPr algn="just"/>
            <a:r>
              <a:rPr lang="en-US" dirty="0"/>
              <a:t>	It is available cross-platform through Anaconda, on Windows, on macOS through </a:t>
            </a:r>
            <a:r>
              <a:rPr lang="en-US" dirty="0" err="1"/>
              <a:t>MacPorts</a:t>
            </a:r>
            <a:r>
              <a:rPr lang="en-US" dirty="0"/>
              <a:t>, and on major Linux distributions such as Arch Linux, Debian, Fedora, Gentoo Linux, openSUSE and Ubuntu.</a:t>
            </a:r>
            <a:endParaRPr lang="en-IN" dirty="0"/>
          </a:p>
        </p:txBody>
      </p:sp>
    </p:spTree>
    <p:extLst>
      <p:ext uri="{BB962C8B-B14F-4D97-AF65-F5344CB8AC3E}">
        <p14:creationId xmlns:p14="http://schemas.microsoft.com/office/powerpoint/2010/main" val="335768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18007"/>
            <a:ext cx="5262245" cy="422275"/>
          </a:xfrm>
          <a:prstGeom prst="rect">
            <a:avLst/>
          </a:prstGeom>
        </p:spPr>
        <p:txBody>
          <a:bodyPr vert="horz" wrap="square" lIns="0" tIns="13335" rIns="0" bIns="0" rtlCol="0">
            <a:spAutoFit/>
          </a:bodyPr>
          <a:lstStyle/>
          <a:p>
            <a:pPr marL="12700">
              <a:lnSpc>
                <a:spcPct val="100000"/>
              </a:lnSpc>
              <a:spcBef>
                <a:spcPts val="105"/>
              </a:spcBef>
            </a:pPr>
            <a:r>
              <a:rPr dirty="0"/>
              <a:t>Team</a:t>
            </a:r>
            <a:r>
              <a:rPr spc="-20" dirty="0"/>
              <a:t> </a:t>
            </a:r>
            <a:r>
              <a:rPr dirty="0"/>
              <a:t>members</a:t>
            </a:r>
            <a:r>
              <a:rPr spc="-20" dirty="0"/>
              <a:t> </a:t>
            </a:r>
            <a:r>
              <a:rPr dirty="0"/>
              <a:t>and</a:t>
            </a:r>
            <a:r>
              <a:rPr spc="-15" dirty="0"/>
              <a:t> </a:t>
            </a:r>
            <a:r>
              <a:rPr dirty="0"/>
              <a:t>contribution:</a:t>
            </a:r>
          </a:p>
        </p:txBody>
      </p:sp>
      <p:graphicFrame>
        <p:nvGraphicFramePr>
          <p:cNvPr id="3" name="Table 2">
            <a:extLst>
              <a:ext uri="{FF2B5EF4-FFF2-40B4-BE49-F238E27FC236}">
                <a16:creationId xmlns:a16="http://schemas.microsoft.com/office/drawing/2014/main" id="{C53CFCFA-4F63-5CF7-E198-FD4525BEE9D9}"/>
              </a:ext>
            </a:extLst>
          </p:cNvPr>
          <p:cNvGraphicFramePr>
            <a:graphicFrameLocks noGrp="1"/>
          </p:cNvGraphicFramePr>
          <p:nvPr>
            <p:extLst>
              <p:ext uri="{D42A27DB-BD31-4B8C-83A1-F6EECF244321}">
                <p14:modId xmlns:p14="http://schemas.microsoft.com/office/powerpoint/2010/main" val="1660327481"/>
              </p:ext>
            </p:extLst>
          </p:nvPr>
        </p:nvGraphicFramePr>
        <p:xfrm>
          <a:off x="1447800" y="1352550"/>
          <a:ext cx="6324600" cy="2262146"/>
        </p:xfrm>
        <a:graphic>
          <a:graphicData uri="http://schemas.openxmlformats.org/drawingml/2006/table">
            <a:tbl>
              <a:tblPr firstRow="1" bandRow="1">
                <a:tableStyleId>{5C22544A-7EE6-4342-B048-85BDC9FD1C3A}</a:tableStyleId>
              </a:tblPr>
              <a:tblGrid>
                <a:gridCol w="2108200">
                  <a:extLst>
                    <a:ext uri="{9D8B030D-6E8A-4147-A177-3AD203B41FA5}">
                      <a16:colId xmlns:a16="http://schemas.microsoft.com/office/drawing/2014/main" val="1687297111"/>
                    </a:ext>
                  </a:extLst>
                </a:gridCol>
                <a:gridCol w="2108200">
                  <a:extLst>
                    <a:ext uri="{9D8B030D-6E8A-4147-A177-3AD203B41FA5}">
                      <a16:colId xmlns:a16="http://schemas.microsoft.com/office/drawing/2014/main" val="71327897"/>
                    </a:ext>
                  </a:extLst>
                </a:gridCol>
                <a:gridCol w="2108200">
                  <a:extLst>
                    <a:ext uri="{9D8B030D-6E8A-4147-A177-3AD203B41FA5}">
                      <a16:colId xmlns:a16="http://schemas.microsoft.com/office/drawing/2014/main" val="2018519380"/>
                    </a:ext>
                  </a:extLst>
                </a:gridCol>
              </a:tblGrid>
              <a:tr h="435334">
                <a:tc>
                  <a:txBody>
                    <a:bodyPr/>
                    <a:lstStyle/>
                    <a:p>
                      <a:pPr algn="ctr"/>
                      <a:r>
                        <a:rPr lang="en-US" dirty="0"/>
                        <a:t>NAME</a:t>
                      </a:r>
                      <a:endParaRPr lang="en-IN" dirty="0"/>
                    </a:p>
                  </a:txBody>
                  <a:tcPr/>
                </a:tc>
                <a:tc>
                  <a:txBody>
                    <a:bodyPr/>
                    <a:lstStyle/>
                    <a:p>
                      <a:r>
                        <a:rPr lang="en-US" sz="1800" b="1" dirty="0">
                          <a:solidFill>
                            <a:schemeClr val="lt1"/>
                          </a:solidFill>
                          <a:effectLst/>
                          <a:latin typeface="+mn-lt"/>
                          <a:ea typeface="+mn-ea"/>
                          <a:cs typeface="+mn-cs"/>
                        </a:rPr>
                        <a:t> Dr. JAGADHEESH PATIL                                                                                                          </a:t>
                      </a:r>
                      <a:endParaRPr lang="en-IN" sz="1800" b="1" dirty="0">
                        <a:solidFill>
                          <a:schemeClr val="lt1"/>
                        </a:solidFill>
                        <a:effectLst/>
                        <a:latin typeface="+mn-lt"/>
                        <a:ea typeface="+mn-ea"/>
                        <a:cs typeface="+mn-cs"/>
                      </a:endParaRPr>
                    </a:p>
                  </a:txBody>
                  <a:tcPr/>
                </a:tc>
                <a:tc>
                  <a:txBody>
                    <a:bodyPr/>
                    <a:lstStyle/>
                    <a:p>
                      <a:pPr algn="ctr"/>
                      <a:r>
                        <a:rPr lang="en-US" sz="1800" dirty="0"/>
                        <a:t>PICTURE</a:t>
                      </a:r>
                      <a:endParaRPr lang="en-IN" sz="1800" dirty="0"/>
                    </a:p>
                  </a:txBody>
                  <a:tcPr/>
                </a:tc>
                <a:extLst>
                  <a:ext uri="{0D108BD9-81ED-4DB2-BD59-A6C34878D82A}">
                    <a16:rowId xmlns:a16="http://schemas.microsoft.com/office/drawing/2014/main" val="1213063680"/>
                  </a:ext>
                </a:extLst>
              </a:tr>
              <a:tr h="751398">
                <a:tc>
                  <a:txBody>
                    <a:bodyPr/>
                    <a:lstStyle/>
                    <a:p>
                      <a:pPr algn="ctr"/>
                      <a:r>
                        <a:rPr lang="en-US" dirty="0"/>
                        <a:t>G-MAIL</a:t>
                      </a:r>
                      <a:endParaRPr lang="en-IN" dirty="0"/>
                    </a:p>
                  </a:txBody>
                  <a:tcPr/>
                </a:tc>
                <a:tc>
                  <a:txBody>
                    <a:bodyPr/>
                    <a:lstStyle/>
                    <a:p>
                      <a:r>
                        <a:rPr lang="en-IN" b="0" i="0" dirty="0">
                          <a:solidFill>
                            <a:schemeClr val="dk1"/>
                          </a:solidFill>
                          <a:effectLst/>
                          <a:latin typeface="+mn-lt"/>
                          <a:ea typeface="+mn-ea"/>
                          <a:cs typeface="+mn-cs"/>
                        </a:rPr>
                        <a:t>j</a:t>
                      </a:r>
                      <a:r>
                        <a:rPr lang="en-IN" b="0" i="0">
                          <a:solidFill>
                            <a:schemeClr val="dk1"/>
                          </a:solidFill>
                          <a:effectLst/>
                          <a:latin typeface="+mn-lt"/>
                          <a:ea typeface="+mn-ea"/>
                          <a:cs typeface="+mn-cs"/>
                        </a:rPr>
                        <a:t>agadishmalipatil</a:t>
                      </a:r>
                      <a:r>
                        <a:rPr lang="en-IN" b="0" i="0" dirty="0">
                          <a:solidFill>
                            <a:schemeClr val="dk1"/>
                          </a:solidFill>
                          <a:effectLst/>
                          <a:latin typeface="+mn-lt"/>
                          <a:ea typeface="+mn-ea"/>
                          <a:cs typeface="+mn-cs"/>
                        </a:rPr>
                        <a:t>@gmail.com</a:t>
                      </a:r>
                    </a:p>
                  </a:txBody>
                  <a:tcPr/>
                </a:tc>
                <a:tc rowSpan="3">
                  <a:txBody>
                    <a:bodyPr/>
                    <a:lstStyle/>
                    <a:p>
                      <a:pPr algn="ctr"/>
                      <a:endParaRPr lang="en-IN" dirty="0"/>
                    </a:p>
                  </a:txBody>
                  <a:tcPr/>
                </a:tc>
                <a:extLst>
                  <a:ext uri="{0D108BD9-81ED-4DB2-BD59-A6C34878D82A}">
                    <a16:rowId xmlns:a16="http://schemas.microsoft.com/office/drawing/2014/main" val="2638132575"/>
                  </a:ext>
                </a:extLst>
              </a:tr>
              <a:tr h="435334">
                <a:tc>
                  <a:txBody>
                    <a:bodyPr/>
                    <a:lstStyle/>
                    <a:p>
                      <a:pPr algn="ctr"/>
                      <a:r>
                        <a:rPr lang="en-US" dirty="0"/>
                        <a:t>Contact number</a:t>
                      </a:r>
                      <a:endParaRPr lang="en-IN" dirty="0"/>
                    </a:p>
                  </a:txBody>
                  <a:tcPr/>
                </a:tc>
                <a:tc>
                  <a:txBody>
                    <a:bodyPr/>
                    <a:lstStyle/>
                    <a:p>
                      <a:pPr algn="ctr"/>
                      <a:r>
                        <a:rPr lang="en-US" dirty="0"/>
                        <a:t>9036511203</a:t>
                      </a:r>
                      <a:endParaRPr lang="en-IN" dirty="0"/>
                    </a:p>
                  </a:txBody>
                  <a:tcPr/>
                </a:tc>
                <a:tc vMerge="1">
                  <a:txBody>
                    <a:bodyPr/>
                    <a:lstStyle/>
                    <a:p>
                      <a:endParaRPr lang="en-IN" dirty="0"/>
                    </a:p>
                  </a:txBody>
                  <a:tcPr/>
                </a:tc>
                <a:extLst>
                  <a:ext uri="{0D108BD9-81ED-4DB2-BD59-A6C34878D82A}">
                    <a16:rowId xmlns:a16="http://schemas.microsoft.com/office/drawing/2014/main" val="258806918"/>
                  </a:ext>
                </a:extLst>
              </a:tr>
              <a:tr h="435334">
                <a:tc>
                  <a:txBody>
                    <a:bodyPr/>
                    <a:lstStyle/>
                    <a:p>
                      <a:pPr algn="ctr"/>
                      <a:r>
                        <a:rPr lang="en-US" dirty="0"/>
                        <a:t>Contribution</a:t>
                      </a:r>
                      <a:endParaRPr lang="en-IN" dirty="0"/>
                    </a:p>
                  </a:txBody>
                  <a:tcPr/>
                </a:tc>
                <a:tc>
                  <a:txBody>
                    <a:bodyPr/>
                    <a:lstStyle/>
                    <a:p>
                      <a:pPr algn="ctr"/>
                      <a:r>
                        <a:rPr lang="en-US" dirty="0"/>
                        <a:t>Guide and mentor </a:t>
                      </a:r>
                      <a:endParaRPr lang="en-IN" dirty="0"/>
                    </a:p>
                  </a:txBody>
                  <a:tcPr/>
                </a:tc>
                <a:tc vMerge="1">
                  <a:txBody>
                    <a:bodyPr/>
                    <a:lstStyle/>
                    <a:p>
                      <a:endParaRPr lang="en-IN" dirty="0"/>
                    </a:p>
                  </a:txBody>
                  <a:tcPr/>
                </a:tc>
                <a:extLst>
                  <a:ext uri="{0D108BD9-81ED-4DB2-BD59-A6C34878D82A}">
                    <a16:rowId xmlns:a16="http://schemas.microsoft.com/office/drawing/2014/main" val="1340141536"/>
                  </a:ext>
                </a:extLst>
              </a:tr>
            </a:tbl>
          </a:graphicData>
        </a:graphic>
      </p:graphicFrame>
      <p:sp>
        <p:nvSpPr>
          <p:cNvPr id="4" name="TextBox 3">
            <a:extLst>
              <a:ext uri="{FF2B5EF4-FFF2-40B4-BE49-F238E27FC236}">
                <a16:creationId xmlns:a16="http://schemas.microsoft.com/office/drawing/2014/main" id="{7B68ED78-87E8-0E32-6CE0-1C37523B575D}"/>
              </a:ext>
            </a:extLst>
          </p:cNvPr>
          <p:cNvSpPr txBox="1"/>
          <p:nvPr/>
        </p:nvSpPr>
        <p:spPr>
          <a:xfrm>
            <a:off x="762000" y="971550"/>
            <a:ext cx="1458156" cy="369332"/>
          </a:xfrm>
          <a:prstGeom prst="rect">
            <a:avLst/>
          </a:prstGeom>
          <a:noFill/>
        </p:spPr>
        <p:txBody>
          <a:bodyPr wrap="none" rtlCol="0">
            <a:spAutoFit/>
          </a:bodyPr>
          <a:lstStyle/>
          <a:p>
            <a:r>
              <a:rPr lang="en-US" dirty="0"/>
              <a:t>TEAM GUIDE:</a:t>
            </a:r>
            <a:endParaRPr lang="en-IN" dirty="0"/>
          </a:p>
        </p:txBody>
      </p:sp>
      <p:pic>
        <p:nvPicPr>
          <p:cNvPr id="6" name="Picture 5">
            <a:extLst>
              <a:ext uri="{FF2B5EF4-FFF2-40B4-BE49-F238E27FC236}">
                <a16:creationId xmlns:a16="http://schemas.microsoft.com/office/drawing/2014/main" id="{1357B12F-CA44-6972-82CF-021D913825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3600" y="2038350"/>
            <a:ext cx="1524000" cy="1524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AEB7F5-B750-F073-7789-6BC517B8CCF0}"/>
              </a:ext>
            </a:extLst>
          </p:cNvPr>
          <p:cNvSpPr>
            <a:spLocks noGrp="1"/>
          </p:cNvSpPr>
          <p:nvPr>
            <p:ph type="body" idx="1"/>
          </p:nvPr>
        </p:nvSpPr>
        <p:spPr>
          <a:xfrm>
            <a:off x="457200" y="895350"/>
            <a:ext cx="8229600" cy="276999"/>
          </a:xfrm>
        </p:spPr>
        <p:txBody>
          <a:bodyPr/>
          <a:lstStyle/>
          <a:p>
            <a:r>
              <a:rPr lang="en-US" dirty="0"/>
              <a:t>TEAM MEMBER 1 </a:t>
            </a:r>
            <a:r>
              <a:rPr lang="en-US" dirty="0">
                <a:sym typeface="Wingdings" panose="05000000000000000000" pitchFamily="2" charset="2"/>
              </a:rPr>
              <a:t>(TEAM LEAD):</a:t>
            </a:r>
            <a:endParaRPr lang="en-IN" dirty="0"/>
          </a:p>
        </p:txBody>
      </p:sp>
      <p:graphicFrame>
        <p:nvGraphicFramePr>
          <p:cNvPr id="4" name="Table 3">
            <a:extLst>
              <a:ext uri="{FF2B5EF4-FFF2-40B4-BE49-F238E27FC236}">
                <a16:creationId xmlns:a16="http://schemas.microsoft.com/office/drawing/2014/main" id="{AF52378E-0226-B9DB-8C12-BC21978D1F86}"/>
              </a:ext>
            </a:extLst>
          </p:cNvPr>
          <p:cNvGraphicFramePr>
            <a:graphicFrameLocks noGrp="1"/>
          </p:cNvGraphicFramePr>
          <p:nvPr>
            <p:extLst>
              <p:ext uri="{D42A27DB-BD31-4B8C-83A1-F6EECF244321}">
                <p14:modId xmlns:p14="http://schemas.microsoft.com/office/powerpoint/2010/main" val="1665076667"/>
              </p:ext>
            </p:extLst>
          </p:nvPr>
        </p:nvGraphicFramePr>
        <p:xfrm>
          <a:off x="1447800" y="1428750"/>
          <a:ext cx="6096000" cy="2021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41274100"/>
                    </a:ext>
                  </a:extLst>
                </a:gridCol>
                <a:gridCol w="2032000">
                  <a:extLst>
                    <a:ext uri="{9D8B030D-6E8A-4147-A177-3AD203B41FA5}">
                      <a16:colId xmlns:a16="http://schemas.microsoft.com/office/drawing/2014/main" val="2767007452"/>
                    </a:ext>
                  </a:extLst>
                </a:gridCol>
                <a:gridCol w="2032000">
                  <a:extLst>
                    <a:ext uri="{9D8B030D-6E8A-4147-A177-3AD203B41FA5}">
                      <a16:colId xmlns:a16="http://schemas.microsoft.com/office/drawing/2014/main" val="4198440934"/>
                    </a:ext>
                  </a:extLst>
                </a:gridCol>
              </a:tblGrid>
              <a:tr h="370840">
                <a:tc>
                  <a:txBody>
                    <a:bodyPr/>
                    <a:lstStyle/>
                    <a:p>
                      <a:r>
                        <a:rPr lang="en-US" dirty="0"/>
                        <a:t>NAME </a:t>
                      </a:r>
                      <a:endParaRPr lang="en-IN" dirty="0"/>
                    </a:p>
                  </a:txBody>
                  <a:tcPr/>
                </a:tc>
                <a:tc>
                  <a:txBody>
                    <a:bodyPr/>
                    <a:lstStyle/>
                    <a:p>
                      <a:r>
                        <a:rPr lang="en-US" dirty="0"/>
                        <a:t>PAVAN</a:t>
                      </a:r>
                      <a:endParaRPr lang="en-IN" dirty="0"/>
                    </a:p>
                  </a:txBody>
                  <a:tcPr/>
                </a:tc>
                <a:tc>
                  <a:txBody>
                    <a:bodyPr/>
                    <a:lstStyle/>
                    <a:p>
                      <a:r>
                        <a:rPr lang="en-US" dirty="0"/>
                        <a:t>PICTURE </a:t>
                      </a:r>
                      <a:endParaRPr lang="en-IN" dirty="0"/>
                    </a:p>
                  </a:txBody>
                  <a:tcPr/>
                </a:tc>
                <a:extLst>
                  <a:ext uri="{0D108BD9-81ED-4DB2-BD59-A6C34878D82A}">
                    <a16:rowId xmlns:a16="http://schemas.microsoft.com/office/drawing/2014/main" val="3289585645"/>
                  </a:ext>
                </a:extLst>
              </a:tr>
              <a:tr h="370840">
                <a:tc>
                  <a:txBody>
                    <a:bodyPr/>
                    <a:lstStyle/>
                    <a:p>
                      <a:r>
                        <a:rPr lang="en-US" dirty="0"/>
                        <a:t>G-MAIL</a:t>
                      </a:r>
                      <a:endParaRPr lang="en-IN" dirty="0"/>
                    </a:p>
                  </a:txBody>
                  <a:tcPr/>
                </a:tc>
                <a:tc>
                  <a:txBody>
                    <a:bodyPr/>
                    <a:lstStyle/>
                    <a:p>
                      <a:r>
                        <a:rPr lang="en-IN" b="0" i="0" dirty="0">
                          <a:solidFill>
                            <a:schemeClr val="dk1"/>
                          </a:solidFill>
                          <a:effectLst/>
                          <a:latin typeface="+mn-lt"/>
                          <a:ea typeface="+mn-ea"/>
                          <a:cs typeface="+mn-cs"/>
                        </a:rPr>
                        <a:t>ppgonalkar@gmail.com</a:t>
                      </a:r>
                      <a:endParaRPr lang="en-IN" dirty="0"/>
                    </a:p>
                  </a:txBody>
                  <a:tcPr/>
                </a:tc>
                <a:tc rowSpan="3">
                  <a:txBody>
                    <a:bodyPr/>
                    <a:lstStyle/>
                    <a:p>
                      <a:endParaRPr lang="en-IN" dirty="0"/>
                    </a:p>
                  </a:txBody>
                  <a:tcPr/>
                </a:tc>
                <a:extLst>
                  <a:ext uri="{0D108BD9-81ED-4DB2-BD59-A6C34878D82A}">
                    <a16:rowId xmlns:a16="http://schemas.microsoft.com/office/drawing/2014/main" val="2725484558"/>
                  </a:ext>
                </a:extLst>
              </a:tr>
              <a:tr h="370840">
                <a:tc>
                  <a:txBody>
                    <a:bodyPr/>
                    <a:lstStyle/>
                    <a:p>
                      <a:r>
                        <a:rPr lang="en-US" dirty="0"/>
                        <a:t>Contact number </a:t>
                      </a:r>
                      <a:endParaRPr lang="en-IN" dirty="0"/>
                    </a:p>
                  </a:txBody>
                  <a:tcPr/>
                </a:tc>
                <a:tc>
                  <a:txBody>
                    <a:bodyPr/>
                    <a:lstStyle/>
                    <a:p>
                      <a:r>
                        <a:rPr lang="en-US" dirty="0"/>
                        <a:t>6360913377</a:t>
                      </a:r>
                      <a:endParaRPr lang="en-IN" dirty="0"/>
                    </a:p>
                  </a:txBody>
                  <a:tcPr/>
                </a:tc>
                <a:tc vMerge="1">
                  <a:txBody>
                    <a:bodyPr/>
                    <a:lstStyle/>
                    <a:p>
                      <a:endParaRPr lang="en-IN" dirty="0"/>
                    </a:p>
                  </a:txBody>
                  <a:tcPr/>
                </a:tc>
                <a:extLst>
                  <a:ext uri="{0D108BD9-81ED-4DB2-BD59-A6C34878D82A}">
                    <a16:rowId xmlns:a16="http://schemas.microsoft.com/office/drawing/2014/main" val="2281847929"/>
                  </a:ext>
                </a:extLst>
              </a:tr>
              <a:tr h="370840">
                <a:tc>
                  <a:txBody>
                    <a:bodyPr/>
                    <a:lstStyle/>
                    <a:p>
                      <a:r>
                        <a:rPr lang="en-US" dirty="0"/>
                        <a:t>Contribution</a:t>
                      </a:r>
                      <a:endParaRPr lang="en-IN" dirty="0"/>
                    </a:p>
                  </a:txBody>
                  <a:tcPr/>
                </a:tc>
                <a:tc>
                  <a:txBody>
                    <a:bodyPr/>
                    <a:lstStyle/>
                    <a:p>
                      <a:r>
                        <a:rPr lang="en-US" dirty="0"/>
                        <a:t>Code and GUI development </a:t>
                      </a:r>
                      <a:endParaRPr lang="en-IN" dirty="0"/>
                    </a:p>
                  </a:txBody>
                  <a:tcPr/>
                </a:tc>
                <a:tc vMerge="1">
                  <a:txBody>
                    <a:bodyPr/>
                    <a:lstStyle/>
                    <a:p>
                      <a:endParaRPr lang="en-IN" dirty="0"/>
                    </a:p>
                  </a:txBody>
                  <a:tcPr/>
                </a:tc>
                <a:extLst>
                  <a:ext uri="{0D108BD9-81ED-4DB2-BD59-A6C34878D82A}">
                    <a16:rowId xmlns:a16="http://schemas.microsoft.com/office/drawing/2014/main" val="2780431549"/>
                  </a:ext>
                </a:extLst>
              </a:tr>
            </a:tbl>
          </a:graphicData>
        </a:graphic>
      </p:graphicFrame>
      <p:pic>
        <p:nvPicPr>
          <p:cNvPr id="6" name="Picture 5">
            <a:extLst>
              <a:ext uri="{FF2B5EF4-FFF2-40B4-BE49-F238E27FC236}">
                <a16:creationId xmlns:a16="http://schemas.microsoft.com/office/drawing/2014/main" id="{DDB4A16C-208D-B745-38F2-E14DAB0CE2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332" t="11482" r="-1111" b="20371"/>
          <a:stretch/>
        </p:blipFill>
        <p:spPr>
          <a:xfrm>
            <a:off x="5791200" y="1857998"/>
            <a:ext cx="1505127" cy="1573542"/>
          </a:xfrm>
          <a:prstGeom prst="rect">
            <a:avLst/>
          </a:prstGeom>
        </p:spPr>
      </p:pic>
    </p:spTree>
    <p:extLst>
      <p:ext uri="{BB962C8B-B14F-4D97-AF65-F5344CB8AC3E}">
        <p14:creationId xmlns:p14="http://schemas.microsoft.com/office/powerpoint/2010/main" val="321444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F7B551-9B98-D59A-8CAB-22BFC3118D5C}"/>
              </a:ext>
            </a:extLst>
          </p:cNvPr>
          <p:cNvSpPr>
            <a:spLocks noGrp="1"/>
          </p:cNvSpPr>
          <p:nvPr>
            <p:ph type="body" idx="1"/>
          </p:nvPr>
        </p:nvSpPr>
        <p:spPr>
          <a:xfrm>
            <a:off x="457200" y="895350"/>
            <a:ext cx="8229600" cy="276999"/>
          </a:xfrm>
        </p:spPr>
        <p:txBody>
          <a:bodyPr/>
          <a:lstStyle/>
          <a:p>
            <a:r>
              <a:rPr lang="en-US" dirty="0"/>
              <a:t>TEAM MEMBER 2:</a:t>
            </a:r>
            <a:endParaRPr lang="en-IN" dirty="0"/>
          </a:p>
        </p:txBody>
      </p:sp>
      <p:graphicFrame>
        <p:nvGraphicFramePr>
          <p:cNvPr id="6" name="Table 5">
            <a:extLst>
              <a:ext uri="{FF2B5EF4-FFF2-40B4-BE49-F238E27FC236}">
                <a16:creationId xmlns:a16="http://schemas.microsoft.com/office/drawing/2014/main" id="{F010F469-771E-287C-0C70-FCBEB7E8A06D}"/>
              </a:ext>
            </a:extLst>
          </p:cNvPr>
          <p:cNvGraphicFramePr>
            <a:graphicFrameLocks noGrp="1"/>
          </p:cNvGraphicFramePr>
          <p:nvPr>
            <p:extLst>
              <p:ext uri="{D42A27DB-BD31-4B8C-83A1-F6EECF244321}">
                <p14:modId xmlns:p14="http://schemas.microsoft.com/office/powerpoint/2010/main" val="2907340844"/>
              </p:ext>
            </p:extLst>
          </p:nvPr>
        </p:nvGraphicFramePr>
        <p:xfrm>
          <a:off x="2667000" y="1657350"/>
          <a:ext cx="4064000" cy="2021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40871497"/>
                    </a:ext>
                  </a:extLst>
                </a:gridCol>
                <a:gridCol w="2032000">
                  <a:extLst>
                    <a:ext uri="{9D8B030D-6E8A-4147-A177-3AD203B41FA5}">
                      <a16:colId xmlns:a16="http://schemas.microsoft.com/office/drawing/2014/main" val="4107564138"/>
                    </a:ext>
                  </a:extLst>
                </a:gridCol>
              </a:tblGrid>
              <a:tr h="370840">
                <a:tc>
                  <a:txBody>
                    <a:bodyPr/>
                    <a:lstStyle/>
                    <a:p>
                      <a:pPr algn="ctr"/>
                      <a:r>
                        <a:rPr lang="en-US" dirty="0"/>
                        <a:t>NAME </a:t>
                      </a:r>
                      <a:endParaRPr lang="en-IN" dirty="0"/>
                    </a:p>
                  </a:txBody>
                  <a:tcPr/>
                </a:tc>
                <a:tc>
                  <a:txBody>
                    <a:bodyPr/>
                    <a:lstStyle/>
                    <a:p>
                      <a:pPr algn="ctr"/>
                      <a:r>
                        <a:rPr lang="en-US" dirty="0"/>
                        <a:t>GANESH</a:t>
                      </a:r>
                      <a:endParaRPr lang="en-IN" dirty="0"/>
                    </a:p>
                  </a:txBody>
                  <a:tcPr/>
                </a:tc>
                <a:extLst>
                  <a:ext uri="{0D108BD9-81ED-4DB2-BD59-A6C34878D82A}">
                    <a16:rowId xmlns:a16="http://schemas.microsoft.com/office/drawing/2014/main" val="323848867"/>
                  </a:ext>
                </a:extLst>
              </a:tr>
              <a:tr h="370840">
                <a:tc>
                  <a:txBody>
                    <a:bodyPr/>
                    <a:lstStyle/>
                    <a:p>
                      <a:pPr algn="ctr"/>
                      <a:r>
                        <a:rPr lang="en-US" dirty="0"/>
                        <a:t>G-MAIL</a:t>
                      </a:r>
                      <a:endParaRPr lang="en-IN" dirty="0"/>
                    </a:p>
                  </a:txBody>
                  <a:tcPr/>
                </a:tc>
                <a:tc>
                  <a:txBody>
                    <a:bodyPr/>
                    <a:lstStyle/>
                    <a:p>
                      <a:pPr algn="ctr"/>
                      <a:r>
                        <a:rPr lang="en-US" dirty="0"/>
                        <a:t>ganeshekbote04@gmail.com</a:t>
                      </a:r>
                      <a:endParaRPr lang="en-IN" dirty="0"/>
                    </a:p>
                  </a:txBody>
                  <a:tcPr/>
                </a:tc>
                <a:extLst>
                  <a:ext uri="{0D108BD9-81ED-4DB2-BD59-A6C34878D82A}">
                    <a16:rowId xmlns:a16="http://schemas.microsoft.com/office/drawing/2014/main" val="3038509339"/>
                  </a:ext>
                </a:extLst>
              </a:tr>
              <a:tr h="370840">
                <a:tc>
                  <a:txBody>
                    <a:bodyPr/>
                    <a:lstStyle/>
                    <a:p>
                      <a:pPr algn="ctr"/>
                      <a:r>
                        <a:rPr lang="en-US" dirty="0"/>
                        <a:t>Contact number</a:t>
                      </a:r>
                      <a:endParaRPr lang="en-IN" dirty="0"/>
                    </a:p>
                  </a:txBody>
                  <a:tcPr/>
                </a:tc>
                <a:tc>
                  <a:txBody>
                    <a:bodyPr/>
                    <a:lstStyle/>
                    <a:p>
                      <a:pPr algn="ctr"/>
                      <a:r>
                        <a:rPr lang="en-US" dirty="0"/>
                        <a:t>9035441755</a:t>
                      </a:r>
                      <a:endParaRPr lang="en-IN" dirty="0"/>
                    </a:p>
                  </a:txBody>
                  <a:tcPr/>
                </a:tc>
                <a:extLst>
                  <a:ext uri="{0D108BD9-81ED-4DB2-BD59-A6C34878D82A}">
                    <a16:rowId xmlns:a16="http://schemas.microsoft.com/office/drawing/2014/main" val="4104983881"/>
                  </a:ext>
                </a:extLst>
              </a:tr>
              <a:tr h="370840">
                <a:tc>
                  <a:txBody>
                    <a:bodyPr/>
                    <a:lstStyle/>
                    <a:p>
                      <a:pPr algn="ctr"/>
                      <a:r>
                        <a:rPr lang="en-US" dirty="0"/>
                        <a:t>Contribution </a:t>
                      </a:r>
                      <a:endParaRPr lang="en-IN" dirty="0"/>
                    </a:p>
                  </a:txBody>
                  <a:tcPr/>
                </a:tc>
                <a:tc>
                  <a:txBody>
                    <a:bodyPr/>
                    <a:lstStyle/>
                    <a:p>
                      <a:pPr algn="ctr"/>
                      <a:r>
                        <a:rPr lang="en-US" dirty="0"/>
                        <a:t> Error debugging and modifying </a:t>
                      </a:r>
                      <a:endParaRPr lang="en-IN" dirty="0"/>
                    </a:p>
                  </a:txBody>
                  <a:tcPr/>
                </a:tc>
                <a:extLst>
                  <a:ext uri="{0D108BD9-81ED-4DB2-BD59-A6C34878D82A}">
                    <a16:rowId xmlns:a16="http://schemas.microsoft.com/office/drawing/2014/main" val="1463494397"/>
                  </a:ext>
                </a:extLst>
              </a:tr>
            </a:tbl>
          </a:graphicData>
        </a:graphic>
      </p:graphicFrame>
    </p:spTree>
    <p:extLst>
      <p:ext uri="{BB962C8B-B14F-4D97-AF65-F5344CB8AC3E}">
        <p14:creationId xmlns:p14="http://schemas.microsoft.com/office/powerpoint/2010/main" val="328060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57869A3-C49C-768D-4562-4C4C808CF08A}"/>
              </a:ext>
            </a:extLst>
          </p:cNvPr>
          <p:cNvSpPr>
            <a:spLocks noGrp="1"/>
          </p:cNvSpPr>
          <p:nvPr>
            <p:ph type="body" idx="1"/>
          </p:nvPr>
        </p:nvSpPr>
        <p:spPr>
          <a:xfrm>
            <a:off x="457200" y="1047750"/>
            <a:ext cx="8229600" cy="276999"/>
          </a:xfrm>
        </p:spPr>
        <p:txBody>
          <a:bodyPr/>
          <a:lstStyle/>
          <a:p>
            <a:r>
              <a:rPr lang="en-US" dirty="0"/>
              <a:t>TEAM MEMBER 3:</a:t>
            </a:r>
            <a:endParaRPr lang="en-IN" dirty="0"/>
          </a:p>
        </p:txBody>
      </p:sp>
      <p:graphicFrame>
        <p:nvGraphicFramePr>
          <p:cNvPr id="4" name="Table 3">
            <a:extLst>
              <a:ext uri="{FF2B5EF4-FFF2-40B4-BE49-F238E27FC236}">
                <a16:creationId xmlns:a16="http://schemas.microsoft.com/office/drawing/2014/main" id="{CE6C7092-3B57-6817-226A-81A801C6844D}"/>
              </a:ext>
            </a:extLst>
          </p:cNvPr>
          <p:cNvGraphicFramePr>
            <a:graphicFrameLocks noGrp="1"/>
          </p:cNvGraphicFramePr>
          <p:nvPr>
            <p:extLst>
              <p:ext uri="{D42A27DB-BD31-4B8C-83A1-F6EECF244321}">
                <p14:modId xmlns:p14="http://schemas.microsoft.com/office/powerpoint/2010/main" val="934519274"/>
              </p:ext>
            </p:extLst>
          </p:nvPr>
        </p:nvGraphicFramePr>
        <p:xfrm>
          <a:off x="2540000" y="1657350"/>
          <a:ext cx="4064000" cy="2296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10669636"/>
                    </a:ext>
                  </a:extLst>
                </a:gridCol>
                <a:gridCol w="2032000">
                  <a:extLst>
                    <a:ext uri="{9D8B030D-6E8A-4147-A177-3AD203B41FA5}">
                      <a16:colId xmlns:a16="http://schemas.microsoft.com/office/drawing/2014/main" val="3150589479"/>
                    </a:ext>
                  </a:extLst>
                </a:gridCol>
              </a:tblGrid>
              <a:tr h="370840">
                <a:tc>
                  <a:txBody>
                    <a:bodyPr/>
                    <a:lstStyle/>
                    <a:p>
                      <a:r>
                        <a:rPr lang="en-US" dirty="0"/>
                        <a:t>NAME </a:t>
                      </a:r>
                      <a:endParaRPr lang="en-IN" dirty="0"/>
                    </a:p>
                  </a:txBody>
                  <a:tcPr/>
                </a:tc>
                <a:tc>
                  <a:txBody>
                    <a:bodyPr/>
                    <a:lstStyle/>
                    <a:p>
                      <a:r>
                        <a:rPr lang="en-US" dirty="0"/>
                        <a:t>NIHKIL METRI</a:t>
                      </a:r>
                      <a:endParaRPr lang="en-IN" dirty="0"/>
                    </a:p>
                  </a:txBody>
                  <a:tcPr/>
                </a:tc>
                <a:extLst>
                  <a:ext uri="{0D108BD9-81ED-4DB2-BD59-A6C34878D82A}">
                    <a16:rowId xmlns:a16="http://schemas.microsoft.com/office/drawing/2014/main" val="3944476788"/>
                  </a:ext>
                </a:extLst>
              </a:tr>
              <a:tr h="370840">
                <a:tc>
                  <a:txBody>
                    <a:bodyPr/>
                    <a:lstStyle/>
                    <a:p>
                      <a:r>
                        <a:rPr lang="en-US" dirty="0"/>
                        <a:t>G-MAIL</a:t>
                      </a:r>
                      <a:endParaRPr lang="en-IN" dirty="0"/>
                    </a:p>
                  </a:txBody>
                  <a:tcPr/>
                </a:tc>
                <a:tc>
                  <a:txBody>
                    <a:bodyPr/>
                    <a:lstStyle/>
                    <a:p>
                      <a:r>
                        <a:rPr lang="en-US" dirty="0"/>
                        <a:t>nikhilgmetri2001@gmail.com</a:t>
                      </a:r>
                      <a:endParaRPr lang="en-IN" dirty="0"/>
                    </a:p>
                  </a:txBody>
                  <a:tcPr/>
                </a:tc>
                <a:extLst>
                  <a:ext uri="{0D108BD9-81ED-4DB2-BD59-A6C34878D82A}">
                    <a16:rowId xmlns:a16="http://schemas.microsoft.com/office/drawing/2014/main" val="1273801476"/>
                  </a:ext>
                </a:extLst>
              </a:tr>
              <a:tr h="370840">
                <a:tc>
                  <a:txBody>
                    <a:bodyPr/>
                    <a:lstStyle/>
                    <a:p>
                      <a:r>
                        <a:rPr lang="en-US" dirty="0"/>
                        <a:t>CONTACT NUMBER </a:t>
                      </a:r>
                      <a:endParaRPr lang="en-IN" dirty="0"/>
                    </a:p>
                  </a:txBody>
                  <a:tcPr/>
                </a:tc>
                <a:tc>
                  <a:txBody>
                    <a:bodyPr/>
                    <a:lstStyle/>
                    <a:p>
                      <a:r>
                        <a:rPr lang="en-US" dirty="0"/>
                        <a:t>7090820009</a:t>
                      </a:r>
                      <a:endParaRPr lang="en-IN" dirty="0"/>
                    </a:p>
                  </a:txBody>
                  <a:tcPr/>
                </a:tc>
                <a:extLst>
                  <a:ext uri="{0D108BD9-81ED-4DB2-BD59-A6C34878D82A}">
                    <a16:rowId xmlns:a16="http://schemas.microsoft.com/office/drawing/2014/main" val="3913940813"/>
                  </a:ext>
                </a:extLst>
              </a:tr>
              <a:tr h="370840">
                <a:tc>
                  <a:txBody>
                    <a:bodyPr/>
                    <a:lstStyle/>
                    <a:p>
                      <a:r>
                        <a:rPr lang="en-US" dirty="0"/>
                        <a:t>CONTRIBUTION </a:t>
                      </a:r>
                      <a:endParaRPr lang="en-IN" dirty="0"/>
                    </a:p>
                  </a:txBody>
                  <a:tcPr/>
                </a:tc>
                <a:tc>
                  <a:txBody>
                    <a:bodyPr/>
                    <a:lstStyle/>
                    <a:p>
                      <a:pPr algn="ctr"/>
                      <a:r>
                        <a:rPr lang="en-US" dirty="0"/>
                        <a:t>Report building and presentation making </a:t>
                      </a:r>
                      <a:endParaRPr lang="en-IN" dirty="0"/>
                    </a:p>
                  </a:txBody>
                  <a:tcPr/>
                </a:tc>
                <a:extLst>
                  <a:ext uri="{0D108BD9-81ED-4DB2-BD59-A6C34878D82A}">
                    <a16:rowId xmlns:a16="http://schemas.microsoft.com/office/drawing/2014/main" val="1266188016"/>
                  </a:ext>
                </a:extLst>
              </a:tr>
            </a:tbl>
          </a:graphicData>
        </a:graphic>
      </p:graphicFrame>
    </p:spTree>
    <p:extLst>
      <p:ext uri="{BB962C8B-B14F-4D97-AF65-F5344CB8AC3E}">
        <p14:creationId xmlns:p14="http://schemas.microsoft.com/office/powerpoint/2010/main" val="122099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1198" y="330834"/>
            <a:ext cx="1829435" cy="422275"/>
          </a:xfrm>
          <a:prstGeom prst="rect">
            <a:avLst/>
          </a:prstGeom>
        </p:spPr>
        <p:txBody>
          <a:bodyPr vert="horz" wrap="square" lIns="0" tIns="13335" rIns="0" bIns="0" rtlCol="0">
            <a:spAutoFit/>
          </a:bodyPr>
          <a:lstStyle/>
          <a:p>
            <a:pPr marL="12700">
              <a:lnSpc>
                <a:spcPct val="100000"/>
              </a:lnSpc>
              <a:spcBef>
                <a:spcPts val="105"/>
              </a:spcBef>
            </a:pPr>
            <a:r>
              <a:rPr dirty="0"/>
              <a:t>Conclusion</a:t>
            </a:r>
          </a:p>
        </p:txBody>
      </p:sp>
      <p:sp>
        <p:nvSpPr>
          <p:cNvPr id="3" name="TextBox 2">
            <a:extLst>
              <a:ext uri="{FF2B5EF4-FFF2-40B4-BE49-F238E27FC236}">
                <a16:creationId xmlns:a16="http://schemas.microsoft.com/office/drawing/2014/main" id="{0913197E-BA64-11D8-C6CB-2F6794A0559B}"/>
              </a:ext>
            </a:extLst>
          </p:cNvPr>
          <p:cNvSpPr txBox="1"/>
          <p:nvPr/>
        </p:nvSpPr>
        <p:spPr>
          <a:xfrm>
            <a:off x="381000" y="753109"/>
            <a:ext cx="8483702" cy="4247317"/>
          </a:xfrm>
          <a:prstGeom prst="rect">
            <a:avLst/>
          </a:prstGeom>
          <a:noFill/>
        </p:spPr>
        <p:txBody>
          <a:bodyPr wrap="square" rtlCol="0">
            <a:spAutoFit/>
          </a:bodyPr>
          <a:lstStyle/>
          <a:p>
            <a:pPr algn="just"/>
            <a:r>
              <a:rPr lang="en-US" dirty="0"/>
              <a:t>	The Secure File Protector project is successful and meets its objectives with a user-oriented file encryption/decryption solution based on AES-256 levels of security. Using a cryptography library will help ensure that cryptographic operations follow best security practices. But this could be improved by having valid error handling, i.e. to specifically catch some exceptions and give a more clear message in each case instead of just raising the exception. </a:t>
            </a:r>
          </a:p>
          <a:p>
            <a:pPr algn="just"/>
            <a:r>
              <a:rPr lang="en-US" dirty="0"/>
              <a:t>	In general the Secure File Protector project is a great start for those who would like to encrypt or decrypt any kind of files safely. With powerful encryption, a low barrier to entry and modular design Spectrum is worth looking into when it comes from restricting access in sensitive situations. The following points gives an overview of what the project does in terms of how it works and why:</a:t>
            </a:r>
          </a:p>
          <a:p>
            <a:pPr algn="just"/>
            <a:r>
              <a:rPr lang="en-US" dirty="0"/>
              <a:t>1. Security</a:t>
            </a:r>
          </a:p>
          <a:p>
            <a:pPr algn="just"/>
            <a:r>
              <a:rPr lang="en-US" dirty="0"/>
              <a:t>2. User Interface</a:t>
            </a:r>
          </a:p>
          <a:p>
            <a:pPr algn="just"/>
            <a:r>
              <a:rPr lang="en-US" dirty="0"/>
              <a:t>3. Implementation</a:t>
            </a:r>
          </a:p>
          <a:p>
            <a:pPr algn="just"/>
            <a:r>
              <a:rPr lang="en-US" dirty="0"/>
              <a:t>4. Areas for Improvement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BF683-B18D-C5ED-DF7F-F192FF978680}"/>
              </a:ext>
            </a:extLst>
          </p:cNvPr>
          <p:cNvSpPr>
            <a:spLocks noGrp="1"/>
          </p:cNvSpPr>
          <p:nvPr>
            <p:ph type="ctrTitle"/>
          </p:nvPr>
        </p:nvSpPr>
        <p:spPr>
          <a:xfrm>
            <a:off x="1066800" y="4019550"/>
            <a:ext cx="7772400" cy="923330"/>
          </a:xfrm>
        </p:spPr>
        <p:txBody>
          <a:bodyPr/>
          <a:lstStyle/>
          <a:p>
            <a:pPr algn="r"/>
            <a:r>
              <a:rPr lang="en-US" sz="6000" dirty="0"/>
              <a:t>THANK YOU</a:t>
            </a:r>
            <a:endParaRPr lang="en-IN" sz="6000" dirty="0"/>
          </a:p>
        </p:txBody>
      </p:sp>
    </p:spTree>
    <p:extLst>
      <p:ext uri="{BB962C8B-B14F-4D97-AF65-F5344CB8AC3E}">
        <p14:creationId xmlns:p14="http://schemas.microsoft.com/office/powerpoint/2010/main" val="10388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 y="326516"/>
            <a:ext cx="4378325" cy="422275"/>
          </a:xfrm>
          <a:prstGeom prst="rect">
            <a:avLst/>
          </a:prstGeom>
        </p:spPr>
        <p:txBody>
          <a:bodyPr vert="horz" wrap="square" lIns="0" tIns="13335" rIns="0" bIns="0" rtlCol="0">
            <a:spAutoFit/>
          </a:bodyPr>
          <a:lstStyle/>
          <a:p>
            <a:pPr marL="12700">
              <a:lnSpc>
                <a:spcPct val="100000"/>
              </a:lnSpc>
              <a:spcBef>
                <a:spcPts val="105"/>
              </a:spcBef>
            </a:pPr>
            <a:r>
              <a:rPr dirty="0"/>
              <a:t>Unique</a:t>
            </a:r>
            <a:r>
              <a:rPr spc="-30" dirty="0"/>
              <a:t> </a:t>
            </a:r>
            <a:r>
              <a:rPr dirty="0"/>
              <a:t>Idea</a:t>
            </a:r>
            <a:r>
              <a:rPr spc="-5" dirty="0"/>
              <a:t> Brief</a:t>
            </a:r>
            <a:r>
              <a:rPr spc="-10" dirty="0"/>
              <a:t> </a:t>
            </a:r>
            <a:r>
              <a:rPr dirty="0"/>
              <a:t>(Solution)</a:t>
            </a:r>
          </a:p>
        </p:txBody>
      </p:sp>
      <p:sp>
        <p:nvSpPr>
          <p:cNvPr id="3" name="TextBox 2">
            <a:extLst>
              <a:ext uri="{FF2B5EF4-FFF2-40B4-BE49-F238E27FC236}">
                <a16:creationId xmlns:a16="http://schemas.microsoft.com/office/drawing/2014/main" id="{BEC1F267-B43F-E7FF-68AA-C600726BF688}"/>
              </a:ext>
            </a:extLst>
          </p:cNvPr>
          <p:cNvSpPr txBox="1"/>
          <p:nvPr/>
        </p:nvSpPr>
        <p:spPr>
          <a:xfrm>
            <a:off x="381000" y="1047750"/>
            <a:ext cx="8305800" cy="341632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	Encryption involves converting data into a coded format that can only be accessed by those with the correct decryption key—protecting your sensitive data from unauthorized access.</a:t>
            </a:r>
          </a:p>
          <a:p>
            <a:pPr algn="just"/>
            <a:r>
              <a:rPr lang="en-US" b="0" i="0" dirty="0">
                <a:effectLst/>
                <a:highlight>
                  <a:srgbClr val="FFFFFF"/>
                </a:highlight>
                <a:latin typeface="Arial" panose="020B0604020202020204" pitchFamily="34" charset="0"/>
                <a:cs typeface="Arial" panose="020B0604020202020204" pitchFamily="34" charset="0"/>
              </a:rPr>
              <a:t>	Data encryption is a security method where information is encoded and can only be accessed or decrypted by a user with the correct encryption key. Encrypted data, also known as ciphertext, appears scrambled or unreadable to a person or entity accessing without permission.</a:t>
            </a:r>
          </a:p>
          <a:p>
            <a:pPr algn="just"/>
            <a:r>
              <a:rPr lang="en-US" dirty="0">
                <a:highlight>
                  <a:srgbClr val="FFFFFF"/>
                </a:highlight>
                <a:latin typeface="Arial" panose="020B0604020202020204" pitchFamily="34" charset="0"/>
                <a:cs typeface="Arial" panose="020B0604020202020204" pitchFamily="34" charset="0"/>
              </a:rPr>
              <a:t>	To do these there are many encryption algorithms such as:</a:t>
            </a:r>
          </a:p>
          <a:p>
            <a:pPr marL="285750" indent="-285750" algn="just">
              <a:buFont typeface="Arial" panose="020B0604020202020204" pitchFamily="34" charset="0"/>
              <a:buChar char="•"/>
            </a:pPr>
            <a:r>
              <a:rPr lang="en-US" b="0" i="0" dirty="0">
                <a:effectLst/>
                <a:highlight>
                  <a:srgbClr val="FFFFFF"/>
                </a:highlight>
                <a:latin typeface="Arial" panose="020B0604020202020204" pitchFamily="34" charset="0"/>
                <a:cs typeface="Arial" panose="020B0604020202020204" pitchFamily="34" charset="0"/>
              </a:rPr>
              <a:t>AES. The Advanced Encryption Standard (AES) is the trusted standard algorithm used by the United States government, as well as other organizations. Although extremely efficient in the 128-bit form, AES also uses 192- and 256-bit keys for very demanding encryption purposes.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0687614-C7F5-B724-27F2-D121EE3A7DA7}"/>
              </a:ext>
            </a:extLst>
          </p:cNvPr>
          <p:cNvSpPr>
            <a:spLocks noGrp="1"/>
          </p:cNvSpPr>
          <p:nvPr>
            <p:ph type="body" idx="1"/>
          </p:nvPr>
        </p:nvSpPr>
        <p:spPr>
          <a:xfrm>
            <a:off x="457200" y="909756"/>
            <a:ext cx="8229600" cy="3323987"/>
          </a:xfrm>
        </p:spPr>
        <p:txBody>
          <a:bodyPr/>
          <a:lstStyle/>
          <a:p>
            <a:pPr marL="285750" indent="-285750" algn="just">
              <a:buFont typeface="Arial" panose="020B0604020202020204" pitchFamily="34" charset="0"/>
              <a:buChar char="•"/>
            </a:pPr>
            <a:r>
              <a:rPr lang="en-US" b="0" i="0" dirty="0">
                <a:solidFill>
                  <a:schemeClr val="tx1"/>
                </a:solidFill>
                <a:effectLst/>
                <a:highlight>
                  <a:srgbClr val="FFFFFF"/>
                </a:highlight>
                <a:latin typeface="Arial" panose="020B0604020202020204" pitchFamily="34" charset="0"/>
                <a:cs typeface="Arial" panose="020B0604020202020204" pitchFamily="34" charset="0"/>
              </a:rPr>
              <a:t>Blowfish. Blowfish is another algorithm that was designed to replace DES. This symmetric tool breaks messages into 64-bit blocks and encrypts them individually. Blowfish has established a reputation for speed, flexibility, and is unbreakable. It’s in the public domain, so that makes it free, adding even more to its appeal.</a:t>
            </a:r>
          </a:p>
          <a:p>
            <a:pPr marL="285750" indent="-285750" algn="just">
              <a:buFont typeface="Arial" panose="020B0604020202020204" pitchFamily="34" charset="0"/>
              <a:buChar char="•"/>
            </a:pPr>
            <a:r>
              <a:rPr lang="en-US" b="0" i="0" dirty="0">
                <a:solidFill>
                  <a:schemeClr val="tx1"/>
                </a:solidFill>
                <a:effectLst/>
                <a:highlight>
                  <a:srgbClr val="FFFFFF"/>
                </a:highlight>
                <a:latin typeface="Arial" panose="020B0604020202020204" pitchFamily="34" charset="0"/>
                <a:cs typeface="Arial" panose="020B0604020202020204" pitchFamily="34" charset="0"/>
              </a:rPr>
              <a:t>Rivest-Shamir-Adleman (RSA). Rivest-Shamir-Adleman is an asymmetric encryption algorithm that works off the factorization of the product of two large prime numbers. Only a user with knowledge of these two numbers can decode the message successfully.</a:t>
            </a:r>
          </a:p>
          <a:p>
            <a:pPr algn="just"/>
            <a:endParaRPr lang="en-US" dirty="0">
              <a:solidFill>
                <a:schemeClr val="tx1"/>
              </a:solidFill>
              <a:highlight>
                <a:srgbClr val="FFFFFF"/>
              </a:highlight>
              <a:latin typeface="Arial" panose="020B0604020202020204" pitchFamily="34" charset="0"/>
              <a:cs typeface="Arial" panose="020B0604020202020204" pitchFamily="34" charset="0"/>
            </a:endParaRPr>
          </a:p>
          <a:p>
            <a:pPr algn="just"/>
            <a:r>
              <a:rPr lang="en-US" dirty="0">
                <a:solidFill>
                  <a:schemeClr val="tx1"/>
                </a:solidFill>
                <a:highlight>
                  <a:srgbClr val="FFFFFF"/>
                </a:highlight>
                <a:latin typeface="Arial" panose="020B0604020202020204" pitchFamily="34" charset="0"/>
                <a:cs typeface="Arial" panose="020B0604020202020204" pitchFamily="34" charset="0"/>
              </a:rPr>
              <a:t>This project is implemented using AES(256) algorithm.</a:t>
            </a:r>
          </a:p>
          <a:p>
            <a:pPr algn="just"/>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6631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188" y="314070"/>
            <a:ext cx="2672080" cy="422275"/>
          </a:xfrm>
          <a:prstGeom prst="rect">
            <a:avLst/>
          </a:prstGeom>
        </p:spPr>
        <p:txBody>
          <a:bodyPr vert="horz" wrap="square" lIns="0" tIns="13335" rIns="0" bIns="0" rtlCol="0">
            <a:spAutoFit/>
          </a:bodyPr>
          <a:lstStyle/>
          <a:p>
            <a:pPr marL="12700">
              <a:lnSpc>
                <a:spcPct val="100000"/>
              </a:lnSpc>
              <a:spcBef>
                <a:spcPts val="105"/>
              </a:spcBef>
            </a:pPr>
            <a:r>
              <a:rPr dirty="0"/>
              <a:t>Features</a:t>
            </a:r>
            <a:r>
              <a:rPr spc="-80" dirty="0"/>
              <a:t> </a:t>
            </a:r>
            <a:r>
              <a:rPr dirty="0"/>
              <a:t>Offered</a:t>
            </a:r>
          </a:p>
        </p:txBody>
      </p:sp>
      <p:sp>
        <p:nvSpPr>
          <p:cNvPr id="3" name="TextBox 2">
            <a:extLst>
              <a:ext uri="{FF2B5EF4-FFF2-40B4-BE49-F238E27FC236}">
                <a16:creationId xmlns:a16="http://schemas.microsoft.com/office/drawing/2014/main" id="{D72C426C-CC08-2F12-B351-C25E65B5B9FC}"/>
              </a:ext>
            </a:extLst>
          </p:cNvPr>
          <p:cNvSpPr txBox="1"/>
          <p:nvPr/>
        </p:nvSpPr>
        <p:spPr>
          <a:xfrm>
            <a:off x="237904" y="734022"/>
            <a:ext cx="882989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Drive Encryption: With the ability to encrypt user-selected files or directories, AES-256 Encryption – Strong AES-256 encryption algorithm for data protection.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Random Key Creation- Generates a new File Encryption Key (FEK) for each encryption operation.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Passphrase Protection — Encrypted data is only accessible with a user-provided passphrase.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KDF (Key Derivation Function): Invokes a </a:t>
            </a:r>
            <a:r>
              <a:rPr lang="en-US" dirty="0" err="1">
                <a:latin typeface="Arial" panose="020B0604020202020204" pitchFamily="34" charset="0"/>
                <a:cs typeface="Arial" panose="020B0604020202020204" pitchFamily="34" charset="0"/>
              </a:rPr>
              <a:t>KeyDeriviationFunction</a:t>
            </a:r>
            <a:r>
              <a:rPr lang="en-US" dirty="0">
                <a:latin typeface="Arial" panose="020B0604020202020204" pitchFamily="34" charset="0"/>
                <a:cs typeface="Arial" panose="020B0604020202020204" pitchFamily="34" charset="0"/>
              </a:rPr>
              <a:t> to generate secure keys based on user passphrase.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Storage Service for Keys: Encrypt the FEK itself and use derived key to protect it.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Plaintext Storage Avoidance - Never store a user's passphrase, nor the FEK itself in plaintext.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Process : Process execution to securely decrypt based on the correct passphrase</a:t>
            </a:r>
          </a:p>
          <a:p>
            <a:pPr algn="just"/>
            <a:r>
              <a:rPr lang="en-US" dirty="0">
                <a:latin typeface="Arial" panose="020B0604020202020204" pitchFamily="34" charset="0"/>
                <a:cs typeface="Arial" panose="020B0604020202020204" pitchFamily="34" charset="0"/>
              </a:rPr>
              <a:t>Workflow– Separation of Key &amp; User</a:t>
            </a:r>
          </a:p>
          <a:p>
            <a:pPr algn="just"/>
            <a:r>
              <a:rPr lang="en-US" dirty="0">
                <a:latin typeface="Arial" panose="020B0604020202020204" pitchFamily="34" charset="0"/>
                <a:cs typeface="Arial" panose="020B0604020202020204" pitchFamily="34" charset="0"/>
              </a:rPr>
              <a:t> • Separation of concerns: Isolates FEK from passphrase ( consumer supplied secret)</a:t>
            </a:r>
          </a:p>
          <a:p>
            <a:pPr algn="just"/>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054" y="321005"/>
            <a:ext cx="2020570" cy="422909"/>
          </a:xfrm>
          <a:prstGeom prst="rect">
            <a:avLst/>
          </a:prstGeom>
        </p:spPr>
        <p:txBody>
          <a:bodyPr vert="horz" wrap="square" lIns="0" tIns="13335" rIns="0" bIns="0" rtlCol="0">
            <a:spAutoFit/>
          </a:bodyPr>
          <a:lstStyle/>
          <a:p>
            <a:pPr marL="12700">
              <a:lnSpc>
                <a:spcPct val="100000"/>
              </a:lnSpc>
              <a:spcBef>
                <a:spcPts val="105"/>
              </a:spcBef>
            </a:pPr>
            <a:r>
              <a:rPr dirty="0"/>
              <a:t>Process</a:t>
            </a:r>
            <a:r>
              <a:rPr spc="-365" dirty="0"/>
              <a:t> </a:t>
            </a:r>
            <a:r>
              <a:rPr dirty="0"/>
              <a:t>f</a:t>
            </a:r>
            <a:r>
              <a:rPr spc="-10" dirty="0"/>
              <a:t>l</a:t>
            </a:r>
            <a:r>
              <a:rPr dirty="0"/>
              <a:t>ow</a:t>
            </a:r>
          </a:p>
        </p:txBody>
      </p:sp>
      <p:pic>
        <p:nvPicPr>
          <p:cNvPr id="1026" name="Picture 2">
            <a:extLst>
              <a:ext uri="{FF2B5EF4-FFF2-40B4-BE49-F238E27FC236}">
                <a16:creationId xmlns:a16="http://schemas.microsoft.com/office/drawing/2014/main" id="{714A0588-D0C5-18E3-F734-AFC694140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00150"/>
            <a:ext cx="5137150" cy="30737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513" y="319277"/>
            <a:ext cx="3388995" cy="422275"/>
          </a:xfrm>
          <a:prstGeom prst="rect">
            <a:avLst/>
          </a:prstGeom>
        </p:spPr>
        <p:txBody>
          <a:bodyPr vert="horz" wrap="square" lIns="0" tIns="13335" rIns="0" bIns="0" rtlCol="0">
            <a:spAutoFit/>
          </a:bodyPr>
          <a:lstStyle/>
          <a:p>
            <a:pPr marL="12700">
              <a:lnSpc>
                <a:spcPct val="100000"/>
              </a:lnSpc>
              <a:spcBef>
                <a:spcPts val="105"/>
              </a:spcBef>
            </a:pPr>
            <a:r>
              <a:rPr dirty="0"/>
              <a:t>Architecture</a:t>
            </a:r>
            <a:r>
              <a:rPr spc="-70" dirty="0"/>
              <a:t> </a:t>
            </a:r>
            <a:r>
              <a:rPr dirty="0"/>
              <a:t>Diagram</a:t>
            </a:r>
          </a:p>
        </p:txBody>
      </p:sp>
      <p:pic>
        <p:nvPicPr>
          <p:cNvPr id="4" name="Picture 3">
            <a:extLst>
              <a:ext uri="{FF2B5EF4-FFF2-40B4-BE49-F238E27FC236}">
                <a16:creationId xmlns:a16="http://schemas.microsoft.com/office/drawing/2014/main" id="{08789716-CA6D-B6B4-C2B8-3E73B9AA8C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741552"/>
            <a:ext cx="4838700" cy="4032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4BBB29A-3850-2EB2-7B0C-29EB93DB883F}"/>
              </a:ext>
            </a:extLst>
          </p:cNvPr>
          <p:cNvSpPr>
            <a:spLocks noGrp="1"/>
          </p:cNvSpPr>
          <p:nvPr>
            <p:ph type="body" idx="1"/>
          </p:nvPr>
        </p:nvSpPr>
        <p:spPr>
          <a:xfrm>
            <a:off x="381000" y="895350"/>
            <a:ext cx="8229600" cy="3323987"/>
          </a:xfrm>
        </p:spPr>
        <p:txBody>
          <a:bodyPr/>
          <a:lstStyle/>
          <a:p>
            <a:pPr marL="285750" indent="-285750" algn="just">
              <a:buFont typeface="Arial" panose="020B0604020202020204" pitchFamily="34" charset="0"/>
              <a:buChar char="•"/>
            </a:pPr>
            <a:r>
              <a:rPr lang="en-US" dirty="0"/>
              <a:t>User Passphrase : A User's initial input. It is what function as the password that secures their account or data.</a:t>
            </a:r>
          </a:p>
          <a:p>
            <a:pPr marL="285750" indent="-285750" algn="just">
              <a:buFont typeface="Arial" panose="020B0604020202020204" pitchFamily="34" charset="0"/>
              <a:buChar char="•"/>
            </a:pPr>
            <a:r>
              <a:rPr lang="en-US" dirty="0"/>
              <a:t>Select User Salt/Secret - The user chooses a salt or secret value as well. A 'salt' is an arbitrary string of characters and helps to increase the security by making it more difficult for attackers to crack a pass-phrase.</a:t>
            </a:r>
          </a:p>
          <a:p>
            <a:pPr marL="285750" indent="-285750" algn="just">
              <a:buFont typeface="Arial" panose="020B0604020202020204" pitchFamily="34" charset="0"/>
              <a:buChar char="•"/>
            </a:pPr>
            <a:r>
              <a:rPr lang="en-US" dirty="0"/>
              <a:t>Key Derivation Function (KDF): The KDF accepts the user passphrase and a salt as arguments. Creates a Key Encryption Key (KEK) KEK - A safe key, used for encrypting the tiered Key.</a:t>
            </a:r>
          </a:p>
          <a:p>
            <a:pPr marL="285750" indent="-285750" algn="just">
              <a:buFont typeface="Arial" panose="020B0604020202020204" pitchFamily="34" charset="0"/>
              <a:buChar char="•"/>
            </a:pPr>
            <a:r>
              <a:rPr lang="en-US" dirty="0"/>
              <a:t>FEK Generation (Random Key): This is a third type of FEK, produced by combining the KEK with some random key generation function. The FNK is specific to the user per session.</a:t>
            </a:r>
          </a:p>
          <a:p>
            <a:pPr algn="just"/>
            <a:endParaRPr lang="en-IN" dirty="0"/>
          </a:p>
        </p:txBody>
      </p:sp>
    </p:spTree>
    <p:extLst>
      <p:ext uri="{BB962C8B-B14F-4D97-AF65-F5344CB8AC3E}">
        <p14:creationId xmlns:p14="http://schemas.microsoft.com/office/powerpoint/2010/main" val="410574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FEF8C8-8A26-6927-A52C-FC2A8F90CC3B}"/>
              </a:ext>
            </a:extLst>
          </p:cNvPr>
          <p:cNvSpPr>
            <a:spLocks noGrp="1"/>
          </p:cNvSpPr>
          <p:nvPr>
            <p:ph type="body" idx="1"/>
          </p:nvPr>
        </p:nvSpPr>
        <p:spPr>
          <a:xfrm>
            <a:off x="457200" y="1047750"/>
            <a:ext cx="8229600" cy="2769989"/>
          </a:xfrm>
        </p:spPr>
        <p:txBody>
          <a:bodyPr/>
          <a:lstStyle/>
          <a:p>
            <a:pPr marL="285750" indent="-285750" algn="just">
              <a:buFont typeface="Arial" panose="020B0604020202020204" pitchFamily="34" charset="0"/>
              <a:buChar char="•"/>
            </a:pPr>
            <a:r>
              <a:rPr lang="en-US" dirty="0"/>
              <a:t>Type of encryption (AES-256): The FEK is used to encrypt any user files or directories which contain sensitive data. AES-256: This is the Advanced Encryption Standard with a 256-bit key, this algorithm is as strong for encryption efforts.</a:t>
            </a:r>
          </a:p>
          <a:p>
            <a:pPr marL="285750" indent="-285750" algn="just">
              <a:buFont typeface="Arial" panose="020B0604020202020204" pitchFamily="34" charset="0"/>
              <a:buChar char="•"/>
            </a:pPr>
            <a:r>
              <a:rPr lang="en-US" dirty="0"/>
              <a:t>FEK Protection — Encrypt FEK with Key: The same key, known as a master key to protect the encrypted message is required. This means that this way, even if the encrypted FEK is leaked ,the real FEK still safe.</a:t>
            </a:r>
          </a:p>
          <a:p>
            <a:pPr marL="285750" indent="-285750" algn="just">
              <a:buFont typeface="Arial" panose="020B0604020202020204" pitchFamily="34" charset="0"/>
              <a:buChar char="•"/>
            </a:pPr>
            <a:r>
              <a:rPr lang="en-US" dirty="0"/>
              <a:t>Storage (Encrypted File): This will keep everything encrypted along with the new FEK, and then store it safely. Thus, it ensures that the Password keys are protected even if they not in use.</a:t>
            </a:r>
          </a:p>
          <a:p>
            <a:pPr algn="just"/>
            <a:endParaRPr lang="en-IN" dirty="0"/>
          </a:p>
        </p:txBody>
      </p:sp>
    </p:spTree>
    <p:extLst>
      <p:ext uri="{BB962C8B-B14F-4D97-AF65-F5344CB8AC3E}">
        <p14:creationId xmlns:p14="http://schemas.microsoft.com/office/powerpoint/2010/main" val="192550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36" y="328676"/>
            <a:ext cx="2976880" cy="422275"/>
          </a:xfrm>
          <a:prstGeom prst="rect">
            <a:avLst/>
          </a:prstGeom>
        </p:spPr>
        <p:txBody>
          <a:bodyPr vert="horz" wrap="square" lIns="0" tIns="13335" rIns="0" bIns="0" rtlCol="0">
            <a:spAutoFit/>
          </a:bodyPr>
          <a:lstStyle/>
          <a:p>
            <a:pPr marL="12700">
              <a:lnSpc>
                <a:spcPct val="100000"/>
              </a:lnSpc>
              <a:spcBef>
                <a:spcPts val="105"/>
              </a:spcBef>
            </a:pPr>
            <a:r>
              <a:rPr dirty="0"/>
              <a:t>T</a:t>
            </a:r>
            <a:r>
              <a:rPr spc="5" dirty="0"/>
              <a:t>e</a:t>
            </a:r>
            <a:r>
              <a:rPr dirty="0"/>
              <a:t>c</a:t>
            </a:r>
            <a:r>
              <a:rPr spc="5" dirty="0"/>
              <a:t>h</a:t>
            </a:r>
            <a:r>
              <a:rPr dirty="0"/>
              <a:t>n</a:t>
            </a:r>
            <a:r>
              <a:rPr spc="5" dirty="0"/>
              <a:t>o</a:t>
            </a:r>
            <a:r>
              <a:rPr dirty="0"/>
              <a:t>log</a:t>
            </a:r>
            <a:r>
              <a:rPr spc="-15" dirty="0"/>
              <a:t>i</a:t>
            </a:r>
            <a:r>
              <a:rPr dirty="0"/>
              <a:t>es</a:t>
            </a:r>
            <a:r>
              <a:rPr spc="-385" dirty="0"/>
              <a:t> </a:t>
            </a:r>
            <a:r>
              <a:rPr spc="5" dirty="0"/>
              <a:t>used</a:t>
            </a:r>
          </a:p>
        </p:txBody>
      </p:sp>
      <p:sp>
        <p:nvSpPr>
          <p:cNvPr id="4" name="TextBox 3">
            <a:extLst>
              <a:ext uri="{FF2B5EF4-FFF2-40B4-BE49-F238E27FC236}">
                <a16:creationId xmlns:a16="http://schemas.microsoft.com/office/drawing/2014/main" id="{990D5CC1-DC69-AE69-3C61-AF3BF3525242}"/>
              </a:ext>
            </a:extLst>
          </p:cNvPr>
          <p:cNvSpPr txBox="1"/>
          <p:nvPr/>
        </p:nvSpPr>
        <p:spPr>
          <a:xfrm>
            <a:off x="381000" y="971550"/>
            <a:ext cx="8305800"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t>Anaconda navigator </a:t>
            </a:r>
          </a:p>
          <a:p>
            <a:pPr marL="285750" indent="-285750">
              <a:buFont typeface="Wingdings" panose="05000000000000000000" pitchFamily="2" charset="2"/>
              <a:buChar char="v"/>
            </a:pPr>
            <a:r>
              <a:rPr lang="en-US" dirty="0"/>
              <a:t>Spyder</a:t>
            </a:r>
          </a:p>
          <a:p>
            <a:pPr algn="just"/>
            <a:endParaRPr lang="en-US" dirty="0"/>
          </a:p>
          <a:p>
            <a:pPr marL="285750" indent="-285750">
              <a:buFont typeface="Wingdings" panose="05000000000000000000" pitchFamily="2" charset="2"/>
              <a:buChar char="q"/>
            </a:pPr>
            <a:r>
              <a:rPr lang="en-US" dirty="0"/>
              <a:t>Anaconda navigator </a:t>
            </a:r>
          </a:p>
          <a:p>
            <a:r>
              <a:rPr lang="en-US" dirty="0"/>
              <a:t>	Anaconda Navigator is a desktop graphical user interface (GUI) included in Anaconda® Distribution that allows you to launch applications and manage </a:t>
            </a:r>
            <a:r>
              <a:rPr lang="en-US" dirty="0" err="1"/>
              <a:t>conda</a:t>
            </a:r>
            <a:r>
              <a:rPr lang="en-US" dirty="0"/>
              <a:t> packages, environments, and channels without using command line interface (CLI) commands. </a:t>
            </a:r>
          </a:p>
          <a:p>
            <a:r>
              <a:rPr lang="en-US" dirty="0"/>
              <a:t>	Anaconda is a distribution of the Python programming language that is quite popular. It is designed specifically for machine learning and data science. There are more than 1,500 pre-installed packages that Anaconda comes with.</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TotalTime>
  <Words>1244</Words>
  <Application>Microsoft Office PowerPoint</Application>
  <PresentationFormat>On-screen Show (16:9)</PresentationFormat>
  <Paragraphs>91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Problem Statement</vt:lpstr>
      <vt:lpstr>Unique Idea Brief (Solution)</vt:lpstr>
      <vt:lpstr>PowerPoint Presentation</vt:lpstr>
      <vt:lpstr>Features Offered</vt:lpstr>
      <vt:lpstr>Process flow</vt:lpstr>
      <vt:lpstr>Architecture Diagram</vt:lpstr>
      <vt:lpstr>PowerPoint Presentation</vt:lpstr>
      <vt:lpstr>PowerPoint Presentation</vt:lpstr>
      <vt:lpstr>Technologies used</vt:lpstr>
      <vt:lpstr>PowerPoint Presentation</vt:lpstr>
      <vt:lpstr>Team members and contribution: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Pavan Kulkarni</cp:lastModifiedBy>
  <cp:revision>33</cp:revision>
  <dcterms:created xsi:type="dcterms:W3CDTF">2024-07-08T18:01:25Z</dcterms:created>
  <dcterms:modified xsi:type="dcterms:W3CDTF">2024-07-14T08:26:38Z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2024-07-08T00:00:00Z</vt:filetime>
  </property>
</Properties>
</file>