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iEVtZT8E4B1nF2TLJH3dJrMUjI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494437147f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49443714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494437147f_0_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49443714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2"/>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2"/>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3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4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4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4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32"/>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waroopjp56@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IN" sz="4200">
                <a:solidFill>
                  <a:srgbClr val="CC0000"/>
                </a:solidFill>
                <a:latin typeface="Montserrat"/>
                <a:ea typeface="Montserrat"/>
                <a:cs typeface="Montserrat"/>
                <a:sym typeface="Montserrat"/>
              </a:rPr>
              <a:t>           Capstone Project-2</a:t>
            </a:r>
            <a:br>
              <a:rPr b="1" lang="en-IN" sz="4200">
                <a:solidFill>
                  <a:srgbClr val="CC0000"/>
                </a:solidFill>
                <a:latin typeface="Montserrat"/>
                <a:ea typeface="Montserrat"/>
                <a:cs typeface="Montserrat"/>
                <a:sym typeface="Montserrat"/>
              </a:rPr>
            </a:br>
            <a:endParaRPr b="1" sz="16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IN" sz="3600">
                <a:solidFill>
                  <a:schemeClr val="lt1"/>
                </a:solidFill>
                <a:latin typeface="Montserrat"/>
                <a:ea typeface="Montserrat"/>
                <a:cs typeface="Montserrat"/>
                <a:sym typeface="Montserrat"/>
              </a:rPr>
              <a:t>Supervised ML on Seoul Bike Sharing Dataset (Regression)</a:t>
            </a:r>
            <a:br>
              <a:rPr b="1" lang="en-IN" sz="3600">
                <a:solidFill>
                  <a:schemeClr val="lt1"/>
                </a:solidFill>
                <a:latin typeface="Montserrat"/>
                <a:ea typeface="Montserrat"/>
                <a:cs typeface="Montserrat"/>
                <a:sym typeface="Montserrat"/>
              </a:rPr>
            </a:br>
            <a:endParaRPr b="1" sz="3600">
              <a:solidFill>
                <a:schemeClr val="lt1"/>
              </a:solidFill>
              <a:latin typeface="Montserrat"/>
              <a:ea typeface="Montserrat"/>
              <a:cs typeface="Montserrat"/>
              <a:sym typeface="Montserrat"/>
            </a:endParaRPr>
          </a:p>
          <a:p>
            <a:pPr indent="0" lvl="0" marL="0" rtl="0" algn="r">
              <a:lnSpc>
                <a:spcPct val="100000"/>
              </a:lnSpc>
              <a:spcBef>
                <a:spcPts val="0"/>
              </a:spcBef>
              <a:spcAft>
                <a:spcPts val="0"/>
              </a:spcAft>
              <a:buSzPts val="5200"/>
              <a:buNone/>
            </a:pPr>
            <a:r>
              <a:rPr b="1" lang="en-IN" sz="1200">
                <a:solidFill>
                  <a:schemeClr val="lt1"/>
                </a:solidFill>
                <a:latin typeface="Montserrat"/>
                <a:ea typeface="Montserrat"/>
                <a:cs typeface="Montserrat"/>
                <a:sym typeface="Montserrat"/>
              </a:rPr>
              <a:t>     -  Soma Pavan Kumar(Pro Flex)</a:t>
            </a:r>
            <a:br>
              <a:rPr b="1" lang="en-IN" sz="1200">
                <a:solidFill>
                  <a:schemeClr val="lt1"/>
                </a:solidFill>
                <a:latin typeface="Montserrat"/>
                <a:ea typeface="Montserrat"/>
                <a:cs typeface="Montserrat"/>
                <a:sym typeface="Montserrat"/>
              </a:rPr>
            </a:br>
            <a:r>
              <a:rPr b="1" lang="en-IN" sz="1200">
                <a:solidFill>
                  <a:schemeClr val="lt1"/>
                </a:solidFill>
                <a:latin typeface="Montserrat"/>
                <a:ea typeface="Montserrat"/>
                <a:cs typeface="Montserrat"/>
                <a:sym typeface="Montserrat"/>
              </a:rPr>
              <a:t>-     </a:t>
            </a:r>
            <a:r>
              <a:rPr b="1" lang="en-IN" sz="1200" u="sng">
                <a:solidFill>
                  <a:schemeClr val="lt1"/>
                </a:solidFill>
                <a:latin typeface="Montserrat"/>
                <a:ea typeface="Montserrat"/>
                <a:cs typeface="Montserrat"/>
                <a:sym typeface="Montserrat"/>
                <a:hlinkClick r:id="rId3">
                  <a:extLst>
                    <a:ext uri="{A12FA001-AC4F-418D-AE19-62706E023703}">
                      <ahyp:hlinkClr val="tx"/>
                    </a:ext>
                  </a:extLst>
                </a:hlinkClick>
              </a:rPr>
              <a:t>spkumar1998@gmail.com</a:t>
            </a:r>
            <a:r>
              <a:rPr b="1" lang="en-IN" sz="1200">
                <a:solidFill>
                  <a:schemeClr val="lt1"/>
                </a:solidFill>
                <a:latin typeface="Montserrat"/>
                <a:ea typeface="Montserrat"/>
                <a:cs typeface="Montserrat"/>
                <a:sym typeface="Montserrat"/>
              </a:rPr>
              <a:t>   </a:t>
            </a:r>
            <a:endParaRPr b="1" sz="12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idx="1" type="body"/>
          </p:nvPr>
        </p:nvSpPr>
        <p:spPr>
          <a:xfrm>
            <a:off x="311700" y="580975"/>
            <a:ext cx="8520600" cy="3855294"/>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Clr>
                <a:schemeClr val="accent2"/>
              </a:buClr>
              <a:buSzPts val="1800"/>
              <a:buNone/>
            </a:pPr>
            <a:r>
              <a:rPr lang="en-IN">
                <a:solidFill>
                  <a:schemeClr val="accent2"/>
                </a:solidFill>
                <a:latin typeface="Montserrat"/>
                <a:ea typeface="Montserrat"/>
                <a:cs typeface="Montserrat"/>
                <a:sym typeface="Montserrat"/>
              </a:rPr>
              <a:t>2. Plotting graph and a chart to find out the maximum number of riders according to the seasons:</a:t>
            </a:r>
            <a:endParaRPr/>
          </a:p>
          <a:p>
            <a:pPr indent="0" lvl="0" marL="1143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0" lvl="0" marL="1143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0" lvl="0" marL="1143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0" lvl="0" marL="1143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0" lvl="0" marL="1143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0" lvl="0" marL="1143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0" lvl="0" marL="1143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0" lvl="0" marL="1143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0" lvl="0" marL="1143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Graphs and the chart show that most number of bikes are ridden in Summer and consequently in autumn.</a:t>
            </a:r>
            <a:endParaRPr/>
          </a:p>
          <a:p>
            <a:pPr indent="0" lvl="0" marL="114300" rtl="0" algn="just">
              <a:lnSpc>
                <a:spcPct val="115000"/>
              </a:lnSpc>
              <a:spcBef>
                <a:spcPts val="0"/>
              </a:spcBef>
              <a:spcAft>
                <a:spcPts val="0"/>
              </a:spcAft>
              <a:buClr>
                <a:schemeClr val="accent2"/>
              </a:buClr>
              <a:buSzPts val="1800"/>
              <a:buNone/>
            </a:pPr>
            <a:r>
              <a:t/>
            </a:r>
            <a:endParaRPr>
              <a:solidFill>
                <a:schemeClr val="accent2"/>
              </a:solidFill>
            </a:endParaRPr>
          </a:p>
          <a:p>
            <a:pPr indent="0" lvl="0" marL="114300" rtl="0" algn="just">
              <a:lnSpc>
                <a:spcPct val="115000"/>
              </a:lnSpc>
              <a:spcBef>
                <a:spcPts val="0"/>
              </a:spcBef>
              <a:spcAft>
                <a:spcPts val="0"/>
              </a:spcAft>
              <a:buSzPts val="1800"/>
              <a:buNone/>
            </a:pPr>
            <a:r>
              <a:t/>
            </a:r>
            <a:endParaRPr>
              <a:solidFill>
                <a:schemeClr val="accent2"/>
              </a:solidFill>
            </a:endParaRPr>
          </a:p>
        </p:txBody>
      </p:sp>
      <p:pic>
        <p:nvPicPr>
          <p:cNvPr id="115" name="Google Shape;115;p10"/>
          <p:cNvPicPr preferRelativeResize="0"/>
          <p:nvPr/>
        </p:nvPicPr>
        <p:blipFill rotWithShape="1">
          <a:blip r:embed="rId3">
            <a:alphaModFix/>
          </a:blip>
          <a:srcRect b="0" l="0" r="0" t="0"/>
          <a:stretch/>
        </p:blipFill>
        <p:spPr>
          <a:xfrm>
            <a:off x="311700" y="1307306"/>
            <a:ext cx="4410396" cy="2826798"/>
          </a:xfrm>
          <a:prstGeom prst="rect">
            <a:avLst/>
          </a:prstGeom>
          <a:noFill/>
          <a:ln>
            <a:noFill/>
          </a:ln>
        </p:spPr>
      </p:pic>
      <p:pic>
        <p:nvPicPr>
          <p:cNvPr id="116" name="Google Shape;116;p10"/>
          <p:cNvPicPr preferRelativeResize="0"/>
          <p:nvPr/>
        </p:nvPicPr>
        <p:blipFill rotWithShape="1">
          <a:blip r:embed="rId4">
            <a:alphaModFix/>
          </a:blip>
          <a:srcRect b="0" l="0" r="0" t="0"/>
          <a:stretch/>
        </p:blipFill>
        <p:spPr>
          <a:xfrm>
            <a:off x="4743326" y="1298778"/>
            <a:ext cx="4067743" cy="24196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311700" y="187849"/>
            <a:ext cx="8520600" cy="9408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solidFill>
                  <a:schemeClr val="accent2"/>
                </a:solidFill>
                <a:latin typeface="Montserrat"/>
                <a:ea typeface="Montserrat"/>
                <a:cs typeface="Montserrat"/>
                <a:sym typeface="Montserrat"/>
              </a:rPr>
              <a:t>3. </a:t>
            </a:r>
            <a:r>
              <a:rPr lang="en-IN" sz="2400">
                <a:solidFill>
                  <a:schemeClr val="accent2"/>
                </a:solidFill>
                <a:latin typeface="Montserrat"/>
                <a:ea typeface="Montserrat"/>
                <a:cs typeface="Montserrat"/>
                <a:sym typeface="Montserrat"/>
              </a:rPr>
              <a:t>Plotting the frequency of number of rides according to the hour of the day</a:t>
            </a:r>
            <a:endParaRPr>
              <a:solidFill>
                <a:schemeClr val="accent2"/>
              </a:solidFill>
              <a:latin typeface="Montserrat"/>
              <a:ea typeface="Montserrat"/>
              <a:cs typeface="Montserrat"/>
              <a:sym typeface="Montserrat"/>
            </a:endParaRPr>
          </a:p>
        </p:txBody>
      </p:sp>
      <p:pic>
        <p:nvPicPr>
          <p:cNvPr id="122" name="Google Shape;122;p11"/>
          <p:cNvPicPr preferRelativeResize="0"/>
          <p:nvPr/>
        </p:nvPicPr>
        <p:blipFill rotWithShape="1">
          <a:blip r:embed="rId3">
            <a:alphaModFix/>
          </a:blip>
          <a:srcRect b="0" l="0" r="0" t="0"/>
          <a:stretch/>
        </p:blipFill>
        <p:spPr>
          <a:xfrm>
            <a:off x="383138" y="1128712"/>
            <a:ext cx="5534797" cy="3762900"/>
          </a:xfrm>
          <a:prstGeom prst="rect">
            <a:avLst/>
          </a:prstGeom>
          <a:noFill/>
          <a:ln>
            <a:noFill/>
          </a:ln>
        </p:spPr>
      </p:pic>
      <p:sp>
        <p:nvSpPr>
          <p:cNvPr id="123" name="Google Shape;123;p11"/>
          <p:cNvSpPr txBox="1"/>
          <p:nvPr/>
        </p:nvSpPr>
        <p:spPr>
          <a:xfrm>
            <a:off x="5322094" y="2007394"/>
            <a:ext cx="3088725" cy="255454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Montserrat"/>
                <a:ea typeface="Montserrat"/>
                <a:cs typeface="Montserrat"/>
                <a:sym typeface="Montserrat"/>
              </a:rPr>
              <a:t>By plotting this graph, we see the less obvious that people use the rented bikes at 08:00 in the morning and 18:00 in the evening. Which are the most obvious times for a person to rent a bike while heading to their offices and back.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idx="1" type="body"/>
          </p:nvPr>
        </p:nvSpPr>
        <p:spPr>
          <a:xfrm>
            <a:off x="254551" y="284906"/>
            <a:ext cx="8520600"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Clr>
                <a:schemeClr val="accent2"/>
              </a:buClr>
              <a:buSzPts val="1800"/>
              <a:buNone/>
            </a:pPr>
            <a:r>
              <a:rPr lang="en-IN">
                <a:solidFill>
                  <a:schemeClr val="accent2"/>
                </a:solidFill>
                <a:latin typeface="Montserrat"/>
                <a:ea typeface="Montserrat"/>
                <a:cs typeface="Montserrat"/>
                <a:sym typeface="Montserrat"/>
              </a:rPr>
              <a:t>4. Plotting the frequency of number of rides taken according to day of the week. </a:t>
            </a:r>
            <a:endParaRPr/>
          </a:p>
          <a:p>
            <a:pPr indent="0" lvl="0" marL="114300" rtl="0" algn="just">
              <a:lnSpc>
                <a:spcPct val="115000"/>
              </a:lnSpc>
              <a:spcBef>
                <a:spcPts val="0"/>
              </a:spcBef>
              <a:spcAft>
                <a:spcPts val="0"/>
              </a:spcAft>
              <a:buClr>
                <a:schemeClr val="accent2"/>
              </a:buClr>
              <a:buSzPts val="1800"/>
              <a:buNone/>
            </a:pPr>
            <a:r>
              <a:rPr lang="en-IN">
                <a:solidFill>
                  <a:schemeClr val="accent2"/>
                </a:solidFill>
                <a:latin typeface="Montserrat"/>
                <a:ea typeface="Montserrat"/>
                <a:cs typeface="Montserrat"/>
                <a:sym typeface="Montserrat"/>
              </a:rPr>
              <a:t>To find out that Friday is the busiest in terms of the number of rented bike counts.</a:t>
            </a:r>
            <a:endParaRPr/>
          </a:p>
        </p:txBody>
      </p:sp>
      <p:pic>
        <p:nvPicPr>
          <p:cNvPr id="129" name="Google Shape;129;p12"/>
          <p:cNvPicPr preferRelativeResize="0"/>
          <p:nvPr/>
        </p:nvPicPr>
        <p:blipFill rotWithShape="1">
          <a:blip r:embed="rId3">
            <a:alphaModFix/>
          </a:blip>
          <a:srcRect b="2742" l="0" r="0" t="0"/>
          <a:stretch/>
        </p:blipFill>
        <p:spPr>
          <a:xfrm>
            <a:off x="0" y="1993106"/>
            <a:ext cx="3659637" cy="3150394"/>
          </a:xfrm>
          <a:prstGeom prst="rect">
            <a:avLst/>
          </a:prstGeom>
          <a:noFill/>
          <a:ln>
            <a:noFill/>
          </a:ln>
        </p:spPr>
      </p:pic>
      <p:pic>
        <p:nvPicPr>
          <p:cNvPr id="130" name="Google Shape;130;p12"/>
          <p:cNvPicPr preferRelativeResize="0"/>
          <p:nvPr/>
        </p:nvPicPr>
        <p:blipFill rotWithShape="1">
          <a:blip r:embed="rId4">
            <a:alphaModFix/>
          </a:blip>
          <a:srcRect b="0" l="4317" r="0" t="0"/>
          <a:stretch/>
        </p:blipFill>
        <p:spPr>
          <a:xfrm>
            <a:off x="4829174" y="1861691"/>
            <a:ext cx="4274968" cy="32103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nvSpPr>
        <p:spPr>
          <a:xfrm>
            <a:off x="330119" y="4257676"/>
            <a:ext cx="8136731" cy="52322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Montserrat"/>
                <a:ea typeface="Montserrat"/>
                <a:cs typeface="Montserrat"/>
                <a:sym typeface="Montserrat"/>
              </a:rPr>
              <a:t>The sweet spot of temperature in which Korean people like to ride their bikes is around 25 degree Celsius to 30 degree Celsius which can get hot.</a:t>
            </a:r>
            <a:endParaRPr/>
          </a:p>
        </p:txBody>
      </p:sp>
      <p:pic>
        <p:nvPicPr>
          <p:cNvPr id="136" name="Google Shape;136;p13"/>
          <p:cNvPicPr preferRelativeResize="0"/>
          <p:nvPr/>
        </p:nvPicPr>
        <p:blipFill rotWithShape="1">
          <a:blip r:embed="rId3">
            <a:alphaModFix/>
          </a:blip>
          <a:srcRect b="0" l="0" r="0" t="0"/>
          <a:stretch/>
        </p:blipFill>
        <p:spPr>
          <a:xfrm>
            <a:off x="2515826" y="701157"/>
            <a:ext cx="3765316" cy="3392361"/>
          </a:xfrm>
          <a:prstGeom prst="rect">
            <a:avLst/>
          </a:prstGeom>
          <a:noFill/>
          <a:ln>
            <a:noFill/>
          </a:ln>
        </p:spPr>
      </p:pic>
      <p:sp>
        <p:nvSpPr>
          <p:cNvPr id="137" name="Google Shape;137;p13"/>
          <p:cNvSpPr txBox="1"/>
          <p:nvPr/>
        </p:nvSpPr>
        <p:spPr>
          <a:xfrm>
            <a:off x="330119" y="362603"/>
            <a:ext cx="702628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600" u="none" cap="none" strike="noStrike">
                <a:solidFill>
                  <a:srgbClr val="000000"/>
                </a:solidFill>
                <a:latin typeface="Arial"/>
                <a:ea typeface="Arial"/>
                <a:cs typeface="Arial"/>
                <a:sym typeface="Arial"/>
              </a:rPr>
              <a:t>5. Plotting the Temperatures in which Koreans would like to ride their bikes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311700" y="157163"/>
            <a:ext cx="8520600" cy="86056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solidFill>
                  <a:schemeClr val="accent2"/>
                </a:solidFill>
                <a:latin typeface="Montserrat"/>
                <a:ea typeface="Montserrat"/>
                <a:cs typeface="Montserrat"/>
                <a:sym typeface="Montserrat"/>
              </a:rPr>
              <a:t>6. Plotting which part of the day (Day or Night) do the people of Korea like to ride their bikes: </a:t>
            </a:r>
            <a:endParaRPr/>
          </a:p>
        </p:txBody>
      </p:sp>
      <p:pic>
        <p:nvPicPr>
          <p:cNvPr id="143" name="Google Shape;143;p14"/>
          <p:cNvPicPr preferRelativeResize="0"/>
          <p:nvPr/>
        </p:nvPicPr>
        <p:blipFill rotWithShape="1">
          <a:blip r:embed="rId3">
            <a:alphaModFix/>
          </a:blip>
          <a:srcRect b="0" l="0" r="0" t="0"/>
          <a:stretch/>
        </p:blipFill>
        <p:spPr>
          <a:xfrm>
            <a:off x="832026" y="1017725"/>
            <a:ext cx="4197173" cy="4100017"/>
          </a:xfrm>
          <a:prstGeom prst="rect">
            <a:avLst/>
          </a:prstGeom>
          <a:noFill/>
          <a:ln>
            <a:noFill/>
          </a:ln>
        </p:spPr>
      </p:pic>
      <p:sp>
        <p:nvSpPr>
          <p:cNvPr id="144" name="Google Shape;144;p14"/>
          <p:cNvSpPr txBox="1"/>
          <p:nvPr/>
        </p:nvSpPr>
        <p:spPr>
          <a:xfrm>
            <a:off x="5337693" y="1650206"/>
            <a:ext cx="3186113" cy="255454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Montserrat"/>
                <a:ea typeface="Montserrat"/>
                <a:cs typeface="Montserrat"/>
                <a:sym typeface="Montserrat"/>
              </a:rPr>
              <a:t>So, we find out that as usual and sane, more than 75% of Korean people like to ride their bikes in the daylight for their commute to offices back and forth. And only a few people like to ride their bikes after 08:00 in the night</a:t>
            </a:r>
            <a:r>
              <a:rPr b="0" i="0" lang="en-IN" sz="1400" u="none" cap="none" strike="noStrike">
                <a:solidFill>
                  <a:srgbClr val="000000"/>
                </a:solidFill>
                <a:latin typeface="Arial"/>
                <a:ea typeface="Arial"/>
                <a:cs typeface="Arial"/>
                <a:sym typeface="Arial"/>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nvSpPr>
        <p:spPr>
          <a:xfrm>
            <a:off x="311700" y="350045"/>
            <a:ext cx="862607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sz="1800">
                <a:latin typeface="Montserrat"/>
                <a:ea typeface="Montserrat"/>
                <a:cs typeface="Montserrat"/>
                <a:sym typeface="Montserrat"/>
              </a:rPr>
              <a:t>7.</a:t>
            </a:r>
            <a:r>
              <a:rPr b="0" i="0" lang="en-IN" sz="1800" u="none" cap="none" strike="noStrike">
                <a:solidFill>
                  <a:srgbClr val="000000"/>
                </a:solidFill>
                <a:latin typeface="Montserrat"/>
                <a:ea typeface="Montserrat"/>
                <a:cs typeface="Montserrat"/>
                <a:sym typeface="Montserrat"/>
              </a:rPr>
              <a:t> Plotting how many people ride in Snowfall and how much of snowfall.</a:t>
            </a:r>
            <a:endParaRPr/>
          </a:p>
        </p:txBody>
      </p:sp>
      <p:pic>
        <p:nvPicPr>
          <p:cNvPr id="150" name="Google Shape;150;p17"/>
          <p:cNvPicPr preferRelativeResize="0"/>
          <p:nvPr/>
        </p:nvPicPr>
        <p:blipFill rotWithShape="1">
          <a:blip r:embed="rId3">
            <a:alphaModFix/>
          </a:blip>
          <a:srcRect b="0" l="0" r="0" t="0"/>
          <a:stretch/>
        </p:blipFill>
        <p:spPr>
          <a:xfrm>
            <a:off x="311700" y="814388"/>
            <a:ext cx="5044012" cy="4329112"/>
          </a:xfrm>
          <a:prstGeom prst="rect">
            <a:avLst/>
          </a:prstGeom>
          <a:noFill/>
          <a:ln>
            <a:noFill/>
          </a:ln>
        </p:spPr>
      </p:pic>
      <p:sp>
        <p:nvSpPr>
          <p:cNvPr id="151" name="Google Shape;151;p17"/>
          <p:cNvSpPr txBox="1"/>
          <p:nvPr/>
        </p:nvSpPr>
        <p:spPr>
          <a:xfrm>
            <a:off x="5495927" y="1786920"/>
            <a:ext cx="3287964" cy="156966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Montserrat"/>
                <a:ea typeface="Montserrat"/>
                <a:cs typeface="Montserrat"/>
                <a:sym typeface="Montserrat"/>
              </a:rPr>
              <a:t>People like to ride their rented bikes in Absolute no rainfall and there are people who like to ride their bikes in a little snowfall.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311700" y="445024"/>
            <a:ext cx="8520600" cy="93371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400">
                <a:latin typeface="Montserrat"/>
                <a:ea typeface="Montserrat"/>
                <a:cs typeface="Montserrat"/>
                <a:sym typeface="Montserrat"/>
              </a:rPr>
              <a:t>Data modelling</a:t>
            </a:r>
            <a:endParaRPr b="1">
              <a:latin typeface="Montserrat"/>
              <a:ea typeface="Montserrat"/>
              <a:cs typeface="Montserrat"/>
              <a:sym typeface="Montserrat"/>
            </a:endParaRPr>
          </a:p>
        </p:txBody>
      </p:sp>
      <p:sp>
        <p:nvSpPr>
          <p:cNvPr id="157" name="Google Shape;157;p18"/>
          <p:cNvSpPr txBox="1"/>
          <p:nvPr/>
        </p:nvSpPr>
        <p:spPr>
          <a:xfrm>
            <a:off x="311700" y="1193007"/>
            <a:ext cx="8389388"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600" u="none" cap="none" strike="noStrike">
                <a:solidFill>
                  <a:srgbClr val="334960"/>
                </a:solidFill>
                <a:latin typeface="Montserrat"/>
                <a:ea typeface="Montserrat"/>
                <a:cs typeface="Montserrat"/>
                <a:sym typeface="Montserrat"/>
              </a:rPr>
              <a:t>Data Modelling is the process of analyzing the data objects and their relationship to the other objects. It is used to analyze the data requirements that are required for the business processes. </a:t>
            </a:r>
            <a:endParaRPr b="0" i="0" sz="1600" u="none" cap="none" strike="noStrike">
              <a:solidFill>
                <a:srgbClr val="000000"/>
              </a:solidFill>
              <a:latin typeface="Montserrat"/>
              <a:ea typeface="Montserrat"/>
              <a:cs typeface="Montserrat"/>
              <a:sym typeface="Montserrat"/>
            </a:endParaRPr>
          </a:p>
        </p:txBody>
      </p:sp>
      <p:sp>
        <p:nvSpPr>
          <p:cNvPr id="158" name="Google Shape;158;p18"/>
          <p:cNvSpPr txBox="1"/>
          <p:nvPr/>
        </p:nvSpPr>
        <p:spPr>
          <a:xfrm>
            <a:off x="377306" y="2250949"/>
            <a:ext cx="8520600" cy="64160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IN" sz="2800" u="none" cap="none" strike="noStrike">
                <a:solidFill>
                  <a:schemeClr val="accent2"/>
                </a:solidFill>
                <a:latin typeface="Montserrat"/>
                <a:ea typeface="Montserrat"/>
                <a:cs typeface="Montserrat"/>
                <a:sym typeface="Montserrat"/>
              </a:rPr>
              <a:t>Train test split</a:t>
            </a:r>
            <a:endParaRPr/>
          </a:p>
        </p:txBody>
      </p:sp>
      <p:sp>
        <p:nvSpPr>
          <p:cNvPr id="159" name="Google Shape;159;p18"/>
          <p:cNvSpPr txBox="1"/>
          <p:nvPr/>
        </p:nvSpPr>
        <p:spPr>
          <a:xfrm>
            <a:off x="311700" y="2892550"/>
            <a:ext cx="8389388"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600" u="none" cap="none" strike="noStrike">
                <a:solidFill>
                  <a:srgbClr val="002060"/>
                </a:solidFill>
                <a:latin typeface="Montserrat"/>
                <a:ea typeface="Montserrat"/>
                <a:cs typeface="Montserrat"/>
                <a:sym typeface="Montserrat"/>
              </a:rPr>
              <a:t>The procedure involves taking a dataset and dividing it into two subsets. The first subset is used to fit the model and is referred to as the training dataset. The second subset is not used to train the model; instead, the input element of the dataset is provided to the model, then predictions are made and compared to the expected values. This second dataset is referred to as the test dataset.</a:t>
            </a:r>
            <a:endParaRPr b="0" i="0" sz="16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311700" y="409525"/>
            <a:ext cx="8520600" cy="1381412"/>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Data is split into X and Y . Where X is all our independent Variables and Y is dependent variables(Rented Bike Count).</a:t>
            </a:r>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first five observations of X is shown below</a:t>
            </a:r>
            <a:endParaRPr/>
          </a:p>
        </p:txBody>
      </p:sp>
      <p:pic>
        <p:nvPicPr>
          <p:cNvPr id="165" name="Google Shape;165;p19"/>
          <p:cNvPicPr preferRelativeResize="0"/>
          <p:nvPr/>
        </p:nvPicPr>
        <p:blipFill>
          <a:blip r:embed="rId3">
            <a:alphaModFix/>
          </a:blip>
          <a:stretch>
            <a:fillRect/>
          </a:stretch>
        </p:blipFill>
        <p:spPr>
          <a:xfrm>
            <a:off x="152400" y="1943337"/>
            <a:ext cx="8839200" cy="23090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latin typeface="Montserrat"/>
                <a:ea typeface="Montserrat"/>
                <a:cs typeface="Montserrat"/>
                <a:sym typeface="Montserrat"/>
              </a:rPr>
              <a:t>Lets implement Machine Learning Algorithms!</a:t>
            </a:r>
            <a:endParaRPr/>
          </a:p>
        </p:txBody>
      </p:sp>
      <p:sp>
        <p:nvSpPr>
          <p:cNvPr id="171" name="Google Shape;17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solidFill>
                  <a:schemeClr val="accent2"/>
                </a:solidFill>
                <a:latin typeface="Montserrat"/>
                <a:ea typeface="Montserrat"/>
                <a:cs typeface="Montserrat"/>
                <a:sym typeface="Montserrat"/>
              </a:rPr>
              <a:t>1.  </a:t>
            </a:r>
            <a:r>
              <a:rPr b="1" lang="en-IN">
                <a:solidFill>
                  <a:srgbClr val="FF4747"/>
                </a:solidFill>
                <a:latin typeface="Montserrat"/>
                <a:ea typeface="Montserrat"/>
                <a:cs typeface="Montserrat"/>
                <a:sym typeface="Montserrat"/>
              </a:rPr>
              <a:t>Multiple Linear Regression</a:t>
            </a:r>
            <a:r>
              <a:rPr b="1" lang="en-IN">
                <a:solidFill>
                  <a:schemeClr val="accent2"/>
                </a:solidFill>
                <a:latin typeface="Montserrat"/>
                <a:ea typeface="Montserrat"/>
                <a:cs typeface="Montserrat"/>
                <a:sym typeface="Montserrat"/>
              </a:rPr>
              <a:t>: </a:t>
            </a:r>
            <a:endParaRPr/>
          </a:p>
          <a:p>
            <a:pPr indent="0" lvl="0" marL="114300" rtl="0" algn="l">
              <a:lnSpc>
                <a:spcPct val="115000"/>
              </a:lnSpc>
              <a:spcBef>
                <a:spcPts val="0"/>
              </a:spcBef>
              <a:spcAft>
                <a:spcPts val="0"/>
              </a:spcAft>
              <a:buSzPts val="1800"/>
              <a:buNone/>
            </a:pPr>
            <a:r>
              <a:rPr b="1" lang="en-IN">
                <a:solidFill>
                  <a:schemeClr val="accent2"/>
                </a:solidFill>
                <a:latin typeface="Montserrat"/>
                <a:ea typeface="Montserrat"/>
                <a:cs typeface="Montserrat"/>
                <a:sym typeface="Montserrat"/>
              </a:rPr>
              <a:t>	</a:t>
            </a:r>
            <a:r>
              <a:rPr lang="en-IN">
                <a:solidFill>
                  <a:schemeClr val="accent2"/>
                </a:solidFill>
                <a:latin typeface="Montserrat"/>
                <a:ea typeface="Montserrat"/>
                <a:cs typeface="Montserrat"/>
                <a:sym typeface="Montserrat"/>
              </a:rPr>
              <a:t>It</a:t>
            </a:r>
            <a:r>
              <a:rPr b="1" lang="en-IN">
                <a:solidFill>
                  <a:schemeClr val="accent2"/>
                </a:solidFill>
                <a:latin typeface="Montserrat"/>
                <a:ea typeface="Montserrat"/>
                <a:cs typeface="Montserrat"/>
                <a:sym typeface="Montserrat"/>
              </a:rPr>
              <a:t> </a:t>
            </a:r>
            <a:r>
              <a:rPr i="0" lang="en-IN">
                <a:solidFill>
                  <a:schemeClr val="accent2"/>
                </a:solidFill>
                <a:latin typeface="Montserrat"/>
                <a:ea typeface="Montserrat"/>
                <a:cs typeface="Montserrat"/>
                <a:sym typeface="Montserrat"/>
              </a:rPr>
              <a:t>is a statistical technique that uses several explanatory variables to predict the outcome of a response variable. Multiple regression is an extension of linear (OLS) regression that uses just one explanatory variable.</a:t>
            </a:r>
            <a:endParaRPr/>
          </a:p>
          <a:p>
            <a:pPr indent="0" lvl="0" marL="114300" rtl="0" algn="l">
              <a:lnSpc>
                <a:spcPct val="115000"/>
              </a:lnSpc>
              <a:spcBef>
                <a:spcPts val="0"/>
              </a:spcBef>
              <a:spcAft>
                <a:spcPts val="0"/>
              </a:spcAft>
              <a:buSzPts val="1800"/>
              <a:buNone/>
            </a:pPr>
            <a:r>
              <a:t/>
            </a:r>
            <a:endParaRPr sz="300">
              <a:solidFill>
                <a:schemeClr val="accent2"/>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lang="en-IN">
                <a:solidFill>
                  <a:schemeClr val="accent2"/>
                </a:solidFill>
                <a:latin typeface="Montserrat"/>
                <a:ea typeface="Montserrat"/>
                <a:cs typeface="Montserrat"/>
                <a:sym typeface="Montserrat"/>
              </a:rPr>
              <a:t>After implementation, the intercepts and coefficients of the model are given below.</a:t>
            </a:r>
            <a:endParaRPr>
              <a:solidFill>
                <a:schemeClr val="accent2"/>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IN">
                <a:solidFill>
                  <a:schemeClr val="accent2"/>
                </a:solidFill>
              </a:rPr>
              <a:t>		</a:t>
            </a:r>
            <a:endParaRPr/>
          </a:p>
        </p:txBody>
      </p:sp>
      <p:pic>
        <p:nvPicPr>
          <p:cNvPr id="172" name="Google Shape;172;p20"/>
          <p:cNvPicPr preferRelativeResize="0"/>
          <p:nvPr/>
        </p:nvPicPr>
        <p:blipFill>
          <a:blip r:embed="rId3">
            <a:alphaModFix/>
          </a:blip>
          <a:stretch>
            <a:fillRect/>
          </a:stretch>
        </p:blipFill>
        <p:spPr>
          <a:xfrm>
            <a:off x="85725" y="3600217"/>
            <a:ext cx="9143999" cy="13292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idx="1" type="body"/>
          </p:nvPr>
        </p:nvSpPr>
        <p:spPr>
          <a:xfrm>
            <a:off x="311700" y="566674"/>
            <a:ext cx="8520600" cy="43410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R2 scores for Multiple Linear Regression for train dataset is around 55% and same goes for test dataset which is also around 55%. The RMSE value is around 420 as shown in the figure below:</a:t>
            </a:r>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0" lvl="0" marL="114300" rtl="0" algn="just">
              <a:lnSpc>
                <a:spcPct val="115000"/>
              </a:lnSpc>
              <a:spcBef>
                <a:spcPts val="0"/>
              </a:spcBef>
              <a:spcAft>
                <a:spcPts val="0"/>
              </a:spcAft>
              <a:buClr>
                <a:schemeClr val="accent2"/>
              </a:buClr>
              <a:buSzPts val="1800"/>
              <a:buNone/>
            </a:pPr>
            <a:r>
              <a:t/>
            </a:r>
            <a:endParaRPr b="1">
              <a:solidFill>
                <a:schemeClr val="accent2"/>
              </a:solidFill>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p:txBody>
      </p:sp>
      <p:pic>
        <p:nvPicPr>
          <p:cNvPr id="178" name="Google Shape;178;p21"/>
          <p:cNvPicPr preferRelativeResize="0"/>
          <p:nvPr/>
        </p:nvPicPr>
        <p:blipFill>
          <a:blip r:embed="rId3">
            <a:alphaModFix/>
          </a:blip>
          <a:stretch>
            <a:fillRect/>
          </a:stretch>
        </p:blipFill>
        <p:spPr>
          <a:xfrm>
            <a:off x="0" y="1735927"/>
            <a:ext cx="9144000" cy="306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Contents</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1. Problem Statement</a:t>
            </a:r>
            <a:endParaRPr/>
          </a:p>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2. Introduction</a:t>
            </a:r>
            <a:endParaRPr/>
          </a:p>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3. Data Cleaning and Data Viz</a:t>
            </a:r>
            <a:endParaRPr/>
          </a:p>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4. Data Modelling and implementation</a:t>
            </a:r>
            <a:endParaRPr/>
          </a:p>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5. Conclusion</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261693" y="187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solidFill>
                  <a:srgbClr val="F80000"/>
                </a:solidFill>
                <a:latin typeface="Montserrat"/>
                <a:ea typeface="Montserrat"/>
                <a:cs typeface="Montserrat"/>
                <a:sym typeface="Montserrat"/>
              </a:rPr>
              <a:t>2</a:t>
            </a:r>
            <a:r>
              <a:rPr b="1" lang="en-IN">
                <a:solidFill>
                  <a:srgbClr val="F80000"/>
                </a:solidFill>
                <a:latin typeface="Montserrat"/>
                <a:ea typeface="Montserrat"/>
                <a:cs typeface="Montserrat"/>
                <a:sym typeface="Montserrat"/>
              </a:rPr>
              <a:t>. Decision Tree Regressor</a:t>
            </a:r>
            <a:endParaRPr/>
          </a:p>
        </p:txBody>
      </p:sp>
      <p:sp>
        <p:nvSpPr>
          <p:cNvPr id="184" name="Google Shape;184;p24"/>
          <p:cNvSpPr txBox="1"/>
          <p:nvPr>
            <p:ph idx="1" type="body"/>
          </p:nvPr>
        </p:nvSpPr>
        <p:spPr>
          <a:xfrm>
            <a:off x="311700" y="760549"/>
            <a:ext cx="8520600" cy="3954325"/>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i="0" lang="en-IN">
                <a:solidFill>
                  <a:schemeClr val="accent2"/>
                </a:solidFill>
                <a:latin typeface="Montserrat"/>
                <a:ea typeface="Montserrat"/>
                <a:cs typeface="Montserrat"/>
                <a:sym typeface="Montserrat"/>
              </a:rPr>
              <a:t>Decision tree builds regression or classification models in the form of a tree structure. It breaks down a dataset into smaller and smaller subsets while at the same time an associated decision tree is incrementally developed. The final result is a tree with decision nodes and leaf nodes.</a:t>
            </a:r>
            <a:endParaRPr/>
          </a:p>
          <a:p>
            <a:pPr indent="-228600" lvl="0" marL="457200" rtl="0" algn="just">
              <a:lnSpc>
                <a:spcPct val="115000"/>
              </a:lnSpc>
              <a:spcBef>
                <a:spcPts val="0"/>
              </a:spcBef>
              <a:spcAft>
                <a:spcPts val="0"/>
              </a:spcAft>
              <a:buClr>
                <a:schemeClr val="accent2"/>
              </a:buClr>
              <a:buSzPts val="1800"/>
              <a:buNone/>
            </a:pPr>
            <a:r>
              <a:t/>
            </a:r>
            <a:endParaRPr i="0">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Decision tree regressor when fitted to our data gives us better results than linear regression model as it is more complex than our previous model.</a:t>
            </a:r>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Hence as expected, the accuracy scores and R2 scores are better than our previous model.</a:t>
            </a:r>
            <a:endParaRPr>
              <a:solidFill>
                <a:schemeClr val="accent2"/>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idx="1" type="body"/>
          </p:nvPr>
        </p:nvSpPr>
        <p:spPr>
          <a:xfrm>
            <a:off x="311700" y="464344"/>
            <a:ext cx="8520600" cy="4429945"/>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R2 scores for Decision Tree Regressor algorithm is:</a:t>
            </a:r>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R2 scores for train dataset is 0.84  or 84%with a max depth of 12.</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And the Best R2 scores for test dataset is 0.77 or 77% with the same max_depth parameter.  The RMSE value is around 300.</a:t>
            </a:r>
            <a:endParaRPr/>
          </a:p>
        </p:txBody>
      </p:sp>
      <p:pic>
        <p:nvPicPr>
          <p:cNvPr id="190" name="Google Shape;190;p25"/>
          <p:cNvPicPr preferRelativeResize="0"/>
          <p:nvPr/>
        </p:nvPicPr>
        <p:blipFill>
          <a:blip r:embed="rId3">
            <a:alphaModFix/>
          </a:blip>
          <a:stretch>
            <a:fillRect/>
          </a:stretch>
        </p:blipFill>
        <p:spPr>
          <a:xfrm>
            <a:off x="0" y="863600"/>
            <a:ext cx="9144000" cy="2854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solidFill>
                  <a:srgbClr val="F80000"/>
                </a:solidFill>
              </a:rPr>
              <a:t>3</a:t>
            </a:r>
            <a:r>
              <a:rPr b="1" lang="en-IN">
                <a:solidFill>
                  <a:srgbClr val="F80000"/>
                </a:solidFill>
              </a:rPr>
              <a:t>. Random forest regressor</a:t>
            </a:r>
            <a:endParaRPr/>
          </a:p>
        </p:txBody>
      </p:sp>
      <p:sp>
        <p:nvSpPr>
          <p:cNvPr id="196" name="Google Shape;196;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i="0" lang="en-IN">
                <a:solidFill>
                  <a:srgbClr val="292929"/>
                </a:solidFill>
                <a:latin typeface="Montserrat"/>
                <a:ea typeface="Montserrat"/>
                <a:cs typeface="Montserrat"/>
                <a:sym typeface="Montserrat"/>
              </a:rPr>
              <a:t>Random Forest Regression is a supervised learning algorithm that uses ensemble learning method for regression. Ensemble learning method is a technique that combines predictions from multiple machine learning algorithms to make a more accurate prediction than a single model.</a:t>
            </a:r>
            <a:endParaRPr/>
          </a:p>
          <a:p>
            <a:pPr indent="-228600" lvl="0" marL="457200" rtl="0" algn="just">
              <a:lnSpc>
                <a:spcPct val="115000"/>
              </a:lnSpc>
              <a:spcBef>
                <a:spcPts val="0"/>
              </a:spcBef>
              <a:spcAft>
                <a:spcPts val="0"/>
              </a:spcAft>
              <a:buClr>
                <a:schemeClr val="accent2"/>
              </a:buClr>
              <a:buSzPts val="1800"/>
              <a:buNone/>
            </a:pPr>
            <a:r>
              <a:t/>
            </a:r>
            <a:endParaRPr>
              <a:solidFill>
                <a:srgbClr val="292929"/>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rgbClr val="292929"/>
                </a:solidFill>
                <a:latin typeface="Montserrat"/>
                <a:ea typeface="Montserrat"/>
                <a:cs typeface="Montserrat"/>
                <a:sym typeface="Montserrat"/>
              </a:rPr>
              <a:t>The Random forest is a tad bit more complex than decision trees as it uses multiple Decision trees and hence it is expected to have more accuracy in this model.</a:t>
            </a:r>
            <a:endParaRPr>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idx="1" type="body"/>
          </p:nvPr>
        </p:nvSpPr>
        <p:spPr>
          <a:xfrm>
            <a:off x="311700" y="2314575"/>
            <a:ext cx="8520600" cy="22543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a:solidFill>
                <a:schemeClr val="accent2"/>
              </a:solidFill>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a:solidFill>
                <a:schemeClr val="accent2"/>
              </a:solidFill>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a:solidFill>
                <a:schemeClr val="accent2"/>
              </a:solidFill>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R2 scores for Random Forest train dataset is 0.98 or 98%.</a:t>
            </a:r>
            <a:endParaRPr/>
          </a:p>
          <a:p>
            <a:pPr indent="-228600" lvl="0" marL="457200" rtl="0" algn="just">
              <a:lnSpc>
                <a:spcPct val="115000"/>
              </a:lnSpc>
              <a:spcBef>
                <a:spcPts val="0"/>
              </a:spcBef>
              <a:spcAft>
                <a:spcPts val="0"/>
              </a:spcAft>
              <a:buClr>
                <a:schemeClr val="accent2"/>
              </a:buClr>
              <a:buSzPts val="1800"/>
              <a:buNone/>
            </a:pPr>
            <a:r>
              <a:t/>
            </a:r>
            <a:endParaRPr sz="1000">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R2 scores for Random Forest test dataset is 0.89 or 89%.</a:t>
            </a:r>
            <a:endParaRPr>
              <a:solidFill>
                <a:schemeClr val="accent2"/>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a:solidFill>
                <a:schemeClr val="accent2"/>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IN">
                <a:solidFill>
                  <a:schemeClr val="accent2"/>
                </a:solidFill>
                <a:latin typeface="Montserrat"/>
                <a:ea typeface="Montserrat"/>
                <a:cs typeface="Montserrat"/>
                <a:sym typeface="Montserrat"/>
              </a:rPr>
              <a:t>The RMSE value is around 200.</a:t>
            </a:r>
            <a:endParaRPr>
              <a:solidFill>
                <a:schemeClr val="accent2"/>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t/>
            </a:r>
            <a:endParaRPr>
              <a:solidFill>
                <a:schemeClr val="accent2"/>
              </a:solidFill>
            </a:endParaRPr>
          </a:p>
        </p:txBody>
      </p:sp>
      <p:pic>
        <p:nvPicPr>
          <p:cNvPr id="202" name="Google Shape;202;p27"/>
          <p:cNvPicPr preferRelativeResize="0"/>
          <p:nvPr/>
        </p:nvPicPr>
        <p:blipFill>
          <a:blip r:embed="rId3">
            <a:alphaModFix/>
          </a:blip>
          <a:stretch>
            <a:fillRect/>
          </a:stretch>
        </p:blipFill>
        <p:spPr>
          <a:xfrm>
            <a:off x="152400" y="152400"/>
            <a:ext cx="8409374" cy="3255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solidFill>
                  <a:srgbClr val="F80000"/>
                </a:solidFill>
                <a:latin typeface="Montserrat"/>
                <a:ea typeface="Montserrat"/>
                <a:cs typeface="Montserrat"/>
                <a:sym typeface="Montserrat"/>
              </a:rPr>
              <a:t>4</a:t>
            </a:r>
            <a:r>
              <a:rPr b="1" lang="en-IN">
                <a:solidFill>
                  <a:srgbClr val="F80000"/>
                </a:solidFill>
                <a:latin typeface="Montserrat"/>
                <a:ea typeface="Montserrat"/>
                <a:cs typeface="Montserrat"/>
                <a:sym typeface="Montserrat"/>
              </a:rPr>
              <a:t>. XGBoost regressor</a:t>
            </a:r>
            <a:endParaRPr/>
          </a:p>
        </p:txBody>
      </p:sp>
      <p:sp>
        <p:nvSpPr>
          <p:cNvPr id="208" name="Google Shape;208;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solidFill>
                  <a:schemeClr val="accent2"/>
                </a:solidFill>
                <a:latin typeface="Montserrat"/>
                <a:ea typeface="Montserrat"/>
                <a:cs typeface="Montserrat"/>
                <a:sym typeface="Montserrat"/>
              </a:rPr>
              <a:t>XGBoost is an efficient implementation of the gradient boosting algorithm that can be used for regression predictive modelling. It is fast because of the capacity to do parallel computation on a single </a:t>
            </a:r>
            <a:r>
              <a:rPr lang="en-IN">
                <a:solidFill>
                  <a:schemeClr val="accent2"/>
                </a:solidFill>
                <a:latin typeface="Montserrat"/>
                <a:ea typeface="Montserrat"/>
                <a:cs typeface="Montserrat"/>
                <a:sym typeface="Montserrat"/>
              </a:rPr>
              <a:t>machine</a:t>
            </a:r>
            <a:r>
              <a:rPr lang="en-IN">
                <a:solidFill>
                  <a:schemeClr val="accent2"/>
                </a:solidFill>
                <a:latin typeface="Montserrat"/>
                <a:ea typeface="Montserrat"/>
                <a:cs typeface="Montserrat"/>
                <a:sym typeface="Montserrat"/>
              </a:rPr>
              <a:t>.It is one of the best Regression models that can be used. It is also used in finding important features of a dataframe.</a:t>
            </a:r>
            <a:endParaRPr/>
          </a:p>
          <a:p>
            <a:pPr indent="0" lvl="0" marL="114300" rtl="0" algn="l">
              <a:lnSpc>
                <a:spcPct val="115000"/>
              </a:lnSpc>
              <a:spcBef>
                <a:spcPts val="0"/>
              </a:spcBef>
              <a:spcAft>
                <a:spcPts val="0"/>
              </a:spcAft>
              <a:buSzPts val="1800"/>
              <a:buNone/>
            </a:pPr>
            <a:r>
              <a:t/>
            </a:r>
            <a:endParaRPr>
              <a:solidFill>
                <a:schemeClr val="accent2"/>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t/>
            </a:r>
            <a:endParaRPr>
              <a:solidFill>
                <a:schemeClr val="accent2"/>
              </a:solidFill>
              <a:latin typeface="Montserrat"/>
              <a:ea typeface="Montserrat"/>
              <a:cs typeface="Montserrat"/>
              <a:sym typeface="Montserrat"/>
            </a:endParaRPr>
          </a:p>
        </p:txBody>
      </p:sp>
      <p:pic>
        <p:nvPicPr>
          <p:cNvPr id="209" name="Google Shape;209;p28"/>
          <p:cNvPicPr preferRelativeResize="0"/>
          <p:nvPr/>
        </p:nvPicPr>
        <p:blipFill>
          <a:blip r:embed="rId3">
            <a:alphaModFix/>
          </a:blip>
          <a:stretch>
            <a:fillRect/>
          </a:stretch>
        </p:blipFill>
        <p:spPr>
          <a:xfrm>
            <a:off x="0" y="2818200"/>
            <a:ext cx="9143999" cy="2325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idx="1" type="body"/>
          </p:nvPr>
        </p:nvSpPr>
        <p:spPr>
          <a:xfrm>
            <a:off x="311700" y="442913"/>
            <a:ext cx="8520600" cy="4125962"/>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accuracy scores or R2 scores for XGBoost is very good, almost as good as Random Forest Regressor.</a:t>
            </a:r>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Train dataset R2 score is 0.9 or 90% with estimators of 1000 and best learning rate is 0.1</a:t>
            </a:r>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Test dataset scores R2 score is 0.885 or 88.5% with the same hyper parameters.</a:t>
            </a:r>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RMSE value is around 200.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494437147f_0_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Feature Importances using XGBoost</a:t>
            </a:r>
            <a:endParaRPr/>
          </a:p>
        </p:txBody>
      </p:sp>
      <p:sp>
        <p:nvSpPr>
          <p:cNvPr id="220" name="Google Shape;220;g1494437147f_0_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g1494437147f_0_10"/>
          <p:cNvPicPr preferRelativeResize="0"/>
          <p:nvPr/>
        </p:nvPicPr>
        <p:blipFill>
          <a:blip r:embed="rId3">
            <a:alphaModFix/>
          </a:blip>
          <a:stretch>
            <a:fillRect/>
          </a:stretch>
        </p:blipFill>
        <p:spPr>
          <a:xfrm>
            <a:off x="358402" y="1152475"/>
            <a:ext cx="5313675" cy="3123050"/>
          </a:xfrm>
          <a:prstGeom prst="rect">
            <a:avLst/>
          </a:prstGeom>
          <a:noFill/>
          <a:ln>
            <a:noFill/>
          </a:ln>
        </p:spPr>
      </p:pic>
      <p:sp>
        <p:nvSpPr>
          <p:cNvPr id="222" name="Google Shape;222;g1494437147f_0_10"/>
          <p:cNvSpPr txBox="1"/>
          <p:nvPr/>
        </p:nvSpPr>
        <p:spPr>
          <a:xfrm>
            <a:off x="5625700" y="1210875"/>
            <a:ext cx="2936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Montserrat"/>
                <a:ea typeface="Montserrat"/>
                <a:cs typeface="Montserrat"/>
                <a:sym typeface="Montserrat"/>
              </a:rPr>
              <a:t>The most important features are: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IN">
                <a:latin typeface="Montserrat"/>
                <a:ea typeface="Montserrat"/>
                <a:cs typeface="Montserrat"/>
                <a:sym typeface="Montserrat"/>
              </a:rPr>
              <a:t>Functioning Day</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IN">
                <a:latin typeface="Montserrat"/>
                <a:ea typeface="Montserrat"/>
                <a:cs typeface="Montserrat"/>
                <a:sym typeface="Montserrat"/>
              </a:rPr>
              <a:t>Temperature</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IN">
                <a:latin typeface="Montserrat"/>
                <a:ea typeface="Montserrat"/>
                <a:cs typeface="Montserrat"/>
                <a:sym typeface="Montserrat"/>
              </a:rPr>
              <a:t>Seasons</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0" lvl="0" marL="457200" rtl="0" algn="l">
              <a:spcBef>
                <a:spcPts val="0"/>
              </a:spcBef>
              <a:spcAft>
                <a:spcPts val="0"/>
              </a:spcAft>
              <a:buNone/>
            </a:pPr>
            <a:r>
              <a:rPr lang="en-IN">
                <a:latin typeface="Montserrat"/>
                <a:ea typeface="Montserrat"/>
                <a:cs typeface="Montserrat"/>
                <a:sym typeface="Montserrat"/>
              </a:rPr>
              <a:t>Hence, these are the features that are the most important in determining the number of bikes rented that particular day.</a:t>
            </a:r>
            <a:endParaRPr>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494437147f_0_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Results: Per Hour Demand as per the Random Forest Model</a:t>
            </a:r>
            <a:endParaRPr/>
          </a:p>
        </p:txBody>
      </p:sp>
      <p:sp>
        <p:nvSpPr>
          <p:cNvPr id="228" name="Google Shape;228;g1494437147f_0_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g1494437147f_0_17"/>
          <p:cNvPicPr preferRelativeResize="0"/>
          <p:nvPr/>
        </p:nvPicPr>
        <p:blipFill>
          <a:blip r:embed="rId3">
            <a:alphaModFix/>
          </a:blip>
          <a:stretch>
            <a:fillRect/>
          </a:stretch>
        </p:blipFill>
        <p:spPr>
          <a:xfrm>
            <a:off x="385776" y="1727600"/>
            <a:ext cx="3986200" cy="2524125"/>
          </a:xfrm>
          <a:prstGeom prst="rect">
            <a:avLst/>
          </a:prstGeom>
          <a:noFill/>
          <a:ln>
            <a:noFill/>
          </a:ln>
        </p:spPr>
      </p:pic>
      <p:sp>
        <p:nvSpPr>
          <p:cNvPr id="230" name="Google Shape;230;g1494437147f_0_17"/>
          <p:cNvSpPr txBox="1"/>
          <p:nvPr/>
        </p:nvSpPr>
        <p:spPr>
          <a:xfrm>
            <a:off x="5539975" y="1746650"/>
            <a:ext cx="3439800" cy="2447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IN">
                <a:highlight>
                  <a:srgbClr val="FFFFFE"/>
                </a:highlight>
                <a:latin typeface="Montserrat"/>
                <a:ea typeface="Montserrat"/>
                <a:cs typeface="Montserrat"/>
                <a:sym typeface="Montserrat"/>
              </a:rPr>
              <a:t>Hence, at 8 AM in the morning and from 5pm to 8 pm the demand in very high. The is slight rise in demand at 10pm. These are the timings at which the bikes should be available in good number in order to decrease the waiting time.</a:t>
            </a:r>
            <a:endParaRPr>
              <a:highlight>
                <a:srgbClr val="FFFFFE"/>
              </a:highlight>
              <a:latin typeface="Montserrat"/>
              <a:ea typeface="Montserrat"/>
              <a:cs typeface="Montserrat"/>
              <a:sym typeface="Montserrat"/>
            </a:endParaRPr>
          </a:p>
          <a:p>
            <a:pPr indent="0" lvl="0" marL="0" rtl="0" algn="l">
              <a:spcBef>
                <a:spcPts val="0"/>
              </a:spcBef>
              <a:spcAft>
                <a:spcPts val="0"/>
              </a:spcAft>
              <a:buNone/>
            </a:pPr>
            <a:r>
              <a:t/>
            </a:r>
            <a:endParaRPr/>
          </a:p>
        </p:txBody>
      </p:sp>
      <p:sp>
        <p:nvSpPr>
          <p:cNvPr id="231" name="Google Shape;231;g1494437147f_0_17"/>
          <p:cNvSpPr txBox="1"/>
          <p:nvPr/>
        </p:nvSpPr>
        <p:spPr>
          <a:xfrm>
            <a:off x="771525" y="4275525"/>
            <a:ext cx="729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Montserrat"/>
                <a:ea typeface="Montserrat"/>
                <a:cs typeface="Montserrat"/>
                <a:sym typeface="Montserrat"/>
              </a:rPr>
              <a:t>Here, the testing dataset is used as input to the XGBoost Regressor model and the results are plotted in the form of a graph.</a:t>
            </a:r>
            <a:endParaRPr>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Conclusion</a:t>
            </a:r>
            <a:endParaRPr/>
          </a:p>
        </p:txBody>
      </p:sp>
      <p:sp>
        <p:nvSpPr>
          <p:cNvPr id="237" name="Google Shape;23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b="0" i="0" lang="en-IN">
                <a:solidFill>
                  <a:srgbClr val="212121"/>
                </a:solidFill>
                <a:latin typeface="Montserrat"/>
                <a:ea typeface="Montserrat"/>
                <a:cs typeface="Montserrat"/>
                <a:sym typeface="Montserrat"/>
              </a:rPr>
              <a:t>The Dataset I choose to Explore is the data on Seoul Bike Sharing Dataset. </a:t>
            </a:r>
            <a:r>
              <a:rPr lang="en-IN">
                <a:solidFill>
                  <a:srgbClr val="212121"/>
                </a:solidFill>
                <a:latin typeface="Montserrat"/>
                <a:ea typeface="Montserrat"/>
                <a:cs typeface="Montserrat"/>
                <a:sym typeface="Montserrat"/>
              </a:rPr>
              <a:t>Which includes the data which influences people renting a bicycle may it be Temperature, Humidity and so on.</a:t>
            </a:r>
            <a:endParaRPr/>
          </a:p>
          <a:p>
            <a:pPr indent="-228600" lvl="0" marL="457200" rtl="0" algn="just">
              <a:lnSpc>
                <a:spcPct val="115000"/>
              </a:lnSpc>
              <a:spcBef>
                <a:spcPts val="0"/>
              </a:spcBef>
              <a:spcAft>
                <a:spcPts val="0"/>
              </a:spcAft>
              <a:buClr>
                <a:schemeClr val="accent2"/>
              </a:buClr>
              <a:buSzPts val="1800"/>
              <a:buNone/>
            </a:pPr>
            <a:r>
              <a:t/>
            </a:r>
            <a:endParaRPr b="0" i="0">
              <a:solidFill>
                <a:srgbClr val="21212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b="0" i="0" lang="en-IN">
                <a:solidFill>
                  <a:srgbClr val="212121"/>
                </a:solidFill>
                <a:latin typeface="Montserrat"/>
                <a:ea typeface="Montserrat"/>
                <a:cs typeface="Montserrat"/>
                <a:sym typeface="Montserrat"/>
              </a:rPr>
              <a:t>The Parameter that does not affect the number bikes </a:t>
            </a:r>
            <a:r>
              <a:rPr lang="en-IN">
                <a:solidFill>
                  <a:srgbClr val="212121"/>
                </a:solidFill>
                <a:latin typeface="Montserrat"/>
                <a:ea typeface="Montserrat"/>
                <a:cs typeface="Montserrat"/>
                <a:sym typeface="Montserrat"/>
              </a:rPr>
              <a:t>ridden is the week day or which day of the week. Regardless of which week day it is the number of rides taken remains more or less the same.</a:t>
            </a:r>
            <a:endParaRPr b="0" i="0">
              <a:solidFill>
                <a:srgbClr val="212121"/>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idx="1" type="body"/>
          </p:nvPr>
        </p:nvSpPr>
        <p:spPr>
          <a:xfrm>
            <a:off x="261693" y="580975"/>
            <a:ext cx="8520600" cy="4241056"/>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b="0" i="0" lang="en-IN">
                <a:solidFill>
                  <a:srgbClr val="212121"/>
                </a:solidFill>
                <a:latin typeface="Montserrat"/>
                <a:ea typeface="Montserrat"/>
                <a:cs typeface="Montserrat"/>
                <a:sym typeface="Montserrat"/>
              </a:rPr>
              <a:t>We also saw that people like to rent and ride their bikes in office hours that is 08:00 in the morning and 18:00 in the evening.</a:t>
            </a:r>
            <a:endParaRPr/>
          </a:p>
          <a:p>
            <a:pPr indent="-228600" lvl="0" marL="457200" rtl="0" algn="just">
              <a:lnSpc>
                <a:spcPct val="115000"/>
              </a:lnSpc>
              <a:spcBef>
                <a:spcPts val="0"/>
              </a:spcBef>
              <a:spcAft>
                <a:spcPts val="0"/>
              </a:spcAft>
              <a:buClr>
                <a:schemeClr val="accent2"/>
              </a:buClr>
              <a:buSzPts val="1800"/>
              <a:buNone/>
            </a:pPr>
            <a:r>
              <a:t/>
            </a:r>
            <a:endParaRPr>
              <a:solidFill>
                <a:srgbClr val="21212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b="0" i="0" lang="en-IN">
                <a:solidFill>
                  <a:srgbClr val="212121"/>
                </a:solidFill>
                <a:latin typeface="Montserrat"/>
                <a:ea typeface="Montserrat"/>
                <a:cs typeface="Montserrat"/>
                <a:sym typeface="Montserrat"/>
              </a:rPr>
              <a:t>And People like to ride when there is the least rainfall and snowfall.</a:t>
            </a:r>
            <a:endParaRPr>
              <a:solidFill>
                <a:srgbClr val="212121"/>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b="0" i="0">
              <a:solidFill>
                <a:srgbClr val="21212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b="0" i="0" lang="en-IN">
                <a:solidFill>
                  <a:srgbClr val="212121"/>
                </a:solidFill>
                <a:latin typeface="Montserrat"/>
                <a:ea typeface="Montserrat"/>
                <a:cs typeface="Montserrat"/>
                <a:sym typeface="Montserrat"/>
              </a:rPr>
              <a:t>So, to predict we would like to use the </a:t>
            </a:r>
            <a:r>
              <a:rPr lang="en-IN">
                <a:solidFill>
                  <a:srgbClr val="212121"/>
                </a:solidFill>
                <a:latin typeface="Montserrat"/>
                <a:ea typeface="Montserrat"/>
                <a:cs typeface="Montserrat"/>
                <a:sym typeface="Montserrat"/>
              </a:rPr>
              <a:t>Random</a:t>
            </a:r>
            <a:r>
              <a:rPr b="0" i="0" lang="en-IN">
                <a:solidFill>
                  <a:srgbClr val="212121"/>
                </a:solidFill>
                <a:latin typeface="Montserrat"/>
                <a:ea typeface="Montserrat"/>
                <a:cs typeface="Montserrat"/>
                <a:sym typeface="Montserrat"/>
              </a:rPr>
              <a:t> </a:t>
            </a:r>
            <a:r>
              <a:rPr lang="en-IN">
                <a:solidFill>
                  <a:srgbClr val="212121"/>
                </a:solidFill>
                <a:latin typeface="Montserrat"/>
                <a:ea typeface="Montserrat"/>
                <a:cs typeface="Montserrat"/>
                <a:sym typeface="Montserrat"/>
              </a:rPr>
              <a:t>T</a:t>
            </a:r>
            <a:r>
              <a:rPr b="0" i="0" lang="en-IN">
                <a:solidFill>
                  <a:srgbClr val="212121"/>
                </a:solidFill>
                <a:latin typeface="Montserrat"/>
                <a:ea typeface="Montserrat"/>
                <a:cs typeface="Montserrat"/>
                <a:sym typeface="Montserrat"/>
              </a:rPr>
              <a:t>rees </a:t>
            </a:r>
            <a:r>
              <a:rPr lang="en-IN">
                <a:solidFill>
                  <a:srgbClr val="212121"/>
                </a:solidFill>
                <a:latin typeface="Montserrat"/>
                <a:ea typeface="Montserrat"/>
                <a:cs typeface="Montserrat"/>
                <a:sym typeface="Montserrat"/>
              </a:rPr>
              <a:t>R</a:t>
            </a:r>
            <a:r>
              <a:rPr b="0" i="0" lang="en-IN">
                <a:solidFill>
                  <a:srgbClr val="212121"/>
                </a:solidFill>
                <a:latin typeface="Montserrat"/>
                <a:ea typeface="Montserrat"/>
                <a:cs typeface="Montserrat"/>
                <a:sym typeface="Montserrat"/>
              </a:rPr>
              <a:t>egressor algorithm to make further predictions.</a:t>
            </a:r>
            <a:endParaRPr b="0" i="0">
              <a:solidFill>
                <a:srgbClr val="212121"/>
              </a:solidFill>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a:solidFill>
                <a:srgbClr val="212121"/>
              </a:solidFill>
              <a:latin typeface="Montserrat"/>
              <a:ea typeface="Montserrat"/>
              <a:cs typeface="Montserrat"/>
              <a:sym typeface="Montserrat"/>
            </a:endParaRPr>
          </a:p>
          <a:p>
            <a:pPr indent="-342900" lvl="0" marL="457200" rtl="0" algn="just">
              <a:lnSpc>
                <a:spcPct val="115000"/>
              </a:lnSpc>
              <a:spcBef>
                <a:spcPts val="0"/>
              </a:spcBef>
              <a:spcAft>
                <a:spcPts val="0"/>
              </a:spcAft>
              <a:buClr>
                <a:srgbClr val="212121"/>
              </a:buClr>
              <a:buSzPts val="1800"/>
              <a:buFont typeface="Montserrat"/>
              <a:buChar char="●"/>
            </a:pPr>
            <a:r>
              <a:rPr lang="en-IN">
                <a:solidFill>
                  <a:srgbClr val="212121"/>
                </a:solidFill>
                <a:latin typeface="Montserrat"/>
                <a:ea typeface="Montserrat"/>
                <a:cs typeface="Montserrat"/>
                <a:sym typeface="Montserrat"/>
              </a:rPr>
              <a:t>The Results were predicted and were plotted in the form of a graph to find out at hour of the day the demand is high, so that the availability of the bikes can be ensured in order to reduce the waiting time.</a:t>
            </a:r>
            <a:endParaRPr>
              <a:solidFill>
                <a:srgbClr val="212121"/>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b="0" i="0">
              <a:solidFill>
                <a:srgbClr val="212121"/>
              </a:solidFill>
              <a:latin typeface="Montserrat"/>
              <a:ea typeface="Montserrat"/>
              <a:cs typeface="Montserrat"/>
              <a:sym typeface="Montserrat"/>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Problem Statement</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b="0" i="0" lang="en-IN">
                <a:solidFill>
                  <a:srgbClr val="212121"/>
                </a:solidFill>
                <a:latin typeface="Montserrat"/>
                <a:ea typeface="Montserrat"/>
                <a:cs typeface="Montserrat"/>
                <a:sym typeface="Montserrat"/>
              </a:rPr>
              <a:t>Currently Rental bikes are introduced in many urban cities for the enhancement of mobility comfort. It is important to make the rental bike available and accessible to the public at the right time as it lessens the waiting time.</a:t>
            </a:r>
            <a:endParaRPr/>
          </a:p>
          <a:p>
            <a:pPr indent="-228600" lvl="0" marL="457200" rtl="0" algn="just">
              <a:lnSpc>
                <a:spcPct val="115000"/>
              </a:lnSpc>
              <a:spcBef>
                <a:spcPts val="0"/>
              </a:spcBef>
              <a:spcAft>
                <a:spcPts val="0"/>
              </a:spcAft>
              <a:buClr>
                <a:schemeClr val="accent2"/>
              </a:buClr>
              <a:buSzPts val="1800"/>
              <a:buNone/>
            </a:pPr>
            <a:r>
              <a:t/>
            </a:r>
            <a:endParaRPr>
              <a:solidFill>
                <a:srgbClr val="21212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b="0" i="0" lang="en-IN">
                <a:solidFill>
                  <a:srgbClr val="212121"/>
                </a:solidFill>
                <a:latin typeface="Montserrat"/>
                <a:ea typeface="Montserrat"/>
                <a:cs typeface="Montserrat"/>
                <a:sym typeface="Montserrat"/>
              </a:rPr>
              <a:t> Eventually, providing the city with a stable supply of rental bikes becomes a major concern. The crucial part is the prediction of bike count required at each hour for the stable supply of rental bikes.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Introduction</a:t>
            </a:r>
            <a:br>
              <a:rPr lang="en-IN"/>
            </a:br>
            <a:endParaRPr/>
          </a:p>
        </p:txBody>
      </p:sp>
      <p:sp>
        <p:nvSpPr>
          <p:cNvPr id="73" name="Google Shape;7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lang="en-IN" sz="1800">
                <a:solidFill>
                  <a:srgbClr val="000000"/>
                </a:solidFill>
                <a:latin typeface="Montserrat"/>
                <a:ea typeface="Montserrat"/>
                <a:cs typeface="Montserrat"/>
                <a:sym typeface="Montserrat"/>
              </a:rPr>
              <a:t>Bike sharing systems are a means of renting bicycles where the process of obtaining membership, rental, and bike return is automated via a network of kiosk locations throughout a city. </a:t>
            </a:r>
            <a:endParaRPr/>
          </a:p>
          <a:p>
            <a:pPr indent="-228600" lvl="0" marL="457200" rtl="0" algn="just">
              <a:lnSpc>
                <a:spcPct val="115000"/>
              </a:lnSpc>
              <a:spcBef>
                <a:spcPts val="0"/>
              </a:spcBef>
              <a:spcAft>
                <a:spcPts val="0"/>
              </a:spcAft>
              <a:buClr>
                <a:schemeClr val="accent2"/>
              </a:buClr>
              <a:buSzPts val="1800"/>
              <a:buNone/>
            </a:pPr>
            <a:r>
              <a:t/>
            </a:r>
            <a:endParaRPr>
              <a:solidFill>
                <a:srgbClr val="000000"/>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sz="1800">
                <a:solidFill>
                  <a:srgbClr val="000000"/>
                </a:solidFill>
                <a:latin typeface="Montserrat"/>
                <a:ea typeface="Montserrat"/>
                <a:cs typeface="Montserrat"/>
                <a:sym typeface="Montserrat"/>
              </a:rPr>
              <a:t>Using these systems, people are able rent a bike from a one location and return it to a different place on an as-needed basis. Currently, there are over 500 bike-sharing programs around the world.</a:t>
            </a:r>
            <a:endParaRPr>
              <a:solidFill>
                <a:srgbClr val="123654"/>
              </a:solidFill>
              <a:latin typeface="Montserrat"/>
              <a:ea typeface="Montserrat"/>
              <a:cs typeface="Montserrat"/>
              <a:sym typeface="Montserrat"/>
            </a:endParaRPr>
          </a:p>
          <a:p>
            <a:pPr indent="0" lvl="0" marL="114300" rtl="0" algn="just">
              <a:lnSpc>
                <a:spcPct val="115000"/>
              </a:lnSpc>
              <a:spcBef>
                <a:spcPts val="0"/>
              </a:spcBef>
              <a:spcAft>
                <a:spcPts val="0"/>
              </a:spcAft>
              <a:buClr>
                <a:schemeClr val="accent2"/>
              </a:buClr>
              <a:buSzPts val="1800"/>
              <a:buNone/>
            </a:pPr>
            <a:r>
              <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Variable Information</a:t>
            </a:r>
            <a:endParaRPr/>
          </a:p>
        </p:txBody>
      </p:sp>
      <p:sp>
        <p:nvSpPr>
          <p:cNvPr id="79" name="Google Shape;79;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Clr>
                <a:srgbClr val="123654"/>
              </a:buClr>
              <a:buSzPts val="1400"/>
              <a:buNone/>
            </a:pPr>
            <a:r>
              <a:rPr b="0" i="0" lang="en-IN" sz="1800" u="sng">
                <a:solidFill>
                  <a:srgbClr val="123654"/>
                </a:solidFill>
                <a:latin typeface="Montserrat"/>
                <a:ea typeface="Montserrat"/>
                <a:cs typeface="Montserrat"/>
                <a:sym typeface="Montserrat"/>
              </a:rPr>
              <a:t>1. Date</a:t>
            </a:r>
            <a:r>
              <a:rPr b="0" i="0" lang="en-IN" sz="1800">
                <a:solidFill>
                  <a:srgbClr val="123654"/>
                </a:solidFill>
                <a:latin typeface="Montserrat"/>
                <a:ea typeface="Montserrat"/>
                <a:cs typeface="Montserrat"/>
                <a:sym typeface="Montserrat"/>
              </a:rPr>
              <a:t> : year-month-day</a:t>
            </a:r>
            <a:br>
              <a:rPr lang="en-IN" sz="1800">
                <a:latin typeface="Montserrat"/>
                <a:ea typeface="Montserrat"/>
                <a:cs typeface="Montserrat"/>
                <a:sym typeface="Montserrat"/>
              </a:rPr>
            </a:br>
            <a:r>
              <a:rPr lang="en-IN" sz="1800">
                <a:solidFill>
                  <a:schemeClr val="accent2"/>
                </a:solidFill>
                <a:latin typeface="Montserrat"/>
                <a:ea typeface="Montserrat"/>
                <a:cs typeface="Montserrat"/>
                <a:sym typeface="Montserrat"/>
              </a:rPr>
              <a:t>2. </a:t>
            </a:r>
            <a:r>
              <a:rPr b="0" i="0" lang="en-IN" sz="1800" u="sng">
                <a:solidFill>
                  <a:srgbClr val="123654"/>
                </a:solidFill>
                <a:latin typeface="Montserrat"/>
                <a:ea typeface="Montserrat"/>
                <a:cs typeface="Montserrat"/>
                <a:sym typeface="Montserrat"/>
              </a:rPr>
              <a:t>Rented</a:t>
            </a:r>
            <a:r>
              <a:rPr b="0" i="0" lang="en-IN" sz="1800">
                <a:solidFill>
                  <a:srgbClr val="123654"/>
                </a:solidFill>
                <a:latin typeface="Montserrat"/>
                <a:ea typeface="Montserrat"/>
                <a:cs typeface="Montserrat"/>
                <a:sym typeface="Montserrat"/>
              </a:rPr>
              <a:t> Bike count - Count of  bikes rented at each hour</a:t>
            </a:r>
            <a:br>
              <a:rPr lang="en-IN" sz="1800">
                <a:latin typeface="Montserrat"/>
                <a:ea typeface="Montserrat"/>
                <a:cs typeface="Montserrat"/>
                <a:sym typeface="Montserrat"/>
              </a:rPr>
            </a:br>
            <a:r>
              <a:rPr lang="en-IN" sz="1800">
                <a:solidFill>
                  <a:schemeClr val="accent2"/>
                </a:solidFill>
                <a:latin typeface="Montserrat"/>
                <a:ea typeface="Montserrat"/>
                <a:cs typeface="Montserrat"/>
                <a:sym typeface="Montserrat"/>
              </a:rPr>
              <a:t>3. </a:t>
            </a:r>
            <a:r>
              <a:rPr b="0" i="0" lang="en-IN" sz="1800" u="sng">
                <a:solidFill>
                  <a:srgbClr val="123654"/>
                </a:solidFill>
                <a:latin typeface="Montserrat"/>
                <a:ea typeface="Montserrat"/>
                <a:cs typeface="Montserrat"/>
                <a:sym typeface="Montserrat"/>
              </a:rPr>
              <a:t>Hour</a:t>
            </a:r>
            <a:r>
              <a:rPr b="0" i="0" lang="en-IN" sz="1800">
                <a:solidFill>
                  <a:srgbClr val="123654"/>
                </a:solidFill>
                <a:latin typeface="Montserrat"/>
                <a:ea typeface="Montserrat"/>
                <a:cs typeface="Montserrat"/>
                <a:sym typeface="Montserrat"/>
              </a:rPr>
              <a:t> - Hour of he day</a:t>
            </a:r>
            <a:br>
              <a:rPr lang="en-IN" sz="1800">
                <a:latin typeface="Montserrat"/>
                <a:ea typeface="Montserrat"/>
                <a:cs typeface="Montserrat"/>
                <a:sym typeface="Montserrat"/>
              </a:rPr>
            </a:br>
            <a:r>
              <a:rPr lang="en-IN" sz="1800">
                <a:solidFill>
                  <a:schemeClr val="accent2"/>
                </a:solidFill>
                <a:latin typeface="Montserrat"/>
                <a:ea typeface="Montserrat"/>
                <a:cs typeface="Montserrat"/>
                <a:sym typeface="Montserrat"/>
              </a:rPr>
              <a:t>4. </a:t>
            </a:r>
            <a:r>
              <a:rPr b="0" i="0" lang="en-IN" sz="1800" u="sng">
                <a:solidFill>
                  <a:srgbClr val="123654"/>
                </a:solidFill>
                <a:latin typeface="Montserrat"/>
                <a:ea typeface="Montserrat"/>
                <a:cs typeface="Montserrat"/>
                <a:sym typeface="Montserrat"/>
              </a:rPr>
              <a:t>Temperature-Temperature</a:t>
            </a:r>
            <a:r>
              <a:rPr b="0" i="0" lang="en-IN" sz="1800">
                <a:solidFill>
                  <a:srgbClr val="123654"/>
                </a:solidFill>
                <a:latin typeface="Montserrat"/>
                <a:ea typeface="Montserrat"/>
                <a:cs typeface="Montserrat"/>
                <a:sym typeface="Montserrat"/>
              </a:rPr>
              <a:t> in Celsius</a:t>
            </a:r>
            <a:br>
              <a:rPr lang="en-IN" sz="1800">
                <a:latin typeface="Montserrat"/>
                <a:ea typeface="Montserrat"/>
                <a:cs typeface="Montserrat"/>
                <a:sym typeface="Montserrat"/>
              </a:rPr>
            </a:br>
            <a:r>
              <a:rPr lang="en-IN" sz="1800">
                <a:solidFill>
                  <a:schemeClr val="accent2"/>
                </a:solidFill>
                <a:latin typeface="Montserrat"/>
                <a:ea typeface="Montserrat"/>
                <a:cs typeface="Montserrat"/>
                <a:sym typeface="Montserrat"/>
              </a:rPr>
              <a:t>5. </a:t>
            </a:r>
            <a:r>
              <a:rPr b="0" i="0" lang="en-IN" sz="1800" u="sng">
                <a:solidFill>
                  <a:srgbClr val="123654"/>
                </a:solidFill>
                <a:latin typeface="Montserrat"/>
                <a:ea typeface="Montserrat"/>
                <a:cs typeface="Montserrat"/>
                <a:sym typeface="Montserrat"/>
              </a:rPr>
              <a:t>Humidity</a:t>
            </a:r>
            <a:r>
              <a:rPr b="0" i="0" lang="en-IN" sz="1800">
                <a:solidFill>
                  <a:srgbClr val="123654"/>
                </a:solidFill>
                <a:latin typeface="Montserrat"/>
                <a:ea typeface="Montserrat"/>
                <a:cs typeface="Montserrat"/>
                <a:sym typeface="Montserrat"/>
              </a:rPr>
              <a:t> - %</a:t>
            </a:r>
            <a:br>
              <a:rPr lang="en-IN" sz="1800">
                <a:latin typeface="Montserrat"/>
                <a:ea typeface="Montserrat"/>
                <a:cs typeface="Montserrat"/>
                <a:sym typeface="Montserrat"/>
              </a:rPr>
            </a:br>
            <a:r>
              <a:rPr lang="en-IN" sz="1800">
                <a:solidFill>
                  <a:schemeClr val="accent2"/>
                </a:solidFill>
                <a:latin typeface="Montserrat"/>
                <a:ea typeface="Montserrat"/>
                <a:cs typeface="Montserrat"/>
                <a:sym typeface="Montserrat"/>
              </a:rPr>
              <a:t>6. </a:t>
            </a:r>
            <a:r>
              <a:rPr b="0" i="0" lang="en-IN" sz="1800" u="sng">
                <a:solidFill>
                  <a:srgbClr val="123654"/>
                </a:solidFill>
                <a:latin typeface="Montserrat"/>
                <a:ea typeface="Montserrat"/>
                <a:cs typeface="Montserrat"/>
                <a:sym typeface="Montserrat"/>
              </a:rPr>
              <a:t>Windspeed</a:t>
            </a:r>
            <a:r>
              <a:rPr b="0" i="0" lang="en-IN" sz="1800">
                <a:solidFill>
                  <a:srgbClr val="123654"/>
                </a:solidFill>
                <a:latin typeface="Montserrat"/>
                <a:ea typeface="Montserrat"/>
                <a:cs typeface="Montserrat"/>
                <a:sym typeface="Montserrat"/>
              </a:rPr>
              <a:t> - m/s</a:t>
            </a:r>
            <a:br>
              <a:rPr lang="en-IN" sz="1800">
                <a:latin typeface="Montserrat"/>
                <a:ea typeface="Montserrat"/>
                <a:cs typeface="Montserrat"/>
                <a:sym typeface="Montserrat"/>
              </a:rPr>
            </a:br>
            <a:r>
              <a:rPr lang="en-IN" sz="1800">
                <a:solidFill>
                  <a:schemeClr val="accent2"/>
                </a:solidFill>
                <a:latin typeface="Montserrat"/>
                <a:ea typeface="Montserrat"/>
                <a:cs typeface="Montserrat"/>
                <a:sym typeface="Montserrat"/>
              </a:rPr>
              <a:t>7. </a:t>
            </a:r>
            <a:r>
              <a:rPr b="0" i="0" lang="en-IN" sz="1800" u="sng">
                <a:solidFill>
                  <a:srgbClr val="123654"/>
                </a:solidFill>
                <a:latin typeface="Montserrat"/>
                <a:ea typeface="Montserrat"/>
                <a:cs typeface="Montserrat"/>
                <a:sym typeface="Montserrat"/>
              </a:rPr>
              <a:t>Visibility</a:t>
            </a:r>
            <a:r>
              <a:rPr b="0" i="0" lang="en-IN" sz="1800">
                <a:solidFill>
                  <a:srgbClr val="123654"/>
                </a:solidFill>
                <a:latin typeface="Montserrat"/>
                <a:ea typeface="Montserrat"/>
                <a:cs typeface="Montserrat"/>
                <a:sym typeface="Montserrat"/>
              </a:rPr>
              <a:t> - 10m</a:t>
            </a:r>
            <a:br>
              <a:rPr lang="en-IN" sz="1600"/>
            </a:br>
            <a:endParaRPr sz="1600"/>
          </a:p>
        </p:txBody>
      </p:sp>
      <p:sp>
        <p:nvSpPr>
          <p:cNvPr id="80" name="Google Shape;80;p5"/>
          <p:cNvSpPr txBox="1"/>
          <p:nvPr>
            <p:ph idx="2" type="body"/>
          </p:nvPr>
        </p:nvSpPr>
        <p:spPr>
          <a:xfrm>
            <a:off x="4832400" y="916731"/>
            <a:ext cx="3999900" cy="34164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b="0" i="0" lang="en-IN" sz="1800" u="sng">
                <a:solidFill>
                  <a:srgbClr val="123654"/>
                </a:solidFill>
                <a:latin typeface="Montserrat"/>
                <a:ea typeface="Montserrat"/>
                <a:cs typeface="Montserrat"/>
                <a:sym typeface="Montserrat"/>
              </a:rPr>
              <a:t>8. Dew point temperature </a:t>
            </a:r>
            <a:r>
              <a:rPr b="0" i="0" lang="en-IN" sz="1800">
                <a:solidFill>
                  <a:srgbClr val="123654"/>
                </a:solidFill>
                <a:latin typeface="Montserrat"/>
                <a:ea typeface="Montserrat"/>
                <a:cs typeface="Montserrat"/>
                <a:sym typeface="Montserrat"/>
              </a:rPr>
              <a:t>- Celsius</a:t>
            </a:r>
            <a:br>
              <a:rPr lang="en-IN" sz="1800">
                <a:latin typeface="Montserrat"/>
                <a:ea typeface="Montserrat"/>
                <a:cs typeface="Montserrat"/>
                <a:sym typeface="Montserrat"/>
              </a:rPr>
            </a:br>
            <a:r>
              <a:rPr lang="en-IN" sz="1800">
                <a:solidFill>
                  <a:schemeClr val="accent2"/>
                </a:solidFill>
                <a:latin typeface="Montserrat"/>
                <a:ea typeface="Montserrat"/>
                <a:cs typeface="Montserrat"/>
                <a:sym typeface="Montserrat"/>
              </a:rPr>
              <a:t>9. </a:t>
            </a:r>
            <a:r>
              <a:rPr b="0" i="0" lang="en-IN" sz="1800" u="sng">
                <a:solidFill>
                  <a:srgbClr val="123654"/>
                </a:solidFill>
                <a:latin typeface="Montserrat"/>
                <a:ea typeface="Montserrat"/>
                <a:cs typeface="Montserrat"/>
                <a:sym typeface="Montserrat"/>
              </a:rPr>
              <a:t>Solar radiation </a:t>
            </a:r>
            <a:r>
              <a:rPr b="0" i="0" lang="en-IN" sz="1800">
                <a:solidFill>
                  <a:srgbClr val="123654"/>
                </a:solidFill>
                <a:latin typeface="Montserrat"/>
                <a:ea typeface="Montserrat"/>
                <a:cs typeface="Montserrat"/>
                <a:sym typeface="Montserrat"/>
              </a:rPr>
              <a:t>- MJ/m2</a:t>
            </a:r>
            <a:br>
              <a:rPr lang="en-IN" sz="1800">
                <a:latin typeface="Montserrat"/>
                <a:ea typeface="Montserrat"/>
                <a:cs typeface="Montserrat"/>
                <a:sym typeface="Montserrat"/>
              </a:rPr>
            </a:br>
            <a:r>
              <a:rPr lang="en-IN" sz="1800">
                <a:solidFill>
                  <a:schemeClr val="accent2"/>
                </a:solidFill>
                <a:latin typeface="Montserrat"/>
                <a:ea typeface="Montserrat"/>
                <a:cs typeface="Montserrat"/>
                <a:sym typeface="Montserrat"/>
              </a:rPr>
              <a:t>10. </a:t>
            </a:r>
            <a:r>
              <a:rPr b="0" i="0" lang="en-IN" sz="1800" u="sng">
                <a:solidFill>
                  <a:srgbClr val="123654"/>
                </a:solidFill>
                <a:latin typeface="Montserrat"/>
                <a:ea typeface="Montserrat"/>
                <a:cs typeface="Montserrat"/>
                <a:sym typeface="Montserrat"/>
              </a:rPr>
              <a:t>Rainfall</a:t>
            </a:r>
            <a:r>
              <a:rPr b="0" i="0" lang="en-IN" sz="1800">
                <a:solidFill>
                  <a:srgbClr val="123654"/>
                </a:solidFill>
                <a:latin typeface="Montserrat"/>
                <a:ea typeface="Montserrat"/>
                <a:cs typeface="Montserrat"/>
                <a:sym typeface="Montserrat"/>
              </a:rPr>
              <a:t> - mm</a:t>
            </a:r>
            <a:br>
              <a:rPr lang="en-IN" sz="1800">
                <a:latin typeface="Montserrat"/>
                <a:ea typeface="Montserrat"/>
                <a:cs typeface="Montserrat"/>
                <a:sym typeface="Montserrat"/>
              </a:rPr>
            </a:br>
            <a:r>
              <a:rPr lang="en-IN" sz="1800">
                <a:solidFill>
                  <a:schemeClr val="accent2"/>
                </a:solidFill>
                <a:latin typeface="Montserrat"/>
                <a:ea typeface="Montserrat"/>
                <a:cs typeface="Montserrat"/>
                <a:sym typeface="Montserrat"/>
              </a:rPr>
              <a:t>11. </a:t>
            </a:r>
            <a:r>
              <a:rPr b="0" i="0" lang="en-IN" sz="1800" u="sng">
                <a:solidFill>
                  <a:srgbClr val="123654"/>
                </a:solidFill>
                <a:latin typeface="Montserrat"/>
                <a:ea typeface="Montserrat"/>
                <a:cs typeface="Montserrat"/>
                <a:sym typeface="Montserrat"/>
              </a:rPr>
              <a:t>Snowfall</a:t>
            </a:r>
            <a:r>
              <a:rPr b="0" i="0" lang="en-IN" sz="1800">
                <a:solidFill>
                  <a:srgbClr val="123654"/>
                </a:solidFill>
                <a:latin typeface="Montserrat"/>
                <a:ea typeface="Montserrat"/>
                <a:cs typeface="Montserrat"/>
                <a:sym typeface="Montserrat"/>
              </a:rPr>
              <a:t> - cm</a:t>
            </a:r>
            <a:br>
              <a:rPr lang="en-IN" sz="1800">
                <a:latin typeface="Montserrat"/>
                <a:ea typeface="Montserrat"/>
                <a:cs typeface="Montserrat"/>
                <a:sym typeface="Montserrat"/>
              </a:rPr>
            </a:br>
            <a:r>
              <a:rPr lang="en-IN" sz="1800">
                <a:solidFill>
                  <a:schemeClr val="accent2"/>
                </a:solidFill>
                <a:latin typeface="Montserrat"/>
                <a:ea typeface="Montserrat"/>
                <a:cs typeface="Montserrat"/>
                <a:sym typeface="Montserrat"/>
              </a:rPr>
              <a:t>12. </a:t>
            </a:r>
            <a:r>
              <a:rPr b="0" i="0" lang="en-IN" sz="1800" u="sng">
                <a:solidFill>
                  <a:srgbClr val="123654"/>
                </a:solidFill>
                <a:latin typeface="Montserrat"/>
                <a:ea typeface="Montserrat"/>
                <a:cs typeface="Montserrat"/>
                <a:sym typeface="Montserrat"/>
              </a:rPr>
              <a:t>Seasons</a:t>
            </a:r>
            <a:r>
              <a:rPr b="0" i="0" lang="en-IN" sz="1800">
                <a:solidFill>
                  <a:srgbClr val="123654"/>
                </a:solidFill>
                <a:latin typeface="Montserrat"/>
                <a:ea typeface="Montserrat"/>
                <a:cs typeface="Montserrat"/>
                <a:sym typeface="Montserrat"/>
              </a:rPr>
              <a:t> - Winter, Spring, Summer,  	Autumn</a:t>
            </a:r>
            <a:br>
              <a:rPr lang="en-IN" sz="1800">
                <a:latin typeface="Montserrat"/>
                <a:ea typeface="Montserrat"/>
                <a:cs typeface="Montserrat"/>
                <a:sym typeface="Montserrat"/>
              </a:rPr>
            </a:br>
            <a:r>
              <a:rPr lang="en-IN" sz="1800">
                <a:solidFill>
                  <a:schemeClr val="accent2"/>
                </a:solidFill>
                <a:latin typeface="Montserrat"/>
                <a:ea typeface="Montserrat"/>
                <a:cs typeface="Montserrat"/>
                <a:sym typeface="Montserrat"/>
              </a:rPr>
              <a:t>13. </a:t>
            </a:r>
            <a:r>
              <a:rPr b="0" i="0" lang="en-IN" sz="1800" u="sng">
                <a:solidFill>
                  <a:srgbClr val="123654"/>
                </a:solidFill>
                <a:latin typeface="Montserrat"/>
                <a:ea typeface="Montserrat"/>
                <a:cs typeface="Montserrat"/>
                <a:sym typeface="Montserrat"/>
              </a:rPr>
              <a:t>Holiday</a:t>
            </a:r>
            <a:r>
              <a:rPr b="0" i="0" lang="en-IN" sz="1800">
                <a:solidFill>
                  <a:srgbClr val="123654"/>
                </a:solidFill>
                <a:latin typeface="Montserrat"/>
                <a:ea typeface="Montserrat"/>
                <a:cs typeface="Montserrat"/>
                <a:sym typeface="Montserrat"/>
              </a:rPr>
              <a:t> - Holiday/No holiday</a:t>
            </a:r>
            <a:br>
              <a:rPr lang="en-IN" sz="1800">
                <a:latin typeface="Montserrat"/>
                <a:ea typeface="Montserrat"/>
                <a:cs typeface="Montserrat"/>
                <a:sym typeface="Montserrat"/>
              </a:rPr>
            </a:br>
            <a:r>
              <a:rPr lang="en-IN" sz="1800">
                <a:solidFill>
                  <a:schemeClr val="accent2"/>
                </a:solidFill>
                <a:latin typeface="Montserrat"/>
                <a:ea typeface="Montserrat"/>
                <a:cs typeface="Montserrat"/>
                <a:sym typeface="Montserrat"/>
              </a:rPr>
              <a:t>14. </a:t>
            </a:r>
            <a:r>
              <a:rPr b="0" i="0" lang="en-IN" sz="1800" u="sng">
                <a:solidFill>
                  <a:srgbClr val="123654"/>
                </a:solidFill>
                <a:latin typeface="Montserrat"/>
                <a:ea typeface="Montserrat"/>
                <a:cs typeface="Montserrat"/>
                <a:sym typeface="Montserrat"/>
              </a:rPr>
              <a:t>Functional</a:t>
            </a:r>
            <a:r>
              <a:rPr b="0" i="0" lang="en-IN" sz="1800">
                <a:solidFill>
                  <a:srgbClr val="123654"/>
                </a:solidFill>
                <a:latin typeface="Montserrat"/>
                <a:ea typeface="Montserrat"/>
                <a:cs typeface="Montserrat"/>
                <a:sym typeface="Montserrat"/>
              </a:rPr>
              <a:t> </a:t>
            </a:r>
            <a:r>
              <a:rPr b="0" i="0" lang="en-IN" sz="1800" u="sng">
                <a:solidFill>
                  <a:srgbClr val="123654"/>
                </a:solidFill>
                <a:latin typeface="Montserrat"/>
                <a:ea typeface="Montserrat"/>
                <a:cs typeface="Montserrat"/>
                <a:sym typeface="Montserrat"/>
              </a:rPr>
              <a:t>Day</a:t>
            </a:r>
            <a:r>
              <a:rPr b="0" i="0" lang="en-IN" sz="1800">
                <a:solidFill>
                  <a:srgbClr val="123654"/>
                </a:solidFill>
                <a:latin typeface="Montserrat"/>
                <a:ea typeface="Montserrat"/>
                <a:cs typeface="Montserrat"/>
                <a:sym typeface="Montserrat"/>
              </a:rPr>
              <a:t> – No Func(Non 	Functional Hours), Fun(Functional hours)</a:t>
            </a:r>
            <a:endParaRPr sz="18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Data Wrangling</a:t>
            </a:r>
            <a:endParaRPr/>
          </a:p>
        </p:txBody>
      </p:sp>
      <p:sp>
        <p:nvSpPr>
          <p:cNvPr id="86" name="Google Shape;86;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Font typeface="Arial"/>
              <a:buChar char="•"/>
            </a:pPr>
            <a:r>
              <a:rPr i="0" lang="en-IN">
                <a:solidFill>
                  <a:schemeClr val="accent2"/>
                </a:solidFill>
                <a:latin typeface="Montserrat"/>
                <a:ea typeface="Montserrat"/>
                <a:cs typeface="Montserrat"/>
                <a:sym typeface="Montserrat"/>
              </a:rPr>
              <a:t>Data wrangling is the process of cleaning and unifying messy and complex data sets for easy access and analysis. </a:t>
            </a:r>
            <a:endParaRPr/>
          </a:p>
          <a:p>
            <a:pPr indent="-228600" lvl="0" marL="457200" rtl="0" algn="just">
              <a:lnSpc>
                <a:spcPct val="115000"/>
              </a:lnSpc>
              <a:spcBef>
                <a:spcPts val="0"/>
              </a:spcBef>
              <a:spcAft>
                <a:spcPts val="0"/>
              </a:spcAft>
              <a:buClr>
                <a:schemeClr val="accent2"/>
              </a:buClr>
              <a:buSzPts val="1800"/>
              <a:buFont typeface="Arial"/>
              <a:buNone/>
            </a:pPr>
            <a:r>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Font typeface="Arial"/>
              <a:buChar char="•"/>
            </a:pPr>
            <a:r>
              <a:rPr lang="en-IN">
                <a:solidFill>
                  <a:schemeClr val="accent2"/>
                </a:solidFill>
                <a:latin typeface="Montserrat"/>
                <a:ea typeface="Montserrat"/>
                <a:cs typeface="Montserrat"/>
                <a:sym typeface="Montserrat"/>
              </a:rPr>
              <a:t>Our Dataset includes about 14 columns and about 8760 observations</a:t>
            </a:r>
            <a:endParaRPr/>
          </a:p>
          <a:p>
            <a:pPr indent="-228600" lvl="0" marL="457200" rtl="0" algn="just">
              <a:lnSpc>
                <a:spcPct val="115000"/>
              </a:lnSpc>
              <a:spcBef>
                <a:spcPts val="0"/>
              </a:spcBef>
              <a:spcAft>
                <a:spcPts val="0"/>
              </a:spcAft>
              <a:buClr>
                <a:schemeClr val="accent2"/>
              </a:buClr>
              <a:buSzPts val="1800"/>
              <a:buFont typeface="Arial"/>
              <a:buNone/>
            </a:pPr>
            <a:r>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Font typeface="Arial"/>
              <a:buChar char="•"/>
            </a:pPr>
            <a:r>
              <a:rPr lang="en-IN">
                <a:solidFill>
                  <a:schemeClr val="accent2"/>
                </a:solidFill>
                <a:latin typeface="Montserrat"/>
                <a:ea typeface="Montserrat"/>
                <a:cs typeface="Montserrat"/>
                <a:sym typeface="Montserrat"/>
              </a:rPr>
              <a:t>We observed a huge correlation between the variables Temperature and  Dew point Temperature. So, we had to drop the column Dew point variable so it doesn’t introduce bias in our predictions.</a:t>
            </a:r>
            <a:endParaRPr/>
          </a:p>
          <a:p>
            <a:pPr indent="-228600" lvl="0" marL="457200" rtl="0" algn="just">
              <a:lnSpc>
                <a:spcPct val="115000"/>
              </a:lnSpc>
              <a:spcBef>
                <a:spcPts val="0"/>
              </a:spcBef>
              <a:spcAft>
                <a:spcPts val="0"/>
              </a:spcAft>
              <a:buClr>
                <a:schemeClr val="accent2"/>
              </a:buClr>
              <a:buSzPts val="1800"/>
              <a:buFont typeface="Arial"/>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Font typeface="Arial"/>
              <a:buNone/>
            </a:pPr>
            <a:r>
              <a:t/>
            </a:r>
            <a:endParaRPr>
              <a:solidFill>
                <a:schemeClr val="accent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After cleaning the snippet of data looks like:</a:t>
            </a:r>
            <a:endParaRPr/>
          </a:p>
        </p:txBody>
      </p:sp>
      <p:sp>
        <p:nvSpPr>
          <p:cNvPr id="92" name="Google Shape;92;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93" name="Google Shape;93;p7"/>
          <p:cNvSpPr txBox="1"/>
          <p:nvPr/>
        </p:nvSpPr>
        <p:spPr>
          <a:xfrm>
            <a:off x="1665840" y="3837136"/>
            <a:ext cx="5723042"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Montserrat"/>
                <a:ea typeface="Montserrat"/>
                <a:cs typeface="Montserrat"/>
                <a:sym typeface="Montserrat"/>
              </a:rPr>
              <a:t>The df.head() method shows us the first 5 rows of the Dataset.</a:t>
            </a:r>
            <a:endParaRPr/>
          </a:p>
        </p:txBody>
      </p:sp>
      <p:pic>
        <p:nvPicPr>
          <p:cNvPr id="94" name="Google Shape;94;p7"/>
          <p:cNvPicPr preferRelativeResize="0"/>
          <p:nvPr/>
        </p:nvPicPr>
        <p:blipFill rotWithShape="1">
          <a:blip r:embed="rId3">
            <a:alphaModFix/>
          </a:blip>
          <a:srcRect b="0" l="0" r="0" t="0"/>
          <a:stretch/>
        </p:blipFill>
        <p:spPr>
          <a:xfrm>
            <a:off x="311700" y="1339414"/>
            <a:ext cx="8520600" cy="23629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311700" y="2868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Let us look at some statistics of the Data</a:t>
            </a:r>
            <a:endParaRPr/>
          </a:p>
        </p:txBody>
      </p:sp>
      <p:sp>
        <p:nvSpPr>
          <p:cNvPr id="100" name="Google Shape;100;p8"/>
          <p:cNvSpPr txBox="1"/>
          <p:nvPr>
            <p:ph idx="1" type="body"/>
          </p:nvPr>
        </p:nvSpPr>
        <p:spPr>
          <a:xfrm>
            <a:off x="311700" y="907234"/>
            <a:ext cx="8520600" cy="3876725"/>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Statistics of the data could be found out from an inbuilt function in pandas library called describe() .</a:t>
            </a:r>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t/>
            </a:r>
            <a:endParaRPr>
              <a:solidFill>
                <a:schemeClr val="accent2"/>
              </a:solidFill>
            </a:endParaRPr>
          </a:p>
        </p:txBody>
      </p:sp>
      <p:pic>
        <p:nvPicPr>
          <p:cNvPr id="101" name="Google Shape;101;p8"/>
          <p:cNvPicPr preferRelativeResize="0"/>
          <p:nvPr/>
        </p:nvPicPr>
        <p:blipFill rotWithShape="1">
          <a:blip r:embed="rId3">
            <a:alphaModFix/>
          </a:blip>
          <a:srcRect b="0" l="0" r="0" t="0"/>
          <a:stretch/>
        </p:blipFill>
        <p:spPr>
          <a:xfrm>
            <a:off x="0" y="1858568"/>
            <a:ext cx="9144000" cy="21009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Lets begin with visualizations</a:t>
            </a:r>
            <a:endParaRPr/>
          </a:p>
        </p:txBody>
      </p:sp>
      <p:sp>
        <p:nvSpPr>
          <p:cNvPr id="107" name="Google Shape;107;p9"/>
          <p:cNvSpPr txBox="1"/>
          <p:nvPr>
            <p:ph idx="1" type="body"/>
          </p:nvPr>
        </p:nvSpPr>
        <p:spPr>
          <a:xfrm>
            <a:off x="261694" y="863550"/>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latin typeface="Montserrat"/>
                <a:ea typeface="Montserrat"/>
                <a:cs typeface="Montserrat"/>
                <a:sym typeface="Montserrat"/>
              </a:rPr>
              <a:t>\</a:t>
            </a:r>
            <a:r>
              <a:rPr lang="en-IN">
                <a:solidFill>
                  <a:schemeClr val="accent2"/>
                </a:solidFill>
                <a:latin typeface="Montserrat"/>
                <a:ea typeface="Montserrat"/>
                <a:cs typeface="Montserrat"/>
                <a:sym typeface="Montserrat"/>
              </a:rPr>
              <a:t>1. Lets plot the Correlations between the independent variables/features in the dataset.</a:t>
            </a:r>
            <a:endParaRPr/>
          </a:p>
        </p:txBody>
      </p:sp>
      <p:sp>
        <p:nvSpPr>
          <p:cNvPr id="108" name="Google Shape;108;p9"/>
          <p:cNvSpPr txBox="1"/>
          <p:nvPr/>
        </p:nvSpPr>
        <p:spPr>
          <a:xfrm>
            <a:off x="5003250" y="1438031"/>
            <a:ext cx="3879000" cy="32940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Montserrat"/>
                <a:ea typeface="Montserrat"/>
                <a:cs typeface="Montserrat"/>
                <a:sym typeface="Montserrat"/>
              </a:rPr>
              <a:t>We find out that there is very high correlation between the Variables between Temperature and Dew point Temperature.</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Montserrat"/>
                <a:ea typeface="Montserrat"/>
                <a:cs typeface="Montserrat"/>
                <a:sym typeface="Montserrat"/>
              </a:rPr>
              <a:t>Also</a:t>
            </a:r>
            <a:r>
              <a:rPr lang="en-IN" sz="1600">
                <a:latin typeface="Montserrat"/>
                <a:ea typeface="Montserrat"/>
                <a:cs typeface="Montserrat"/>
                <a:sym typeface="Montserrat"/>
              </a:rPr>
              <a:t>, </a:t>
            </a:r>
            <a:r>
              <a:rPr b="0" i="0" lang="en-IN" sz="1600" u="none" cap="none" strike="noStrike">
                <a:solidFill>
                  <a:srgbClr val="000000"/>
                </a:solidFill>
                <a:latin typeface="Montserrat"/>
                <a:ea typeface="Montserrat"/>
                <a:cs typeface="Montserrat"/>
                <a:sym typeface="Montserrat"/>
              </a:rPr>
              <a:t>there is significant correlation between Rented bike count and Temperature.</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Montserrat"/>
                <a:ea typeface="Montserrat"/>
                <a:cs typeface="Montserrat"/>
                <a:sym typeface="Montserrat"/>
              </a:rPr>
              <a:t>And also there is a significant correlation between Dew point Temperature and Humidity</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p:txBody>
      </p:sp>
      <p:pic>
        <p:nvPicPr>
          <p:cNvPr id="109" name="Google Shape;109;p9"/>
          <p:cNvPicPr preferRelativeResize="0"/>
          <p:nvPr/>
        </p:nvPicPr>
        <p:blipFill>
          <a:blip r:embed="rId3">
            <a:alphaModFix/>
          </a:blip>
          <a:stretch>
            <a:fillRect/>
          </a:stretch>
        </p:blipFill>
        <p:spPr>
          <a:xfrm>
            <a:off x="428750" y="1555650"/>
            <a:ext cx="4670012" cy="3587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Shivaswaroop J P</dc:creator>
</cp:coreProperties>
</file>