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jJo9svtjhfj7O+NPxKiv40tood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42"/>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2"/>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4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32"/>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waroopjp56@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1052425"/>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IN" sz="4200">
                <a:solidFill>
                  <a:srgbClr val="CC0000"/>
                </a:solidFill>
                <a:latin typeface="Montserrat"/>
                <a:ea typeface="Montserrat"/>
                <a:cs typeface="Montserrat"/>
                <a:sym typeface="Montserrat"/>
              </a:rPr>
              <a:t>           Capstone Project-3</a:t>
            </a:r>
            <a:br>
              <a:rPr b="1" lang="en-IN" sz="4200">
                <a:solidFill>
                  <a:srgbClr val="CC0000"/>
                </a:solidFill>
                <a:latin typeface="Montserrat"/>
                <a:ea typeface="Montserrat"/>
                <a:cs typeface="Montserrat"/>
                <a:sym typeface="Montserrat"/>
              </a:rPr>
            </a:br>
            <a:endParaRPr b="1" sz="16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IN" sz="3600">
                <a:solidFill>
                  <a:schemeClr val="lt1"/>
                </a:solidFill>
                <a:latin typeface="Montserrat"/>
                <a:ea typeface="Montserrat"/>
                <a:cs typeface="Montserrat"/>
                <a:sym typeface="Montserrat"/>
              </a:rPr>
              <a:t>Supervised ML on Company Bankruptcy Prediction</a:t>
            </a:r>
            <a:br>
              <a:rPr b="1" lang="en-IN" sz="3600">
                <a:solidFill>
                  <a:schemeClr val="lt1"/>
                </a:solidFill>
                <a:latin typeface="Montserrat"/>
                <a:ea typeface="Montserrat"/>
                <a:cs typeface="Montserrat"/>
                <a:sym typeface="Montserrat"/>
              </a:rPr>
            </a:br>
            <a:r>
              <a:rPr b="1" lang="en-IN" sz="3600">
                <a:solidFill>
                  <a:schemeClr val="lt1"/>
                </a:solidFill>
                <a:latin typeface="Montserrat"/>
                <a:ea typeface="Montserrat"/>
                <a:cs typeface="Montserrat"/>
                <a:sym typeface="Montserrat"/>
              </a:rPr>
              <a:t>(Classification)</a:t>
            </a:r>
            <a:br>
              <a:rPr b="1" lang="en-IN" sz="3600">
                <a:solidFill>
                  <a:schemeClr val="lt1"/>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r">
              <a:lnSpc>
                <a:spcPct val="100000"/>
              </a:lnSpc>
              <a:spcBef>
                <a:spcPts val="0"/>
              </a:spcBef>
              <a:spcAft>
                <a:spcPts val="0"/>
              </a:spcAft>
              <a:buSzPts val="5200"/>
              <a:buNone/>
            </a:pPr>
            <a:r>
              <a:rPr b="1" lang="en-IN" sz="1200">
                <a:solidFill>
                  <a:schemeClr val="lt1"/>
                </a:solidFill>
                <a:latin typeface="Montserrat"/>
                <a:ea typeface="Montserrat"/>
                <a:cs typeface="Montserrat"/>
                <a:sym typeface="Montserrat"/>
              </a:rPr>
              <a:t>     -  Soma Pavan Kumar(Pro Flex)</a:t>
            </a:r>
            <a:br>
              <a:rPr b="1" lang="en-IN" sz="1200">
                <a:solidFill>
                  <a:schemeClr val="lt1"/>
                </a:solidFill>
                <a:latin typeface="Montserrat"/>
                <a:ea typeface="Montserrat"/>
                <a:cs typeface="Montserrat"/>
                <a:sym typeface="Montserrat"/>
              </a:rPr>
            </a:br>
            <a:r>
              <a:rPr b="1" lang="en-IN" sz="1200">
                <a:solidFill>
                  <a:schemeClr val="lt1"/>
                </a:solidFill>
                <a:latin typeface="Montserrat"/>
                <a:ea typeface="Montserrat"/>
                <a:cs typeface="Montserrat"/>
                <a:sym typeface="Montserrat"/>
              </a:rPr>
              <a:t>-     </a:t>
            </a:r>
            <a:r>
              <a:rPr b="1" lang="en-IN" sz="1200" u="sng">
                <a:solidFill>
                  <a:schemeClr val="lt1"/>
                </a:solidFill>
                <a:latin typeface="Montserrat"/>
                <a:ea typeface="Montserrat"/>
                <a:cs typeface="Montserrat"/>
                <a:sym typeface="Montserrat"/>
                <a:hlinkClick r:id="rId3">
                  <a:extLst>
                    <a:ext uri="{A12FA001-AC4F-418D-AE19-62706E023703}">
                      <ahyp:hlinkClr val="tx"/>
                    </a:ext>
                  </a:extLst>
                </a:hlinkClick>
              </a:rPr>
              <a:t>spkumar1998@gmail.com</a:t>
            </a:r>
            <a:r>
              <a:rPr b="1" lang="en-IN" sz="1200">
                <a:solidFill>
                  <a:schemeClr val="lt1"/>
                </a:solidFill>
                <a:latin typeface="Montserrat"/>
                <a:ea typeface="Montserrat"/>
                <a:cs typeface="Montserrat"/>
                <a:sym typeface="Montserrat"/>
              </a:rPr>
              <a:t>   </a:t>
            </a:r>
            <a:endParaRPr b="1" sz="12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Checking for any Duplicate Values:</a:t>
            </a:r>
            <a:endParaRPr/>
          </a:p>
        </p:txBody>
      </p:sp>
      <p:pic>
        <p:nvPicPr>
          <p:cNvPr id="112" name="Google Shape;112;p10"/>
          <p:cNvPicPr preferRelativeResize="0"/>
          <p:nvPr/>
        </p:nvPicPr>
        <p:blipFill rotWithShape="1">
          <a:blip r:embed="rId3">
            <a:alphaModFix/>
          </a:blip>
          <a:srcRect b="0" l="1635" r="0" t="0"/>
          <a:stretch/>
        </p:blipFill>
        <p:spPr>
          <a:xfrm>
            <a:off x="392906" y="1152475"/>
            <a:ext cx="4881731" cy="3680110"/>
          </a:xfrm>
          <a:prstGeom prst="rect">
            <a:avLst/>
          </a:prstGeom>
          <a:noFill/>
          <a:ln>
            <a:noFill/>
          </a:ln>
        </p:spPr>
      </p:pic>
      <p:sp>
        <p:nvSpPr>
          <p:cNvPr id="113" name="Google Shape;113;p10"/>
          <p:cNvSpPr txBox="1"/>
          <p:nvPr/>
        </p:nvSpPr>
        <p:spPr>
          <a:xfrm>
            <a:off x="5865019" y="2253866"/>
            <a:ext cx="3157537" cy="73866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Montserrat"/>
                <a:ea typeface="Montserrat"/>
                <a:cs typeface="Montserrat"/>
                <a:sym typeface="Montserrat"/>
              </a:rPr>
              <a:t>So, It is evident that there are no duplicate values in our whole 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190257" y="57873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latin typeface="Montserrat"/>
                <a:ea typeface="Montserrat"/>
                <a:cs typeface="Montserrat"/>
                <a:sym typeface="Montserrat"/>
              </a:rPr>
              <a:t>1. Checking the Distribution of the Target Variable</a:t>
            </a:r>
            <a:endParaRPr/>
          </a:p>
        </p:txBody>
      </p:sp>
      <p:pic>
        <p:nvPicPr>
          <p:cNvPr id="119" name="Google Shape;119;p11"/>
          <p:cNvPicPr preferRelativeResize="0"/>
          <p:nvPr/>
        </p:nvPicPr>
        <p:blipFill rotWithShape="1">
          <a:blip r:embed="rId3">
            <a:alphaModFix/>
          </a:blip>
          <a:srcRect b="0" l="0" r="0" t="0"/>
          <a:stretch/>
        </p:blipFill>
        <p:spPr>
          <a:xfrm>
            <a:off x="103585" y="1151432"/>
            <a:ext cx="8693944" cy="1735985"/>
          </a:xfrm>
          <a:prstGeom prst="rect">
            <a:avLst/>
          </a:prstGeom>
          <a:noFill/>
          <a:ln>
            <a:noFill/>
          </a:ln>
        </p:spPr>
      </p:pic>
      <p:pic>
        <p:nvPicPr>
          <p:cNvPr id="120" name="Google Shape;120;p11"/>
          <p:cNvPicPr preferRelativeResize="0"/>
          <p:nvPr/>
        </p:nvPicPr>
        <p:blipFill rotWithShape="1">
          <a:blip r:embed="rId4">
            <a:alphaModFix/>
          </a:blip>
          <a:srcRect b="0" l="0" r="0" t="0"/>
          <a:stretch/>
        </p:blipFill>
        <p:spPr>
          <a:xfrm>
            <a:off x="307299" y="2887417"/>
            <a:ext cx="4841822" cy="2256083"/>
          </a:xfrm>
          <a:prstGeom prst="rect">
            <a:avLst/>
          </a:prstGeom>
          <a:noFill/>
          <a:ln>
            <a:noFill/>
          </a:ln>
        </p:spPr>
      </p:pic>
      <p:sp>
        <p:nvSpPr>
          <p:cNvPr id="121" name="Google Shape;121;p11"/>
          <p:cNvSpPr txBox="1"/>
          <p:nvPr/>
        </p:nvSpPr>
        <p:spPr>
          <a:xfrm>
            <a:off x="5908011" y="3236802"/>
            <a:ext cx="2571750" cy="138499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Montserrat"/>
                <a:ea typeface="Montserrat"/>
                <a:cs typeface="Montserrat"/>
                <a:sym typeface="Montserrat"/>
              </a:rPr>
              <a:t>As it can be seen, around 97% of the data (target Variable) is of Financially Stable and the other part is of Financially Unstable.</a:t>
            </a:r>
            <a:endParaRPr/>
          </a:p>
        </p:txBody>
      </p:sp>
      <p:sp>
        <p:nvSpPr>
          <p:cNvPr id="122" name="Google Shape;122;p11"/>
          <p:cNvSpPr txBox="1"/>
          <p:nvPr/>
        </p:nvSpPr>
        <p:spPr>
          <a:xfrm>
            <a:off x="190257" y="11769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IN" sz="2800" u="none" cap="none" strike="noStrike">
                <a:solidFill>
                  <a:schemeClr val="dk1"/>
                </a:solidFill>
                <a:latin typeface="Montserrat"/>
                <a:ea typeface="Montserrat"/>
                <a:cs typeface="Montserrat"/>
                <a:sym typeface="Montserrat"/>
              </a:rPr>
              <a:t>Lets begin with visualizations</a:t>
            </a:r>
            <a:endParaRPr b="1" i="0" sz="2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idx="1" type="body"/>
          </p:nvPr>
        </p:nvSpPr>
        <p:spPr>
          <a:xfrm>
            <a:off x="261694" y="1213305"/>
            <a:ext cx="8520600" cy="2988063"/>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latin typeface="Montserrat"/>
                <a:ea typeface="Montserrat"/>
                <a:cs typeface="Montserrat"/>
                <a:sym typeface="Montserrat"/>
              </a:rPr>
              <a:t>\</a:t>
            </a:r>
            <a:r>
              <a:rPr lang="en-IN">
                <a:solidFill>
                  <a:schemeClr val="accent2"/>
                </a:solidFill>
                <a:latin typeface="Montserrat"/>
                <a:ea typeface="Montserrat"/>
                <a:cs typeface="Montserrat"/>
                <a:sym typeface="Montserrat"/>
              </a:rPr>
              <a:t>.</a:t>
            </a:r>
            <a:endParaRPr/>
          </a:p>
        </p:txBody>
      </p:sp>
      <p:sp>
        <p:nvSpPr>
          <p:cNvPr id="128" name="Google Shape;128;p12"/>
          <p:cNvSpPr txBox="1"/>
          <p:nvPr/>
        </p:nvSpPr>
        <p:spPr>
          <a:xfrm>
            <a:off x="5687878" y="1213306"/>
            <a:ext cx="3094416" cy="329320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Montserrat"/>
                <a:ea typeface="Montserrat"/>
                <a:cs typeface="Montserrat"/>
                <a:sym typeface="Montserrat"/>
              </a:rPr>
              <a:t>As there are 65 features the Visualizations can get pretty difficult to understand and to show in a single slide</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ontserrat"/>
              <a:ea typeface="Montserrat"/>
              <a:cs typeface="Montserrat"/>
              <a:sym typeface="Montserrat"/>
            </a:endParaRPr>
          </a:p>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Montserrat"/>
                <a:ea typeface="Montserrat"/>
                <a:cs typeface="Montserrat"/>
                <a:sym typeface="Montserrat"/>
              </a:rPr>
              <a:t>Here, we cannot show all the observations, but how much ever we can see, We can see some pretty high Correlations between the Features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Montserrat"/>
              <a:ea typeface="Montserrat"/>
              <a:cs typeface="Montserrat"/>
              <a:sym typeface="Montserrat"/>
            </a:endParaRPr>
          </a:p>
        </p:txBody>
      </p:sp>
      <p:pic>
        <p:nvPicPr>
          <p:cNvPr id="129" name="Google Shape;129;p12"/>
          <p:cNvPicPr preferRelativeResize="0"/>
          <p:nvPr/>
        </p:nvPicPr>
        <p:blipFill rotWithShape="1">
          <a:blip r:embed="rId3">
            <a:alphaModFix/>
          </a:blip>
          <a:srcRect b="0" l="0" r="0" t="0"/>
          <a:stretch/>
        </p:blipFill>
        <p:spPr>
          <a:xfrm>
            <a:off x="154983" y="1774555"/>
            <a:ext cx="5353202" cy="2276716"/>
          </a:xfrm>
          <a:prstGeom prst="rect">
            <a:avLst/>
          </a:prstGeom>
          <a:noFill/>
          <a:ln>
            <a:noFill/>
          </a:ln>
        </p:spPr>
      </p:pic>
      <p:sp>
        <p:nvSpPr>
          <p:cNvPr id="130" name="Google Shape;130;p12"/>
          <p:cNvSpPr txBox="1"/>
          <p:nvPr>
            <p:ph type="title"/>
          </p:nvPr>
        </p:nvSpPr>
        <p:spPr>
          <a:xfrm>
            <a:off x="261694" y="212268"/>
            <a:ext cx="8520600" cy="87996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solidFill>
                  <a:schemeClr val="dk1"/>
                </a:solidFill>
                <a:latin typeface="Montserrat"/>
                <a:ea typeface="Montserrat"/>
                <a:cs typeface="Montserrat"/>
                <a:sym typeface="Montserrat"/>
              </a:rPr>
              <a:t>2. Lets plot the Correlations between the independent variables/features in the dataset</a:t>
            </a:r>
            <a:endParaRPr b="1" sz="2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title"/>
          </p:nvPr>
        </p:nvSpPr>
        <p:spPr>
          <a:xfrm>
            <a:off x="311699" y="19723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3. Data Distributions of all the variables</a:t>
            </a:r>
            <a:endParaRPr/>
          </a:p>
        </p:txBody>
      </p:sp>
      <p:pic>
        <p:nvPicPr>
          <p:cNvPr id="136" name="Google Shape;136;p13"/>
          <p:cNvPicPr preferRelativeResize="0"/>
          <p:nvPr/>
        </p:nvPicPr>
        <p:blipFill rotWithShape="1">
          <a:blip r:embed="rId3">
            <a:alphaModFix/>
          </a:blip>
          <a:srcRect b="0" l="0" r="0" t="0"/>
          <a:stretch/>
        </p:blipFill>
        <p:spPr>
          <a:xfrm>
            <a:off x="438462" y="960092"/>
            <a:ext cx="8267075" cy="3223315"/>
          </a:xfrm>
          <a:prstGeom prst="rect">
            <a:avLst/>
          </a:prstGeom>
          <a:noFill/>
          <a:ln>
            <a:noFill/>
          </a:ln>
        </p:spPr>
      </p:pic>
      <p:sp>
        <p:nvSpPr>
          <p:cNvPr id="137" name="Google Shape;137;p13"/>
          <p:cNvSpPr txBox="1"/>
          <p:nvPr/>
        </p:nvSpPr>
        <p:spPr>
          <a:xfrm>
            <a:off x="348727" y="4541004"/>
            <a:ext cx="8446544" cy="3077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400" u="none" cap="none" strike="noStrike">
                <a:solidFill>
                  <a:srgbClr val="000000"/>
                </a:solidFill>
                <a:latin typeface="Montserrat"/>
                <a:ea typeface="Montserrat"/>
                <a:cs typeface="Montserrat"/>
                <a:sym typeface="Montserrat"/>
              </a:rPr>
              <a:t>All the histograms cannot be shown in a single slide . So, these are some of the Distributions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idx="1" type="body"/>
          </p:nvPr>
        </p:nvSpPr>
        <p:spPr>
          <a:xfrm>
            <a:off x="311700" y="507206"/>
            <a:ext cx="8520600" cy="402595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IN">
                <a:solidFill>
                  <a:srgbClr val="310000"/>
                </a:solidFill>
                <a:latin typeface="Montserrat"/>
                <a:ea typeface="Montserrat"/>
                <a:cs typeface="Montserrat"/>
                <a:sym typeface="Montserrat"/>
              </a:rPr>
              <a:t>Some Correlations between the Variables using Box plot:</a:t>
            </a:r>
            <a:endParaRPr/>
          </a:p>
        </p:txBody>
      </p:sp>
      <p:pic>
        <p:nvPicPr>
          <p:cNvPr id="143" name="Google Shape;143;p14"/>
          <p:cNvPicPr preferRelativeResize="0"/>
          <p:nvPr/>
        </p:nvPicPr>
        <p:blipFill>
          <a:blip r:embed="rId3">
            <a:alphaModFix/>
          </a:blip>
          <a:stretch>
            <a:fillRect/>
          </a:stretch>
        </p:blipFill>
        <p:spPr>
          <a:xfrm>
            <a:off x="0" y="1304500"/>
            <a:ext cx="9143999" cy="330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279836" y="422539"/>
            <a:ext cx="8584327" cy="110645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solidFill>
                  <a:schemeClr val="dk1"/>
                </a:solidFill>
                <a:latin typeface="Montserrat"/>
                <a:ea typeface="Montserrat"/>
                <a:cs typeface="Montserrat"/>
                <a:sym typeface="Montserrat"/>
              </a:rPr>
              <a:t>4. Plotting the feature distributions for close to bankruptcy companies(unstable Companies) a</a:t>
            </a:r>
            <a:r>
              <a:rPr b="1" lang="en-IN" sz="2400">
                <a:latin typeface="Montserrat"/>
                <a:ea typeface="Montserrat"/>
                <a:cs typeface="Montserrat"/>
                <a:sym typeface="Montserrat"/>
              </a:rPr>
              <a:t>fter removing the outliers</a:t>
            </a:r>
            <a:endParaRPr b="1" sz="2400">
              <a:solidFill>
                <a:schemeClr val="dk1"/>
              </a:solidFill>
              <a:latin typeface="Montserrat"/>
              <a:ea typeface="Montserrat"/>
              <a:cs typeface="Montserrat"/>
              <a:sym typeface="Montserrat"/>
            </a:endParaRPr>
          </a:p>
        </p:txBody>
      </p:sp>
      <p:pic>
        <p:nvPicPr>
          <p:cNvPr id="149" name="Google Shape;149;p15"/>
          <p:cNvPicPr preferRelativeResize="0"/>
          <p:nvPr/>
        </p:nvPicPr>
        <p:blipFill>
          <a:blip r:embed="rId3">
            <a:alphaModFix/>
          </a:blip>
          <a:stretch>
            <a:fillRect/>
          </a:stretch>
        </p:blipFill>
        <p:spPr>
          <a:xfrm>
            <a:off x="152400" y="1681401"/>
            <a:ext cx="8839198" cy="301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5. </a:t>
            </a:r>
            <a:r>
              <a:rPr b="1" lang="en-IN">
                <a:latin typeface="Montserrat"/>
                <a:ea typeface="Montserrat"/>
                <a:cs typeface="Montserrat"/>
                <a:sym typeface="Montserrat"/>
              </a:rPr>
              <a:t>Let’s Do the Log Transformation on our Data</a:t>
            </a:r>
            <a:endParaRPr/>
          </a:p>
        </p:txBody>
      </p:sp>
      <p:pic>
        <p:nvPicPr>
          <p:cNvPr id="155" name="Google Shape;155;p17"/>
          <p:cNvPicPr preferRelativeResize="0"/>
          <p:nvPr/>
        </p:nvPicPr>
        <p:blipFill rotWithShape="1">
          <a:blip r:embed="rId3">
            <a:alphaModFix/>
          </a:blip>
          <a:srcRect b="0" l="0" r="0" t="18214"/>
          <a:stretch/>
        </p:blipFill>
        <p:spPr>
          <a:xfrm>
            <a:off x="2460013" y="3336965"/>
            <a:ext cx="3505379" cy="1672363"/>
          </a:xfrm>
          <a:prstGeom prst="rect">
            <a:avLst/>
          </a:prstGeom>
          <a:noFill/>
          <a:ln>
            <a:noFill/>
          </a:ln>
        </p:spPr>
      </p:pic>
      <p:sp>
        <p:nvSpPr>
          <p:cNvPr id="156" name="Google Shape;156;p17"/>
          <p:cNvSpPr txBox="1"/>
          <p:nvPr/>
        </p:nvSpPr>
        <p:spPr>
          <a:xfrm>
            <a:off x="311700" y="1440693"/>
            <a:ext cx="8520600" cy="18162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Montserrat"/>
                <a:ea typeface="Montserrat"/>
                <a:cs typeface="Montserrat"/>
                <a:sym typeface="Montserrat"/>
              </a:rPr>
              <a:t>Log or Logarithmic Transformation is a data Transformation is a data transformation in which each variable is replaced with log of that variable</a:t>
            </a:r>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just">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Montserrat"/>
                <a:ea typeface="Montserrat"/>
                <a:cs typeface="Montserrat"/>
                <a:sym typeface="Montserrat"/>
              </a:rPr>
              <a:t>Log Transformation reduces the skewness present in the data .</a:t>
            </a:r>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just">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Montserrat"/>
                <a:ea typeface="Montserrat"/>
                <a:cs typeface="Montserrat"/>
                <a:sym typeface="Montserrat"/>
              </a:rPr>
              <a:t>It is done so that original data has to approximately follow Log-normal Distribution</a:t>
            </a:r>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just">
              <a:lnSpc>
                <a:spcPct val="100000"/>
              </a:lnSpc>
              <a:spcBef>
                <a:spcPts val="0"/>
              </a:spcBef>
              <a:spcAft>
                <a:spcPts val="0"/>
              </a:spcAft>
              <a:buClr>
                <a:srgbClr val="000000"/>
              </a:buClr>
              <a:buSzPts val="1400"/>
              <a:buFont typeface="Arial"/>
              <a:buChar char="•"/>
            </a:pPr>
            <a:r>
              <a:rPr b="0" i="0" lang="en-IN" sz="1400" u="none" cap="none" strike="noStrike">
                <a:solidFill>
                  <a:srgbClr val="000000"/>
                </a:solidFill>
                <a:latin typeface="Montserrat"/>
                <a:ea typeface="Montserrat"/>
                <a:cs typeface="Montserrat"/>
                <a:sym typeface="Montserrat"/>
              </a:rPr>
              <a:t>The Piece of code which does the log transformation is shown below: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00" y="445024"/>
            <a:ext cx="8520600" cy="93371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latin typeface="Montserrat"/>
                <a:ea typeface="Montserrat"/>
                <a:cs typeface="Montserrat"/>
                <a:sym typeface="Montserrat"/>
              </a:rPr>
              <a:t>Data modelling</a:t>
            </a:r>
            <a:endParaRPr b="1">
              <a:latin typeface="Montserrat"/>
              <a:ea typeface="Montserrat"/>
              <a:cs typeface="Montserrat"/>
              <a:sym typeface="Montserrat"/>
            </a:endParaRPr>
          </a:p>
        </p:txBody>
      </p:sp>
      <p:sp>
        <p:nvSpPr>
          <p:cNvPr id="162" name="Google Shape;162;p19"/>
          <p:cNvSpPr txBox="1"/>
          <p:nvPr/>
        </p:nvSpPr>
        <p:spPr>
          <a:xfrm>
            <a:off x="311700" y="1193007"/>
            <a:ext cx="8389388"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600" u="none" cap="none" strike="noStrike">
                <a:solidFill>
                  <a:srgbClr val="334960"/>
                </a:solidFill>
                <a:latin typeface="Montserrat"/>
                <a:ea typeface="Montserrat"/>
                <a:cs typeface="Montserrat"/>
                <a:sym typeface="Montserrat"/>
              </a:rPr>
              <a:t>Data Modelling is the process of analyzing the data objects and their relationship to the other objects. It is used to analyze the data requirements that are required for the business processes. </a:t>
            </a:r>
            <a:endParaRPr b="0" i="0" sz="1600" u="none" cap="none" strike="noStrike">
              <a:solidFill>
                <a:srgbClr val="000000"/>
              </a:solidFill>
              <a:latin typeface="Montserrat"/>
              <a:ea typeface="Montserrat"/>
              <a:cs typeface="Montserrat"/>
              <a:sym typeface="Montserrat"/>
            </a:endParaRPr>
          </a:p>
        </p:txBody>
      </p:sp>
      <p:sp>
        <p:nvSpPr>
          <p:cNvPr id="163" name="Google Shape;163;p19"/>
          <p:cNvSpPr txBox="1"/>
          <p:nvPr/>
        </p:nvSpPr>
        <p:spPr>
          <a:xfrm>
            <a:off x="377306" y="2250949"/>
            <a:ext cx="8520600" cy="64160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IN" sz="2800" u="none" cap="none" strike="noStrike">
                <a:solidFill>
                  <a:schemeClr val="dk1"/>
                </a:solidFill>
                <a:latin typeface="Montserrat"/>
                <a:ea typeface="Montserrat"/>
                <a:cs typeface="Montserrat"/>
                <a:sym typeface="Montserrat"/>
              </a:rPr>
              <a:t>Train test split</a:t>
            </a:r>
            <a:endParaRPr/>
          </a:p>
        </p:txBody>
      </p:sp>
      <p:sp>
        <p:nvSpPr>
          <p:cNvPr id="164" name="Google Shape;164;p19"/>
          <p:cNvSpPr txBox="1"/>
          <p:nvPr/>
        </p:nvSpPr>
        <p:spPr>
          <a:xfrm>
            <a:off x="311700" y="2892550"/>
            <a:ext cx="8389388"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600" u="none" cap="none" strike="noStrike">
                <a:solidFill>
                  <a:srgbClr val="002060"/>
                </a:solidFill>
                <a:latin typeface="Montserrat"/>
                <a:ea typeface="Montserrat"/>
                <a:cs typeface="Montserrat"/>
                <a:sym typeface="Montserrat"/>
              </a:rPr>
              <a:t>The procedure involves taking a dataset and dividing it into two subsets. The first subset is used to fit the model and is referred to as the training dataset. The second subset is not used to train the model; instead, the input element of the dataset is provided to the model, then predictions are made and compared to the expected values. This second dataset is referred to as the test dataset.</a:t>
            </a:r>
            <a:endParaRPr b="0" i="0" sz="1600" u="none" cap="none" strike="noStrike">
              <a:solidFill>
                <a:srgbClr val="002060"/>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latin typeface="Montserrat"/>
                <a:ea typeface="Montserrat"/>
                <a:cs typeface="Montserrat"/>
                <a:sym typeface="Montserrat"/>
              </a:rPr>
              <a:t>Lets implement Machine Learning Algorithms!</a:t>
            </a:r>
            <a:endParaRPr/>
          </a:p>
        </p:txBody>
      </p:sp>
      <p:sp>
        <p:nvSpPr>
          <p:cNvPr id="170" name="Google Shape;170;p20"/>
          <p:cNvSpPr txBox="1"/>
          <p:nvPr>
            <p:ph idx="1" type="body"/>
          </p:nvPr>
        </p:nvSpPr>
        <p:spPr>
          <a:xfrm>
            <a:off x="311700" y="1042988"/>
            <a:ext cx="8520600" cy="368862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solidFill>
                  <a:schemeClr val="accent2"/>
                </a:solidFill>
                <a:latin typeface="Montserrat"/>
                <a:ea typeface="Montserrat"/>
                <a:cs typeface="Montserrat"/>
                <a:sym typeface="Montserrat"/>
              </a:rPr>
              <a:t>1. Logistic Regression </a:t>
            </a:r>
            <a:r>
              <a:rPr b="1" lang="en-IN">
                <a:solidFill>
                  <a:schemeClr val="accent2"/>
                </a:solidFill>
                <a:latin typeface="Montserrat"/>
                <a:ea typeface="Montserrat"/>
                <a:cs typeface="Montserrat"/>
                <a:sym typeface="Montserrat"/>
              </a:rPr>
              <a:t>: </a:t>
            </a:r>
            <a:endParaRPr/>
          </a:p>
          <a:p>
            <a:pPr indent="-228600" lvl="0" marL="457200" rtl="0" algn="l">
              <a:lnSpc>
                <a:spcPct val="115000"/>
              </a:lnSpc>
              <a:spcBef>
                <a:spcPts val="0"/>
              </a:spcBef>
              <a:spcAft>
                <a:spcPts val="0"/>
              </a:spcAft>
              <a:buSzPts val="1800"/>
              <a:buNone/>
            </a:pPr>
            <a:r>
              <a:t/>
            </a:r>
            <a:endParaRPr b="1">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b="1" lang="en-IN">
                <a:solidFill>
                  <a:schemeClr val="accent2"/>
                </a:solidFill>
                <a:latin typeface="Montserrat"/>
                <a:ea typeface="Montserrat"/>
                <a:cs typeface="Montserrat"/>
                <a:sym typeface="Montserrat"/>
              </a:rPr>
              <a:t>	</a:t>
            </a:r>
            <a:r>
              <a:rPr i="0" lang="en-IN" sz="1400">
                <a:solidFill>
                  <a:schemeClr val="accent2"/>
                </a:solidFill>
                <a:latin typeface="Montserrat"/>
                <a:ea typeface="Montserrat"/>
                <a:cs typeface="Montserrat"/>
                <a:sym typeface="Montserrat"/>
              </a:rPr>
              <a:t>Logistic regression is a </a:t>
            </a:r>
            <a:r>
              <a:rPr i="0" lang="en-IN" sz="1400" strike="noStrike">
                <a:solidFill>
                  <a:schemeClr val="accent2"/>
                </a:solidFill>
                <a:latin typeface="Montserrat"/>
                <a:ea typeface="Montserrat"/>
                <a:cs typeface="Montserrat"/>
                <a:sym typeface="Montserrat"/>
              </a:rPr>
              <a:t>statistical model </a:t>
            </a:r>
            <a:r>
              <a:rPr i="0" lang="en-IN" sz="1400">
                <a:solidFill>
                  <a:schemeClr val="accent2"/>
                </a:solidFill>
                <a:latin typeface="Montserrat"/>
                <a:ea typeface="Montserrat"/>
                <a:cs typeface="Montserrat"/>
                <a:sym typeface="Montserrat"/>
              </a:rPr>
              <a:t>that in its basic form uses a </a:t>
            </a:r>
            <a:r>
              <a:rPr i="0" lang="en-IN" sz="1400" strike="noStrike">
                <a:solidFill>
                  <a:schemeClr val="accent2"/>
                </a:solidFill>
                <a:latin typeface="Montserrat"/>
                <a:ea typeface="Montserrat"/>
                <a:cs typeface="Montserrat"/>
                <a:sym typeface="Montserrat"/>
              </a:rPr>
              <a:t>logistic Function </a:t>
            </a:r>
            <a:r>
              <a:rPr i="0" lang="en-IN" sz="1400">
                <a:solidFill>
                  <a:schemeClr val="accent2"/>
                </a:solidFill>
                <a:latin typeface="Montserrat"/>
                <a:ea typeface="Montserrat"/>
                <a:cs typeface="Montserrat"/>
                <a:sym typeface="Montserrat"/>
              </a:rPr>
              <a:t>to model a </a:t>
            </a:r>
            <a:r>
              <a:rPr i="0" lang="en-IN" sz="1400" strike="noStrike">
                <a:solidFill>
                  <a:schemeClr val="accent2"/>
                </a:solidFill>
                <a:latin typeface="Montserrat"/>
                <a:ea typeface="Montserrat"/>
                <a:cs typeface="Montserrat"/>
                <a:sym typeface="Montserrat"/>
              </a:rPr>
              <a:t>binary dependent variable</a:t>
            </a:r>
            <a:r>
              <a:rPr i="0" lang="en-IN" sz="1400">
                <a:solidFill>
                  <a:schemeClr val="accent2"/>
                </a:solidFill>
                <a:latin typeface="Montserrat"/>
                <a:ea typeface="Montserrat"/>
                <a:cs typeface="Montserrat"/>
                <a:sym typeface="Montserrat"/>
              </a:rPr>
              <a:t>, although many more complex </a:t>
            </a:r>
            <a:r>
              <a:rPr i="0" lang="en-IN" sz="1400" strike="noStrike">
                <a:solidFill>
                  <a:schemeClr val="accent2"/>
                </a:solidFill>
                <a:latin typeface="Montserrat"/>
                <a:ea typeface="Montserrat"/>
                <a:cs typeface="Montserrat"/>
                <a:sym typeface="Montserrat"/>
              </a:rPr>
              <a:t>extensions</a:t>
            </a:r>
            <a:r>
              <a:rPr i="0" lang="en-IN" sz="1400">
                <a:solidFill>
                  <a:schemeClr val="accent2"/>
                </a:solidFill>
                <a:latin typeface="Montserrat"/>
                <a:ea typeface="Montserrat"/>
                <a:cs typeface="Montserrat"/>
                <a:sym typeface="Montserrat"/>
              </a:rPr>
              <a:t> exist. In </a:t>
            </a:r>
            <a:r>
              <a:rPr lang="en-IN" sz="1400">
                <a:solidFill>
                  <a:schemeClr val="accent2"/>
                </a:solidFill>
                <a:latin typeface="Montserrat"/>
                <a:ea typeface="Montserrat"/>
                <a:cs typeface="Montserrat"/>
                <a:sym typeface="Montserrat"/>
              </a:rPr>
              <a:t>regression analysis</a:t>
            </a:r>
            <a:r>
              <a:rPr i="0" lang="en-IN" sz="1400">
                <a:solidFill>
                  <a:schemeClr val="accent2"/>
                </a:solidFill>
                <a:latin typeface="Montserrat"/>
                <a:ea typeface="Montserrat"/>
                <a:cs typeface="Montserrat"/>
                <a:sym typeface="Montserrat"/>
              </a:rPr>
              <a:t>, logistic regression (or logit regression) is estimating the parameters of a logistic model (a form of </a:t>
            </a:r>
            <a:r>
              <a:rPr lang="en-IN" sz="1400">
                <a:solidFill>
                  <a:schemeClr val="accent2"/>
                </a:solidFill>
                <a:latin typeface="Montserrat"/>
                <a:ea typeface="Montserrat"/>
                <a:cs typeface="Montserrat"/>
                <a:sym typeface="Montserrat"/>
              </a:rPr>
              <a:t>binary regression</a:t>
            </a:r>
            <a:r>
              <a:rPr i="0" lang="en-IN" sz="1400">
                <a:solidFill>
                  <a:schemeClr val="accent2"/>
                </a:solidFill>
                <a:latin typeface="Montserrat"/>
                <a:ea typeface="Montserrat"/>
                <a:cs typeface="Montserrat"/>
                <a:sym typeface="Montserrat"/>
              </a:rPr>
              <a:t>). </a:t>
            </a:r>
            <a:endParaRPr/>
          </a:p>
          <a:p>
            <a:pPr indent="-228600" lvl="0" marL="457200" rtl="0" algn="just">
              <a:lnSpc>
                <a:spcPct val="115000"/>
              </a:lnSpc>
              <a:spcBef>
                <a:spcPts val="0"/>
              </a:spcBef>
              <a:spcAft>
                <a:spcPts val="0"/>
              </a:spcAft>
              <a:buClr>
                <a:schemeClr val="accent2"/>
              </a:buClr>
              <a:buSzPts val="1800"/>
              <a:buNone/>
            </a:pPr>
            <a:r>
              <a:t/>
            </a:r>
            <a:endParaRPr sz="1400">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i="0" lang="en-IN" sz="1400">
                <a:solidFill>
                  <a:schemeClr val="accent2"/>
                </a:solidFill>
                <a:latin typeface="Montserrat"/>
                <a:ea typeface="Montserrat"/>
                <a:cs typeface="Montserrat"/>
                <a:sym typeface="Montserrat"/>
              </a:rPr>
              <a:t>Mathematically, a binary logistic model has a dependent variable with two possible values, such as pass/fail which is represented by an </a:t>
            </a:r>
            <a:r>
              <a:rPr lang="en-IN" sz="1400">
                <a:solidFill>
                  <a:schemeClr val="accent2"/>
                </a:solidFill>
                <a:latin typeface="Montserrat"/>
                <a:ea typeface="Montserrat"/>
                <a:cs typeface="Montserrat"/>
                <a:sym typeface="Montserrat"/>
              </a:rPr>
              <a:t>indicator variable</a:t>
            </a:r>
            <a:r>
              <a:rPr i="0" lang="en-IN" sz="1400">
                <a:solidFill>
                  <a:schemeClr val="accent2"/>
                </a:solidFill>
                <a:latin typeface="Montserrat"/>
                <a:ea typeface="Montserrat"/>
                <a:cs typeface="Montserrat"/>
                <a:sym typeface="Montserrat"/>
              </a:rPr>
              <a:t>, where the two values are labeled "0" and "1". </a:t>
            </a:r>
            <a:endParaRPr sz="1400">
              <a:solidFill>
                <a:schemeClr val="accent2"/>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rPr b="1" lang="en-IN">
                <a:solidFill>
                  <a:schemeClr val="accent2"/>
                </a:solidFil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Results from Logistic Regression:</a:t>
            </a:r>
            <a:endParaRPr/>
          </a:p>
        </p:txBody>
      </p:sp>
      <p:sp>
        <p:nvSpPr>
          <p:cNvPr id="176" name="Google Shape;17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IN">
                <a:solidFill>
                  <a:schemeClr val="accent2"/>
                </a:solidFill>
                <a:latin typeface="Montserrat"/>
                <a:ea typeface="Montserrat"/>
                <a:cs typeface="Montserrat"/>
                <a:sym typeface="Montserrat"/>
              </a:rPr>
              <a:t>All the Accuracy Scores are shown below in this picture. Which gives us </a:t>
            </a:r>
            <a:endParaRPr/>
          </a:p>
          <a:p>
            <a:pPr indent="0" lvl="0" marL="0" rtl="0" algn="l">
              <a:lnSpc>
                <a:spcPct val="115000"/>
              </a:lnSpc>
              <a:spcBef>
                <a:spcPts val="0"/>
              </a:spcBef>
              <a:spcAft>
                <a:spcPts val="0"/>
              </a:spcAft>
              <a:buNone/>
            </a:pPr>
            <a:r>
              <a:rPr lang="en-IN">
                <a:solidFill>
                  <a:schemeClr val="accent2"/>
                </a:solidFill>
                <a:latin typeface="Montserrat"/>
                <a:ea typeface="Montserrat"/>
                <a:cs typeface="Montserrat"/>
                <a:sym typeface="Montserrat"/>
              </a:rPr>
              <a:t>  Accuracy, </a:t>
            </a:r>
            <a:r>
              <a:rPr lang="en-IN">
                <a:solidFill>
                  <a:schemeClr val="accent2"/>
                </a:solidFill>
                <a:latin typeface="Montserrat"/>
                <a:ea typeface="Montserrat"/>
                <a:cs typeface="Montserrat"/>
                <a:sym typeface="Montserrat"/>
              </a:rPr>
              <a:t>Precision, Recall and F1-Score.</a:t>
            </a:r>
            <a:endParaRPr/>
          </a:p>
        </p:txBody>
      </p:sp>
      <p:pic>
        <p:nvPicPr>
          <p:cNvPr id="177" name="Google Shape;177;p21"/>
          <p:cNvPicPr preferRelativeResize="0"/>
          <p:nvPr/>
        </p:nvPicPr>
        <p:blipFill>
          <a:blip r:embed="rId3">
            <a:alphaModFix/>
          </a:blip>
          <a:stretch>
            <a:fillRect/>
          </a:stretch>
        </p:blipFill>
        <p:spPr>
          <a:xfrm>
            <a:off x="145250" y="1916913"/>
            <a:ext cx="8553450" cy="315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Contents</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1. Problem Statement</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2. Introduction</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3. Data Cleaning and Data Viz</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4. Data Modelling and Implementation</a:t>
            </a:r>
            <a:endParaRPr/>
          </a:p>
          <a:p>
            <a:pPr indent="0" lvl="0" marL="0" rtl="0" algn="just">
              <a:lnSpc>
                <a:spcPct val="115000"/>
              </a:lnSpc>
              <a:spcBef>
                <a:spcPts val="0"/>
              </a:spcBef>
              <a:spcAft>
                <a:spcPts val="0"/>
              </a:spcAft>
              <a:buSzPts val="1800"/>
              <a:buNone/>
            </a:pPr>
            <a:r>
              <a:rPr lang="en-IN" sz="2400">
                <a:solidFill>
                  <a:schemeClr val="accent2"/>
                </a:solidFill>
                <a:latin typeface="Montserrat"/>
                <a:ea typeface="Montserrat"/>
                <a:cs typeface="Montserrat"/>
                <a:sym typeface="Montserrat"/>
              </a:rPr>
              <a:t>5. Conclusion</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2. K-Nearest Neighbors (KNN) Classifier</a:t>
            </a:r>
            <a:endParaRPr/>
          </a:p>
        </p:txBody>
      </p:sp>
      <p:sp>
        <p:nvSpPr>
          <p:cNvPr id="183" name="Google Shape;183;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K nearest neighbors classifier is </a:t>
            </a:r>
            <a:r>
              <a:rPr i="0" lang="en-IN">
                <a:solidFill>
                  <a:schemeClr val="accent2"/>
                </a:solidFill>
                <a:latin typeface="Montserrat"/>
                <a:ea typeface="Montserrat"/>
                <a:cs typeface="Montserrat"/>
                <a:sym typeface="Montserrat"/>
              </a:rPr>
              <a:t>a</a:t>
            </a:r>
            <a:r>
              <a:rPr lang="en-IN">
                <a:solidFill>
                  <a:schemeClr val="accent2"/>
                </a:solidFill>
                <a:latin typeface="Montserrat"/>
                <a:ea typeface="Montserrat"/>
                <a:cs typeface="Montserrat"/>
                <a:sym typeface="Montserrat"/>
              </a:rPr>
              <a:t> non-parametric supervised learning algorithm first developed by Evelyn Fix and Joseph Hodges in 1951.</a:t>
            </a:r>
            <a:r>
              <a:rPr i="0" lang="en-IN">
                <a:solidFill>
                  <a:schemeClr val="accent2"/>
                </a:solidFill>
                <a:latin typeface="Montserrat"/>
                <a:ea typeface="Montserrat"/>
                <a:cs typeface="Montserrat"/>
                <a:sym typeface="Montserrat"/>
              </a:rPr>
              <a:t>  </a:t>
            </a:r>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It works by finding the distance between a query and all the examples in the data. </a:t>
            </a:r>
            <a:r>
              <a:rPr lang="en-IN">
                <a:solidFill>
                  <a:srgbClr val="161616"/>
                </a:solidFill>
                <a:highlight>
                  <a:srgbClr val="FFFFFF"/>
                </a:highlight>
                <a:latin typeface="Montserrat"/>
                <a:ea typeface="Montserrat"/>
                <a:cs typeface="Montserrat"/>
                <a:sym typeface="Montserrat"/>
              </a:rPr>
              <a:t>For classification problems, a class label is assigned on the basis of a majority vote—i.e. the label that is most frequently represented around a given data point is used.</a:t>
            </a:r>
            <a:endParaRPr>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To </a:t>
            </a:r>
            <a:r>
              <a:rPr lang="en-IN">
                <a:solidFill>
                  <a:schemeClr val="accent2"/>
                </a:solidFill>
                <a:latin typeface="Montserrat"/>
                <a:ea typeface="Montserrat"/>
                <a:cs typeface="Montserrat"/>
                <a:sym typeface="Montserrat"/>
              </a:rPr>
              <a:t>which example the query is closest to is calculated using different metrics such as Euclidean distance, Manhattan distance, Minkowski distance and other metrics.</a:t>
            </a:r>
            <a:endParaRPr>
              <a:solidFill>
                <a:schemeClr val="accent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Results from K-Nearest Neighbors Classifier:</a:t>
            </a:r>
            <a:endParaRPr/>
          </a:p>
        </p:txBody>
      </p:sp>
      <p:sp>
        <p:nvSpPr>
          <p:cNvPr id="189" name="Google Shape;189;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90" name="Google Shape;190;p23"/>
          <p:cNvPicPr preferRelativeResize="0"/>
          <p:nvPr/>
        </p:nvPicPr>
        <p:blipFill>
          <a:blip r:embed="rId3">
            <a:alphaModFix/>
          </a:blip>
          <a:stretch>
            <a:fillRect/>
          </a:stretch>
        </p:blipFill>
        <p:spPr>
          <a:xfrm>
            <a:off x="76200" y="1260475"/>
            <a:ext cx="9067800" cy="3200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3. Naive Bayes Classifier (Gaussian)</a:t>
            </a:r>
            <a:endParaRPr/>
          </a:p>
        </p:txBody>
      </p:sp>
      <p:sp>
        <p:nvSpPr>
          <p:cNvPr id="196" name="Google Shape;19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Naive Bayes classification is an </a:t>
            </a:r>
            <a:r>
              <a:rPr lang="en-IN">
                <a:solidFill>
                  <a:schemeClr val="accent2"/>
                </a:solidFill>
                <a:latin typeface="Montserrat"/>
                <a:ea typeface="Montserrat"/>
                <a:cs typeface="Montserrat"/>
                <a:sym typeface="Montserrat"/>
              </a:rPr>
              <a:t>algorithm</a:t>
            </a:r>
            <a:r>
              <a:rPr lang="en-IN">
                <a:solidFill>
                  <a:schemeClr val="accent2"/>
                </a:solidFill>
                <a:latin typeface="Montserrat"/>
                <a:ea typeface="Montserrat"/>
                <a:cs typeface="Montserrat"/>
                <a:sym typeface="Montserrat"/>
              </a:rPr>
              <a:t> that is based on the Bayes’ Theorem. It is not a single algorithm but a family of algorithms where all of them share a common principle.</a:t>
            </a:r>
            <a:endParaRPr i="0">
              <a:solidFill>
                <a:schemeClr val="accent2"/>
              </a:solidFill>
              <a:latin typeface="Montserrat"/>
              <a:ea typeface="Montserrat"/>
              <a:cs typeface="Montserrat"/>
              <a:sym typeface="Montserrat"/>
            </a:endParaRPr>
          </a:p>
          <a:p>
            <a:pPr indent="-342900" lvl="0" marL="457200" marR="25400" rtl="0" algn="l">
              <a:lnSpc>
                <a:spcPct val="156250"/>
              </a:lnSpc>
              <a:spcBef>
                <a:spcPts val="0"/>
              </a:spcBef>
              <a:spcAft>
                <a:spcPts val="0"/>
              </a:spcAft>
              <a:buClr>
                <a:srgbClr val="000000"/>
              </a:buClr>
              <a:buSzPts val="1800"/>
              <a:buFont typeface="Montserrat"/>
              <a:buChar char="●"/>
            </a:pPr>
            <a:r>
              <a:rPr lang="en-IN">
                <a:solidFill>
                  <a:srgbClr val="000000"/>
                </a:solidFill>
                <a:highlight>
                  <a:srgbClr val="FFFFFF"/>
                </a:highlight>
                <a:latin typeface="Montserrat"/>
                <a:ea typeface="Montserrat"/>
                <a:cs typeface="Montserrat"/>
                <a:sym typeface="Montserrat"/>
              </a:rPr>
              <a:t>Naïve Bayes Classifier is one of the simple and most effective Classification algorithms which helps in building the fast machine learning models that can make quick predictions.</a:t>
            </a:r>
            <a:endParaRPr i="0">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It is a </a:t>
            </a:r>
            <a:r>
              <a:rPr lang="en-IN">
                <a:solidFill>
                  <a:schemeClr val="accent2"/>
                </a:solidFill>
                <a:latin typeface="Montserrat"/>
                <a:ea typeface="Montserrat"/>
                <a:cs typeface="Montserrat"/>
                <a:sym typeface="Montserrat"/>
              </a:rPr>
              <a:t>probabilistic</a:t>
            </a:r>
            <a:r>
              <a:rPr lang="en-IN">
                <a:solidFill>
                  <a:schemeClr val="accent2"/>
                </a:solidFill>
                <a:latin typeface="Montserrat"/>
                <a:ea typeface="Montserrat"/>
                <a:cs typeface="Montserrat"/>
                <a:sym typeface="Montserrat"/>
              </a:rPr>
              <a:t> classifier, </a:t>
            </a:r>
            <a:r>
              <a:rPr lang="en-IN">
                <a:solidFill>
                  <a:schemeClr val="accent2"/>
                </a:solidFill>
                <a:latin typeface="Montserrat"/>
                <a:ea typeface="Montserrat"/>
                <a:cs typeface="Montserrat"/>
                <a:sym typeface="Montserrat"/>
              </a:rPr>
              <a:t>which</a:t>
            </a:r>
            <a:r>
              <a:rPr lang="en-IN">
                <a:solidFill>
                  <a:schemeClr val="accent2"/>
                </a:solidFill>
                <a:latin typeface="Montserrat"/>
                <a:ea typeface="Montserrat"/>
                <a:cs typeface="Montserrat"/>
                <a:sym typeface="Montserrat"/>
              </a:rPr>
              <a:t> means it predicts on the basis of the probability of an object. Naive Bayes classifier is also used for text classification algorithm.</a:t>
            </a:r>
            <a:endParaRPr>
              <a:solidFill>
                <a:schemeClr val="accent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Results from Naive Bayes (Gaussian)</a:t>
            </a:r>
            <a:endParaRPr/>
          </a:p>
        </p:txBody>
      </p:sp>
      <p:sp>
        <p:nvSpPr>
          <p:cNvPr id="202" name="Google Shape;20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203" name="Google Shape;203;p25"/>
          <p:cNvPicPr preferRelativeResize="0"/>
          <p:nvPr/>
        </p:nvPicPr>
        <p:blipFill>
          <a:blip r:embed="rId3">
            <a:alphaModFix/>
          </a:blip>
          <a:stretch>
            <a:fillRect/>
          </a:stretch>
        </p:blipFill>
        <p:spPr>
          <a:xfrm>
            <a:off x="503625" y="1604950"/>
            <a:ext cx="7943850" cy="304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158306"/>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Plotting AUC-ROC curve</a:t>
            </a:r>
            <a:endParaRPr/>
          </a:p>
        </p:txBody>
      </p:sp>
      <p:sp>
        <p:nvSpPr>
          <p:cNvPr id="209" name="Google Shape;209;p28"/>
          <p:cNvSpPr txBox="1"/>
          <p:nvPr/>
        </p:nvSpPr>
        <p:spPr>
          <a:xfrm>
            <a:off x="482182" y="914400"/>
            <a:ext cx="7894652"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400" u="none" cap="none" strike="noStrike">
                <a:solidFill>
                  <a:srgbClr val="292929"/>
                </a:solidFill>
                <a:latin typeface="Montserrat"/>
                <a:ea typeface="Montserrat"/>
                <a:cs typeface="Montserrat"/>
                <a:sym typeface="Montserrat"/>
              </a:rPr>
              <a:t>AUC - ROC curve is a performance measurement for the classification problems at various threshold settings. ROC is a probability curve and AUC represents the degree or measure of separability. It tells how much the model is capable of distinguishing between classes.</a:t>
            </a:r>
            <a:endParaRPr b="0" i="0" sz="1400" u="none" cap="none" strike="noStrike">
              <a:solidFill>
                <a:srgbClr val="000000"/>
              </a:solidFill>
              <a:latin typeface="Montserrat"/>
              <a:ea typeface="Montserrat"/>
              <a:cs typeface="Montserrat"/>
              <a:sym typeface="Montserrat"/>
            </a:endParaRPr>
          </a:p>
        </p:txBody>
      </p:sp>
      <p:pic>
        <p:nvPicPr>
          <p:cNvPr id="210" name="Google Shape;210;p28"/>
          <p:cNvPicPr preferRelativeResize="0"/>
          <p:nvPr/>
        </p:nvPicPr>
        <p:blipFill>
          <a:blip r:embed="rId3">
            <a:alphaModFix/>
          </a:blip>
          <a:stretch>
            <a:fillRect/>
          </a:stretch>
        </p:blipFill>
        <p:spPr>
          <a:xfrm>
            <a:off x="621500" y="1868500"/>
            <a:ext cx="7755326" cy="3163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Confusion Matrix for each classifier (on the testing dataset)</a:t>
            </a:r>
            <a:endParaRPr/>
          </a:p>
        </p:txBody>
      </p:sp>
      <p:pic>
        <p:nvPicPr>
          <p:cNvPr id="216" name="Google Shape;216;p29"/>
          <p:cNvPicPr preferRelativeResize="0"/>
          <p:nvPr/>
        </p:nvPicPr>
        <p:blipFill>
          <a:blip r:embed="rId3">
            <a:alphaModFix/>
          </a:blip>
          <a:stretch>
            <a:fillRect/>
          </a:stretch>
        </p:blipFill>
        <p:spPr>
          <a:xfrm>
            <a:off x="88100" y="1500200"/>
            <a:ext cx="8839200" cy="2936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Conclusion:</a:t>
            </a:r>
            <a:endParaRPr/>
          </a:p>
        </p:txBody>
      </p:sp>
      <p:sp>
        <p:nvSpPr>
          <p:cNvPr id="222" name="Google Shape;222;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Experiment I chose is to predict if a company is going bankrupt according to the given features.</a:t>
            </a:r>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dataset has 65 features on offer .</a:t>
            </a:r>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We applied 4 Machine Learning Algorithms namely :</a:t>
            </a:r>
            <a:endParaRPr/>
          </a:p>
          <a:p>
            <a:pPr indent="0" lvl="0" marL="114300" rtl="0" algn="just">
              <a:lnSpc>
                <a:spcPct val="115000"/>
              </a:lnSpc>
              <a:spcBef>
                <a:spcPts val="0"/>
              </a:spcBef>
              <a:spcAft>
                <a:spcPts val="0"/>
              </a:spcAft>
              <a:buClr>
                <a:schemeClr val="accent2"/>
              </a:buClr>
              <a:buSzPts val="1800"/>
              <a:buNone/>
            </a:pPr>
            <a:r>
              <a:rPr lang="en-IN">
                <a:solidFill>
                  <a:schemeClr val="accent2"/>
                </a:solidFill>
                <a:latin typeface="Montserrat"/>
                <a:ea typeface="Montserrat"/>
                <a:cs typeface="Montserrat"/>
                <a:sym typeface="Montserrat"/>
              </a:rPr>
              <a:t>	1. Logistic Regression</a:t>
            </a:r>
            <a:endParaRPr>
              <a:solidFill>
                <a:schemeClr val="accent2"/>
              </a:solidFill>
              <a:latin typeface="Montserrat"/>
              <a:ea typeface="Montserrat"/>
              <a:cs typeface="Montserrat"/>
              <a:sym typeface="Montserrat"/>
            </a:endParaRPr>
          </a:p>
          <a:p>
            <a:pPr indent="0" lvl="0" marL="0" rtl="0" algn="just">
              <a:lnSpc>
                <a:spcPct val="115000"/>
              </a:lnSpc>
              <a:spcBef>
                <a:spcPts val="0"/>
              </a:spcBef>
              <a:spcAft>
                <a:spcPts val="0"/>
              </a:spcAft>
              <a:buClr>
                <a:schemeClr val="accent2"/>
              </a:buClr>
              <a:buSzPts val="1800"/>
              <a:buNone/>
            </a:pPr>
            <a:r>
              <a:rPr lang="en-IN">
                <a:solidFill>
                  <a:schemeClr val="accent2"/>
                </a:solidFill>
                <a:latin typeface="Montserrat"/>
                <a:ea typeface="Montserrat"/>
                <a:cs typeface="Montserrat"/>
                <a:sym typeface="Montserrat"/>
              </a:rPr>
              <a:t>       2. K-Nearest Neighbors</a:t>
            </a:r>
            <a:endParaRPr>
              <a:solidFill>
                <a:schemeClr val="accent2"/>
              </a:solidFill>
              <a:latin typeface="Montserrat"/>
              <a:ea typeface="Montserrat"/>
              <a:cs typeface="Montserrat"/>
              <a:sym typeface="Montserrat"/>
            </a:endParaRPr>
          </a:p>
          <a:p>
            <a:pPr indent="0" lvl="0" marL="0" rtl="0" algn="just">
              <a:lnSpc>
                <a:spcPct val="115000"/>
              </a:lnSpc>
              <a:spcBef>
                <a:spcPts val="0"/>
              </a:spcBef>
              <a:spcAft>
                <a:spcPts val="0"/>
              </a:spcAft>
              <a:buClr>
                <a:schemeClr val="accent2"/>
              </a:buClr>
              <a:buSzPts val="1800"/>
              <a:buNone/>
            </a:pPr>
            <a:r>
              <a:rPr lang="en-IN">
                <a:solidFill>
                  <a:schemeClr val="accent2"/>
                </a:solidFill>
                <a:latin typeface="Montserrat"/>
                <a:ea typeface="Montserrat"/>
                <a:cs typeface="Montserrat"/>
                <a:sym typeface="Montserrat"/>
              </a:rPr>
              <a:t>       3. Naive Bayes (Gaussian)</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according to the f1-scores and the Accuracy metrics, KNN is the best metric to choose for further predictions.</a:t>
            </a:r>
            <a:endParaRPr/>
          </a:p>
          <a:p>
            <a:pPr indent="0" lvl="0" marL="114300" rtl="0" algn="l">
              <a:lnSpc>
                <a:spcPct val="115000"/>
              </a:lnSpc>
              <a:spcBef>
                <a:spcPts val="0"/>
              </a:spcBef>
              <a:spcAft>
                <a:spcPts val="0"/>
              </a:spcAft>
              <a:buClr>
                <a:schemeClr val="accent2"/>
              </a:buClr>
              <a:buSzPts val="1800"/>
              <a:buNone/>
            </a:pPr>
            <a:r>
              <a:t/>
            </a:r>
            <a:endParaRPr>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idx="1" type="body"/>
          </p:nvPr>
        </p:nvSpPr>
        <p:spPr>
          <a:xfrm>
            <a:off x="311700" y="440733"/>
            <a:ext cx="8520600" cy="4262034"/>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But according to AUC-ROC (Area Under the Curve – Receiver Operating Characteristics) says the larger the number, the greater the model. </a:t>
            </a:r>
            <a:endParaRPr/>
          </a:p>
          <a:p>
            <a:pPr indent="-342900" lvl="0" marL="457200" rtl="0" algn="l">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So, according to AUC-ROC, Logistic Regression stands first with a score of 0.84</a:t>
            </a:r>
            <a:endParaRPr/>
          </a:p>
          <a:p>
            <a:pPr indent="-342900" lvl="0" marL="457200" rtl="0" algn="l">
              <a:lnSpc>
                <a:spcPct val="115000"/>
              </a:lnSpc>
              <a:spcBef>
                <a:spcPts val="0"/>
              </a:spcBef>
              <a:spcAft>
                <a:spcPts val="0"/>
              </a:spcAft>
              <a:buClr>
                <a:schemeClr val="accent2"/>
              </a:buClr>
              <a:buSzPts val="1800"/>
              <a:buChar char="●"/>
            </a:pPr>
            <a:r>
              <a:rPr b="0" i="0" lang="en-IN">
                <a:solidFill>
                  <a:schemeClr val="accent2"/>
                </a:solidFill>
                <a:latin typeface="Montserrat"/>
                <a:ea typeface="Montserrat"/>
                <a:cs typeface="Montserrat"/>
                <a:sym typeface="Montserrat"/>
              </a:rPr>
              <a:t>Nevertheless, in this case, the best decision is to use Logistic regression because it can better recognize the minority class even misclassifying some not close to bankruptcy companies as close to bankruptcy.</a:t>
            </a:r>
            <a:endParaRPr/>
          </a:p>
          <a:p>
            <a:pPr indent="-342900" lvl="0" marL="457200" rtl="0" algn="l">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Also the parameters that contribute to bankruptcy of a company are also external such as decisions taken by the CEO of the company and dwindling workforce and so on. Which can neither be calculated nor predicted.</a:t>
            </a:r>
            <a:endParaRPr>
              <a:solidFill>
                <a:schemeClr val="accent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Problem Statement</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Char char="●"/>
            </a:pPr>
            <a:r>
              <a:rPr b="0" i="0" lang="en-IN">
                <a:solidFill>
                  <a:srgbClr val="212121"/>
                </a:solidFill>
                <a:latin typeface="Montserrat"/>
                <a:ea typeface="Montserrat"/>
                <a:cs typeface="Montserrat"/>
                <a:sym typeface="Montserrat"/>
              </a:rPr>
              <a:t>Prediction of bankruptcy is a phenomenon of increasing interest to firms who stand to </a:t>
            </a:r>
            <a:r>
              <a:rPr lang="en-IN">
                <a:solidFill>
                  <a:srgbClr val="212121"/>
                </a:solidFill>
                <a:latin typeface="Montserrat"/>
                <a:ea typeface="Montserrat"/>
                <a:cs typeface="Montserrat"/>
                <a:sym typeface="Montserrat"/>
              </a:rPr>
              <a:t>lose</a:t>
            </a:r>
            <a:r>
              <a:rPr b="0" i="0" lang="en-IN">
                <a:solidFill>
                  <a:srgbClr val="212121"/>
                </a:solidFill>
                <a:latin typeface="Montserrat"/>
                <a:ea typeface="Montserrat"/>
                <a:cs typeface="Montserrat"/>
                <a:sym typeface="Montserrat"/>
              </a:rPr>
              <a:t> money because on unpaid debts. Since computers can store huge dataset pertaining to bankruptcy making accurate predictions from them before hand is becoming important.</a:t>
            </a:r>
            <a:endParaRPr/>
          </a:p>
          <a:p>
            <a:pPr indent="-228600" lvl="0" marL="457200" rtl="0" algn="l">
              <a:lnSpc>
                <a:spcPct val="115000"/>
              </a:lnSpc>
              <a:spcBef>
                <a:spcPts val="0"/>
              </a:spcBef>
              <a:spcAft>
                <a:spcPts val="0"/>
              </a:spcAft>
              <a:buClr>
                <a:schemeClr val="accent2"/>
              </a:buClr>
              <a:buSzPts val="1800"/>
              <a:buNone/>
            </a:pPr>
            <a:r>
              <a:t/>
            </a:r>
            <a:endParaRPr b="0" i="0">
              <a:solidFill>
                <a:srgbClr val="21212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accent2"/>
              </a:buClr>
              <a:buSzPts val="1800"/>
              <a:buChar char="●"/>
            </a:pPr>
            <a:r>
              <a:rPr b="0" i="0" lang="en-IN">
                <a:solidFill>
                  <a:srgbClr val="212121"/>
                </a:solidFill>
                <a:latin typeface="Montserrat"/>
                <a:ea typeface="Montserrat"/>
                <a:cs typeface="Montserrat"/>
                <a:sym typeface="Montserrat"/>
              </a:rPr>
              <a:t>In this project you will use various classification algorithms on bankruptcy dataset to predict bankruptcies with satisfying accuracies long before the actual event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Introduction</a:t>
            </a:r>
            <a:br>
              <a:rPr lang="en-IN"/>
            </a:br>
            <a:endParaRPr/>
          </a:p>
        </p:txBody>
      </p:sp>
      <p:sp>
        <p:nvSpPr>
          <p:cNvPr id="73" name="Google Shape;73;p4"/>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b="0" i="0" lang="en-IN" sz="1600">
                <a:solidFill>
                  <a:srgbClr val="292929"/>
                </a:solidFill>
                <a:latin typeface="Montserrat"/>
                <a:ea typeface="Montserrat"/>
                <a:cs typeface="Montserrat"/>
                <a:sym typeface="Montserrat"/>
              </a:rPr>
              <a:t>The economic meltdown of 2008, initiated a conversation about market sustainability, and the tools that can be used to predict it. The need for better predictive models become apparent, in order to avoid such devastating events in the future. </a:t>
            </a:r>
            <a:endParaRPr/>
          </a:p>
          <a:p>
            <a:pPr indent="-228600" lvl="0" marL="457200" rtl="0" algn="just">
              <a:lnSpc>
                <a:spcPct val="115000"/>
              </a:lnSpc>
              <a:spcBef>
                <a:spcPts val="0"/>
              </a:spcBef>
              <a:spcAft>
                <a:spcPts val="0"/>
              </a:spcAft>
              <a:buClr>
                <a:schemeClr val="accent2"/>
              </a:buClr>
              <a:buSzPts val="1800"/>
              <a:buNone/>
            </a:pPr>
            <a:r>
              <a:t/>
            </a:r>
            <a:endParaRPr sz="1600">
              <a:solidFill>
                <a:srgbClr val="292929"/>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b="0" i="0" lang="en-IN" sz="1600">
                <a:solidFill>
                  <a:srgbClr val="292929"/>
                </a:solidFill>
                <a:latin typeface="Montserrat"/>
                <a:ea typeface="Montserrat"/>
                <a:cs typeface="Montserrat"/>
                <a:sym typeface="Montserrat"/>
              </a:rPr>
              <a:t>Bankruptcy of companies and enterprises effects the financial market at multiple fronts, and hence the need to predict bankruptcy among companies by monitoring multiple variables takes on an added significance. </a:t>
            </a:r>
            <a:endParaRPr/>
          </a:p>
          <a:p>
            <a:pPr indent="-228600" lvl="0" marL="457200" rtl="0" algn="just">
              <a:lnSpc>
                <a:spcPct val="115000"/>
              </a:lnSpc>
              <a:spcBef>
                <a:spcPts val="0"/>
              </a:spcBef>
              <a:spcAft>
                <a:spcPts val="0"/>
              </a:spcAft>
              <a:buClr>
                <a:schemeClr val="accent2"/>
              </a:buClr>
              <a:buSzPts val="1800"/>
              <a:buNone/>
            </a:pPr>
            <a:r>
              <a:t/>
            </a:r>
            <a:endParaRPr sz="1600">
              <a:solidFill>
                <a:srgbClr val="292929"/>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Char char="●"/>
            </a:pPr>
            <a:r>
              <a:rPr b="0" i="0" lang="en-IN" sz="1600">
                <a:solidFill>
                  <a:srgbClr val="292929"/>
                </a:solidFill>
                <a:latin typeface="Montserrat"/>
                <a:ea typeface="Montserrat"/>
                <a:cs typeface="Montserrat"/>
                <a:sym typeface="Montserrat"/>
              </a:rPr>
              <a:t>A better understanding of bankruptcy and the ability to predict it will impact affect the profitability of lending institutions worldwide</a:t>
            </a:r>
            <a:endParaRPr/>
          </a:p>
          <a:p>
            <a:pPr indent="-228600" lvl="0" marL="457200" rtl="0" algn="just">
              <a:lnSpc>
                <a:spcPct val="115000"/>
              </a:lnSpc>
              <a:spcBef>
                <a:spcPts val="0"/>
              </a:spcBef>
              <a:spcAft>
                <a:spcPts val="0"/>
              </a:spcAft>
              <a:buClr>
                <a:schemeClr val="accent2"/>
              </a:buClr>
              <a:buSzPts val="1800"/>
              <a:buNone/>
            </a:pPr>
            <a:r>
              <a:t/>
            </a:r>
            <a:endParaRPr b="0" i="0" sz="1600">
              <a:solidFill>
                <a:srgbClr val="292929"/>
              </a:solidFill>
              <a:latin typeface="Montserrat"/>
              <a:ea typeface="Montserrat"/>
              <a:cs typeface="Montserrat"/>
              <a:sym typeface="Montserrat"/>
            </a:endParaRPr>
          </a:p>
          <a:p>
            <a:pPr indent="0" lvl="0" marL="114300" rtl="0" algn="just">
              <a:lnSpc>
                <a:spcPct val="115000"/>
              </a:lnSpc>
              <a:spcBef>
                <a:spcPts val="0"/>
              </a:spcBef>
              <a:spcAft>
                <a:spcPts val="0"/>
              </a:spcAft>
              <a:buClr>
                <a:schemeClr val="accent2"/>
              </a:buClr>
              <a:buSzPts val="1800"/>
              <a:buNone/>
            </a:pPr>
            <a:r>
              <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Variable Information</a:t>
            </a:r>
            <a:endParaRPr/>
          </a:p>
        </p:txBody>
      </p:sp>
      <p:sp>
        <p:nvSpPr>
          <p:cNvPr id="79" name="Google Shape;79;p5"/>
          <p:cNvSpPr txBox="1"/>
          <p:nvPr>
            <p:ph idx="1" type="body"/>
          </p:nvPr>
        </p:nvSpPr>
        <p:spPr>
          <a:xfrm>
            <a:off x="311700" y="1152475"/>
            <a:ext cx="8439394"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2"/>
              </a:buClr>
              <a:buSzPts val="1400"/>
              <a:buChar char="●"/>
            </a:pPr>
            <a:r>
              <a:rPr lang="en-IN">
                <a:solidFill>
                  <a:schemeClr val="accent2"/>
                </a:solidFill>
                <a:latin typeface="Montserrat"/>
                <a:ea typeface="Montserrat"/>
                <a:cs typeface="Montserrat"/>
                <a:sym typeface="Montserrat"/>
              </a:rPr>
              <a:t>The Dataset we are working on has 96 Columns. Of which, 95 are variables(features) and the other is label(dependent Variable)</a:t>
            </a:r>
            <a:endParaRPr/>
          </a:p>
          <a:p>
            <a:pPr indent="-317500" lvl="0" marL="457200" rtl="0" algn="l">
              <a:lnSpc>
                <a:spcPct val="115000"/>
              </a:lnSpc>
              <a:spcBef>
                <a:spcPts val="0"/>
              </a:spcBef>
              <a:spcAft>
                <a:spcPts val="0"/>
              </a:spcAft>
              <a:buClr>
                <a:schemeClr val="accent2"/>
              </a:buClr>
              <a:buSzPts val="1400"/>
              <a:buChar char="●"/>
            </a:pPr>
            <a:r>
              <a:rPr lang="en-IN">
                <a:solidFill>
                  <a:schemeClr val="accent2"/>
                </a:solidFill>
                <a:latin typeface="Montserrat"/>
                <a:ea typeface="Montserrat"/>
                <a:cs typeface="Montserrat"/>
                <a:sym typeface="Montserrat"/>
              </a:rPr>
              <a:t>The Columns are named from X1 till X95 .</a:t>
            </a:r>
            <a:endParaRPr/>
          </a:p>
          <a:p>
            <a:pPr indent="-317500" lvl="0" marL="457200" rtl="0" algn="l">
              <a:lnSpc>
                <a:spcPct val="115000"/>
              </a:lnSpc>
              <a:spcBef>
                <a:spcPts val="0"/>
              </a:spcBef>
              <a:spcAft>
                <a:spcPts val="0"/>
              </a:spcAft>
              <a:buClr>
                <a:schemeClr val="accent2"/>
              </a:buClr>
              <a:buSzPts val="1400"/>
              <a:buChar char="●"/>
            </a:pPr>
            <a:r>
              <a:rPr lang="en-IN">
                <a:solidFill>
                  <a:schemeClr val="accent2"/>
                </a:solidFill>
                <a:latin typeface="Montserrat"/>
                <a:ea typeface="Montserrat"/>
                <a:cs typeface="Montserrat"/>
                <a:sym typeface="Montserrat"/>
              </a:rPr>
              <a:t>Some of the columns are:	</a:t>
            </a:r>
            <a:endParaRPr/>
          </a:p>
          <a:p>
            <a:pPr indent="-304800" lvl="1" marL="914400" rtl="0" algn="l">
              <a:lnSpc>
                <a:spcPct val="115000"/>
              </a:lnSpc>
              <a:spcBef>
                <a:spcPts val="1600"/>
              </a:spcBef>
              <a:spcAft>
                <a:spcPts val="0"/>
              </a:spcAft>
              <a:buClr>
                <a:schemeClr val="accent2"/>
              </a:buClr>
              <a:buSzPts val="1200"/>
              <a:buFont typeface="Arial"/>
              <a:buChar char="•"/>
            </a:pPr>
            <a:r>
              <a:rPr b="0" i="0" lang="en-IN">
                <a:solidFill>
                  <a:schemeClr val="accent2"/>
                </a:solidFill>
                <a:latin typeface="Montserrat"/>
                <a:ea typeface="Montserrat"/>
                <a:cs typeface="Montserrat"/>
                <a:sym typeface="Montserrat"/>
              </a:rPr>
              <a:t>X1 - ROA(C) before interest and depreciation before interest: Return On Total Assets(C)</a:t>
            </a:r>
            <a:endParaRPr/>
          </a:p>
          <a:p>
            <a:pPr indent="-304800" lvl="1" marL="914400" rtl="0" algn="l">
              <a:lnSpc>
                <a:spcPct val="115000"/>
              </a:lnSpc>
              <a:spcBef>
                <a:spcPts val="1600"/>
              </a:spcBef>
              <a:spcAft>
                <a:spcPts val="0"/>
              </a:spcAft>
              <a:buClr>
                <a:schemeClr val="accent2"/>
              </a:buClr>
              <a:buSzPts val="1200"/>
              <a:buFont typeface="Arial"/>
              <a:buChar char="•"/>
            </a:pPr>
            <a:r>
              <a:rPr b="0" i="0" lang="en-IN">
                <a:solidFill>
                  <a:schemeClr val="accent2"/>
                </a:solidFill>
                <a:latin typeface="Montserrat"/>
                <a:ea typeface="Montserrat"/>
                <a:cs typeface="Montserrat"/>
                <a:sym typeface="Montserrat"/>
              </a:rPr>
              <a:t>X4 - Operating Gross Margin: Gross Profit/Net Sales</a:t>
            </a:r>
            <a:endParaRPr/>
          </a:p>
          <a:p>
            <a:pPr indent="-304800" lvl="1" marL="914400" rtl="0" algn="l">
              <a:lnSpc>
                <a:spcPct val="115000"/>
              </a:lnSpc>
              <a:spcBef>
                <a:spcPts val="1600"/>
              </a:spcBef>
              <a:spcAft>
                <a:spcPts val="0"/>
              </a:spcAft>
              <a:buClr>
                <a:schemeClr val="accent2"/>
              </a:buClr>
              <a:buSzPts val="1200"/>
              <a:buFont typeface="Arial"/>
              <a:buChar char="•"/>
            </a:pPr>
            <a:r>
              <a:rPr b="0" i="0" lang="en-IN">
                <a:solidFill>
                  <a:schemeClr val="accent2"/>
                </a:solidFill>
                <a:latin typeface="Montserrat"/>
                <a:ea typeface="Montserrat"/>
                <a:cs typeface="Montserrat"/>
                <a:sym typeface="Montserrat"/>
              </a:rPr>
              <a:t>X20 - Cash Flow Per Share</a:t>
            </a:r>
            <a:endParaRPr/>
          </a:p>
          <a:p>
            <a:pPr indent="-304800" lvl="1" marL="914400" rtl="0" algn="l">
              <a:lnSpc>
                <a:spcPct val="115000"/>
              </a:lnSpc>
              <a:spcBef>
                <a:spcPts val="1600"/>
              </a:spcBef>
              <a:spcAft>
                <a:spcPts val="0"/>
              </a:spcAft>
              <a:buClr>
                <a:schemeClr val="accent2"/>
              </a:buClr>
              <a:buSzPts val="1200"/>
              <a:buFont typeface="Arial"/>
              <a:buChar char="•"/>
            </a:pPr>
            <a:r>
              <a:rPr b="0" i="0" lang="en-IN">
                <a:solidFill>
                  <a:schemeClr val="accent2"/>
                </a:solidFill>
                <a:latin typeface="Montserrat"/>
                <a:ea typeface="Montserrat"/>
                <a:cs typeface="Montserrat"/>
                <a:sym typeface="Montserrat"/>
              </a:rPr>
              <a:t>X21 - Revenue Per Share (Yuan ¥): Sales Per Share</a:t>
            </a:r>
            <a:endParaRPr/>
          </a:p>
          <a:p>
            <a:pPr indent="0" lvl="1" marL="609600" rtl="0" algn="l">
              <a:lnSpc>
                <a:spcPct val="115000"/>
              </a:lnSpc>
              <a:spcBef>
                <a:spcPts val="1600"/>
              </a:spcBef>
              <a:spcAft>
                <a:spcPts val="0"/>
              </a:spcAft>
              <a:buClr>
                <a:schemeClr val="accent2"/>
              </a:buClr>
              <a:buSzPts val="1200"/>
              <a:buNone/>
            </a:pPr>
            <a:r>
              <a:t/>
            </a:r>
            <a:endParaRPr b="0" i="0">
              <a:solidFill>
                <a:schemeClr val="accent2"/>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accent2"/>
              </a:buClr>
              <a:buSzPts val="1400"/>
              <a:buChar char="●"/>
            </a:pPr>
            <a:r>
              <a:rPr lang="en-IN">
                <a:solidFill>
                  <a:schemeClr val="accent2"/>
                </a:solidFill>
                <a:latin typeface="Montserrat"/>
                <a:ea typeface="Montserrat"/>
                <a:cs typeface="Montserrat"/>
                <a:sym typeface="Montserrat"/>
              </a:rPr>
              <a:t>And many more…..</a:t>
            </a:r>
            <a:endParaRPr b="0" i="0">
              <a:solidFill>
                <a:schemeClr val="accent2"/>
              </a:solidFill>
              <a:latin typeface="Montserrat"/>
              <a:ea typeface="Montserrat"/>
              <a:cs typeface="Montserrat"/>
              <a:sym typeface="Montserrat"/>
            </a:endParaRPr>
          </a:p>
          <a:p>
            <a:pPr indent="-228600" lvl="0" marL="457200" rtl="0" algn="l">
              <a:lnSpc>
                <a:spcPct val="115000"/>
              </a:lnSpc>
              <a:spcBef>
                <a:spcPts val="0"/>
              </a:spcBef>
              <a:spcAft>
                <a:spcPts val="0"/>
              </a:spcAft>
              <a:buSzPts val="1400"/>
              <a:buNone/>
            </a:pPr>
            <a:r>
              <a:t/>
            </a:r>
            <a:endParaRPr>
              <a:solidFill>
                <a:srgbClr val="31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Data Wrangling</a:t>
            </a:r>
            <a:endParaRPr/>
          </a:p>
        </p:txBody>
      </p:sp>
      <p:sp>
        <p:nvSpPr>
          <p:cNvPr id="85" name="Google Shape;8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Font typeface="Arial"/>
              <a:buChar char="•"/>
            </a:pPr>
            <a:r>
              <a:rPr i="0" lang="en-IN">
                <a:solidFill>
                  <a:schemeClr val="accent2"/>
                </a:solidFill>
                <a:latin typeface="Montserrat"/>
                <a:ea typeface="Montserrat"/>
                <a:cs typeface="Montserrat"/>
                <a:sym typeface="Montserrat"/>
              </a:rPr>
              <a:t>Data wrangling is the process of cleaning and unifying messy and complex data sets for easy access and analysis. </a:t>
            </a:r>
            <a:endParaRPr/>
          </a:p>
          <a:p>
            <a:pPr indent="-228600" lvl="0" marL="457200" rtl="0" algn="just">
              <a:lnSpc>
                <a:spcPct val="115000"/>
              </a:lnSpc>
              <a:spcBef>
                <a:spcPts val="0"/>
              </a:spcBef>
              <a:spcAft>
                <a:spcPts val="0"/>
              </a:spcAft>
              <a:buClr>
                <a:schemeClr val="accent2"/>
              </a:buClr>
              <a:buSzPts val="1800"/>
              <a:buFont typeface="Arial"/>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Font typeface="Arial"/>
              <a:buChar char="•"/>
            </a:pPr>
            <a:r>
              <a:rPr lang="en-IN">
                <a:solidFill>
                  <a:schemeClr val="accent2"/>
                </a:solidFill>
                <a:latin typeface="Montserrat"/>
                <a:ea typeface="Montserrat"/>
                <a:cs typeface="Montserrat"/>
                <a:sym typeface="Montserrat"/>
              </a:rPr>
              <a:t>Our Dataset includes about 96 columns and about 6819 observations</a:t>
            </a:r>
            <a:endParaRPr/>
          </a:p>
          <a:p>
            <a:pPr indent="-228600" lvl="0" marL="457200" rtl="0" algn="just">
              <a:lnSpc>
                <a:spcPct val="115000"/>
              </a:lnSpc>
              <a:spcBef>
                <a:spcPts val="0"/>
              </a:spcBef>
              <a:spcAft>
                <a:spcPts val="0"/>
              </a:spcAft>
              <a:buClr>
                <a:schemeClr val="accent2"/>
              </a:buClr>
              <a:buSzPts val="1800"/>
              <a:buFont typeface="Arial"/>
              <a:buNone/>
            </a:pPr>
            <a:r>
              <a:t/>
            </a:r>
            <a:endParaRPr>
              <a:solidFill>
                <a:schemeClr val="accent2"/>
              </a:solidFill>
              <a:latin typeface="Montserrat"/>
              <a:ea typeface="Montserrat"/>
              <a:cs typeface="Montserrat"/>
              <a:sym typeface="Montserrat"/>
            </a:endParaRPr>
          </a:p>
          <a:p>
            <a:pPr indent="-342900" lvl="0" marL="457200" rtl="0" algn="just">
              <a:lnSpc>
                <a:spcPct val="115000"/>
              </a:lnSpc>
              <a:spcBef>
                <a:spcPts val="0"/>
              </a:spcBef>
              <a:spcAft>
                <a:spcPts val="0"/>
              </a:spcAft>
              <a:buClr>
                <a:schemeClr val="accent2"/>
              </a:buClr>
              <a:buSzPts val="1800"/>
              <a:buFont typeface="Arial"/>
              <a:buChar char="•"/>
            </a:pPr>
            <a:r>
              <a:rPr lang="en-IN">
                <a:solidFill>
                  <a:schemeClr val="accent2"/>
                </a:solidFill>
                <a:latin typeface="Montserrat"/>
                <a:ea typeface="Montserrat"/>
                <a:cs typeface="Montserrat"/>
                <a:sym typeface="Montserrat"/>
              </a:rPr>
              <a:t>Of the 96 columns only one target variable called “Bankruptcy?”</a:t>
            </a:r>
            <a:endParaRPr/>
          </a:p>
          <a:p>
            <a:pPr indent="-228600" lvl="0" marL="457200" rtl="0" algn="just">
              <a:lnSpc>
                <a:spcPct val="115000"/>
              </a:lnSpc>
              <a:spcBef>
                <a:spcPts val="0"/>
              </a:spcBef>
              <a:spcAft>
                <a:spcPts val="0"/>
              </a:spcAft>
              <a:buClr>
                <a:schemeClr val="accent2"/>
              </a:buClr>
              <a:buSzPts val="1800"/>
              <a:buFont typeface="Arial"/>
              <a:buNone/>
            </a:pPr>
            <a:r>
              <a:t/>
            </a:r>
            <a:endParaRPr>
              <a:solidFill>
                <a:schemeClr val="accent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The snippet of Our dataset looks like:</a:t>
            </a:r>
            <a:endParaRPr/>
          </a:p>
        </p:txBody>
      </p:sp>
      <p:sp>
        <p:nvSpPr>
          <p:cNvPr id="91" name="Google Shape;91;p7"/>
          <p:cNvSpPr txBox="1"/>
          <p:nvPr/>
        </p:nvSpPr>
        <p:spPr>
          <a:xfrm>
            <a:off x="1608690" y="4144317"/>
            <a:ext cx="572304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Montserrat"/>
                <a:ea typeface="Montserrat"/>
                <a:cs typeface="Montserrat"/>
                <a:sym typeface="Montserrat"/>
              </a:rPr>
              <a:t>The df.head() method shows us the first 5 rows of the Dataset.</a:t>
            </a:r>
            <a:endParaRPr/>
          </a:p>
        </p:txBody>
      </p:sp>
      <p:pic>
        <p:nvPicPr>
          <p:cNvPr id="92" name="Google Shape;92;p7"/>
          <p:cNvPicPr preferRelativeResize="0"/>
          <p:nvPr/>
        </p:nvPicPr>
        <p:blipFill rotWithShape="1">
          <a:blip r:embed="rId3">
            <a:alphaModFix/>
          </a:blip>
          <a:srcRect b="3183" l="0" r="0" t="0"/>
          <a:stretch/>
        </p:blipFill>
        <p:spPr>
          <a:xfrm>
            <a:off x="0" y="1192059"/>
            <a:ext cx="8765381" cy="2777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311700" y="2868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a:latin typeface="Montserrat"/>
                <a:ea typeface="Montserrat"/>
                <a:cs typeface="Montserrat"/>
                <a:sym typeface="Montserrat"/>
              </a:rPr>
              <a:t>Let us look at some statistics of the Data</a:t>
            </a:r>
            <a:endParaRPr/>
          </a:p>
        </p:txBody>
      </p:sp>
      <p:sp>
        <p:nvSpPr>
          <p:cNvPr id="98" name="Google Shape;98;p8"/>
          <p:cNvSpPr txBox="1"/>
          <p:nvPr>
            <p:ph idx="1" type="body"/>
          </p:nvPr>
        </p:nvSpPr>
        <p:spPr>
          <a:xfrm>
            <a:off x="311700" y="907234"/>
            <a:ext cx="8520600" cy="3876725"/>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accent2"/>
              </a:buClr>
              <a:buSzPts val="1800"/>
              <a:buChar char="●"/>
            </a:pPr>
            <a:r>
              <a:rPr lang="en-IN">
                <a:solidFill>
                  <a:schemeClr val="accent2"/>
                </a:solidFill>
                <a:latin typeface="Montserrat"/>
                <a:ea typeface="Montserrat"/>
                <a:cs typeface="Montserrat"/>
                <a:sym typeface="Montserrat"/>
              </a:rPr>
              <a:t>The Statistics of the data could be found out from an inbuilt function in pandas library called describe() .</a:t>
            </a:r>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228600" lvl="0" marL="457200" rtl="0" algn="just">
              <a:lnSpc>
                <a:spcPct val="115000"/>
              </a:lnSpc>
              <a:spcBef>
                <a:spcPts val="0"/>
              </a:spcBef>
              <a:spcAft>
                <a:spcPts val="0"/>
              </a:spcAft>
              <a:buClr>
                <a:schemeClr val="accent2"/>
              </a:buClr>
              <a:buSzPts val="1800"/>
              <a:buNone/>
            </a:pPr>
            <a:r>
              <a:t/>
            </a:r>
            <a:endParaRPr>
              <a:solidFill>
                <a:schemeClr val="accent2"/>
              </a:solidFill>
              <a:latin typeface="Montserrat"/>
              <a:ea typeface="Montserrat"/>
              <a:cs typeface="Montserrat"/>
              <a:sym typeface="Montserrat"/>
            </a:endParaRPr>
          </a:p>
          <a:p>
            <a:pPr indent="0" lvl="0" marL="114300" rtl="0" algn="l">
              <a:lnSpc>
                <a:spcPct val="115000"/>
              </a:lnSpc>
              <a:spcBef>
                <a:spcPts val="0"/>
              </a:spcBef>
              <a:spcAft>
                <a:spcPts val="0"/>
              </a:spcAft>
              <a:buSzPts val="1800"/>
              <a:buNone/>
            </a:pPr>
            <a:r>
              <a:t/>
            </a:r>
            <a:endParaRPr>
              <a:solidFill>
                <a:schemeClr val="accent2"/>
              </a:solidFill>
            </a:endParaRPr>
          </a:p>
        </p:txBody>
      </p:sp>
      <p:pic>
        <p:nvPicPr>
          <p:cNvPr id="99" name="Google Shape;99;p8"/>
          <p:cNvPicPr preferRelativeResize="0"/>
          <p:nvPr/>
        </p:nvPicPr>
        <p:blipFill rotWithShape="1">
          <a:blip r:embed="rId3">
            <a:alphaModFix/>
          </a:blip>
          <a:srcRect b="0" l="0" r="0" t="0"/>
          <a:stretch/>
        </p:blipFill>
        <p:spPr>
          <a:xfrm>
            <a:off x="107156" y="1672176"/>
            <a:ext cx="8929688" cy="30546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IN" sz="2400">
                <a:latin typeface="Montserrat"/>
                <a:ea typeface="Montserrat"/>
                <a:cs typeface="Montserrat"/>
                <a:sym typeface="Montserrat"/>
              </a:rPr>
              <a:t>Checking for any NULL values in the whole Dataset</a:t>
            </a:r>
            <a:endParaRPr/>
          </a:p>
        </p:txBody>
      </p:sp>
      <p:pic>
        <p:nvPicPr>
          <p:cNvPr id="105" name="Google Shape;105;p9"/>
          <p:cNvPicPr preferRelativeResize="0"/>
          <p:nvPr/>
        </p:nvPicPr>
        <p:blipFill rotWithShape="1">
          <a:blip r:embed="rId3">
            <a:alphaModFix/>
          </a:blip>
          <a:srcRect b="0" l="0" r="0" t="0"/>
          <a:stretch/>
        </p:blipFill>
        <p:spPr>
          <a:xfrm>
            <a:off x="311700" y="1150554"/>
            <a:ext cx="6303413" cy="3547921"/>
          </a:xfrm>
          <a:prstGeom prst="rect">
            <a:avLst/>
          </a:prstGeom>
          <a:noFill/>
          <a:ln>
            <a:noFill/>
          </a:ln>
        </p:spPr>
      </p:pic>
      <p:sp>
        <p:nvSpPr>
          <p:cNvPr id="106" name="Google Shape;106;p9"/>
          <p:cNvSpPr txBox="1"/>
          <p:nvPr/>
        </p:nvSpPr>
        <p:spPr>
          <a:xfrm>
            <a:off x="6972300" y="2144578"/>
            <a:ext cx="1860000" cy="181588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n-IN" sz="1400" u="none" cap="none" strike="noStrike">
                <a:solidFill>
                  <a:schemeClr val="accent2"/>
                </a:solidFill>
                <a:latin typeface="Montserrat"/>
                <a:ea typeface="Montserrat"/>
                <a:cs typeface="Montserrat"/>
                <a:sym typeface="Montserrat"/>
              </a:rPr>
              <a:t>It is very evident that we don’t have any null values.</a:t>
            </a:r>
            <a:endParaRPr/>
          </a:p>
          <a:p>
            <a:pPr indent="0" lvl="0" marL="0" marR="0" rtl="0" algn="just">
              <a:lnSpc>
                <a:spcPct val="100000"/>
              </a:lnSpc>
              <a:spcBef>
                <a:spcPts val="0"/>
              </a:spcBef>
              <a:spcAft>
                <a:spcPts val="0"/>
              </a:spcAft>
              <a:buNone/>
            </a:pPr>
            <a:r>
              <a:t/>
            </a:r>
            <a:endParaRPr b="0" i="0" sz="1400" u="none" cap="none" strike="noStrike">
              <a:solidFill>
                <a:schemeClr val="accent2"/>
              </a:solidFill>
              <a:latin typeface="Montserrat"/>
              <a:ea typeface="Montserrat"/>
              <a:cs typeface="Montserrat"/>
              <a:sym typeface="Montserrat"/>
            </a:endParaRPr>
          </a:p>
          <a:p>
            <a:pPr indent="-285750" lvl="0" marL="285750" marR="0" rtl="0" algn="just">
              <a:lnSpc>
                <a:spcPct val="100000"/>
              </a:lnSpc>
              <a:spcBef>
                <a:spcPts val="0"/>
              </a:spcBef>
              <a:spcAft>
                <a:spcPts val="0"/>
              </a:spcAft>
              <a:buClr>
                <a:srgbClr val="000000"/>
              </a:buClr>
              <a:buSzPts val="1400"/>
              <a:buFont typeface="Arial"/>
              <a:buChar char="•"/>
            </a:pPr>
            <a:r>
              <a:rPr b="0" i="0" lang="en-IN" sz="1400" u="none" cap="none" strike="noStrike">
                <a:solidFill>
                  <a:schemeClr val="accent2"/>
                </a:solidFill>
                <a:latin typeface="Montserrat"/>
                <a:ea typeface="Montserrat"/>
                <a:cs typeface="Montserrat"/>
                <a:sym typeface="Montserrat"/>
              </a:rPr>
              <a:t>So, we can proceed with next steps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Shivaswaroop J P</dc:creator>
</cp:coreProperties>
</file>