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Montserrat" panose="00000500000000000000" pitchFamily="2"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g4C0EqNW1+3b/Nz4/V+6hI9Wp53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9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1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p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2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2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2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2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p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36"/>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36"/>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2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1" name="Google Shape;21;p2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2" name="Google Shape;22;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5" name="Google Shape;25;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3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3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3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3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3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pic>
        <p:nvPicPr>
          <p:cNvPr id="9" name="Google Shape;9;p26"/>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waroopjp56@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a:spLocks noGrp="1"/>
          </p:cNvSpPr>
          <p:nvPr>
            <p:ph type="ctrTitle"/>
          </p:nvPr>
        </p:nvSpPr>
        <p:spPr>
          <a:xfrm>
            <a:off x="315750" y="1052425"/>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IN" sz="4200" b="1">
                <a:solidFill>
                  <a:srgbClr val="CC0000"/>
                </a:solidFill>
                <a:latin typeface="Montserrat"/>
                <a:ea typeface="Montserrat"/>
                <a:cs typeface="Montserrat"/>
                <a:sym typeface="Montserrat"/>
              </a:rPr>
              <a:t>           Capstone Project-4</a:t>
            </a:r>
            <a:br>
              <a:rPr lang="en-IN" sz="4200" b="1">
                <a:solidFill>
                  <a:srgbClr val="CC0000"/>
                </a:solidFill>
                <a:latin typeface="Montserrat"/>
                <a:ea typeface="Montserrat"/>
                <a:cs typeface="Montserrat"/>
                <a:sym typeface="Montserrat"/>
              </a:rPr>
            </a:br>
            <a:endParaRPr sz="1600" b="1">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IN" sz="3600" b="1">
                <a:solidFill>
                  <a:schemeClr val="lt1"/>
                </a:solidFill>
                <a:latin typeface="Montserrat"/>
                <a:ea typeface="Montserrat"/>
                <a:cs typeface="Montserrat"/>
                <a:sym typeface="Montserrat"/>
              </a:rPr>
              <a:t>Un-Supervised ML on Netflix Movie and TV shows</a:t>
            </a:r>
            <a:br>
              <a:rPr lang="en-IN" sz="3600" b="1">
                <a:solidFill>
                  <a:schemeClr val="lt1"/>
                </a:solidFill>
                <a:latin typeface="Montserrat"/>
                <a:ea typeface="Montserrat"/>
                <a:cs typeface="Montserrat"/>
                <a:sym typeface="Montserrat"/>
              </a:rPr>
            </a:br>
            <a:r>
              <a:rPr lang="en-IN" sz="3600" b="1">
                <a:solidFill>
                  <a:schemeClr val="lt1"/>
                </a:solidFill>
                <a:latin typeface="Montserrat"/>
                <a:ea typeface="Montserrat"/>
                <a:cs typeface="Montserrat"/>
                <a:sym typeface="Montserrat"/>
              </a:rPr>
              <a:t>(Clustering)</a:t>
            </a:r>
            <a:br>
              <a:rPr lang="en-IN" sz="3600" b="1">
                <a:solidFill>
                  <a:schemeClr val="lt1"/>
                </a:solidFill>
                <a:latin typeface="Montserrat"/>
                <a:ea typeface="Montserrat"/>
                <a:cs typeface="Montserrat"/>
                <a:sym typeface="Montserrat"/>
              </a:rPr>
            </a:br>
            <a:endParaRPr sz="3600" b="1">
              <a:solidFill>
                <a:schemeClr val="lt1"/>
              </a:solidFill>
              <a:latin typeface="Montserrat"/>
              <a:ea typeface="Montserrat"/>
              <a:cs typeface="Montserrat"/>
              <a:sym typeface="Montserrat"/>
            </a:endParaRPr>
          </a:p>
          <a:p>
            <a:pPr marL="0" lvl="0" indent="0" algn="r" rtl="0">
              <a:lnSpc>
                <a:spcPct val="100000"/>
              </a:lnSpc>
              <a:spcBef>
                <a:spcPts val="0"/>
              </a:spcBef>
              <a:spcAft>
                <a:spcPts val="0"/>
              </a:spcAft>
              <a:buSzPts val="5200"/>
              <a:buNone/>
            </a:pPr>
            <a:r>
              <a:rPr lang="en-IN" sz="1200" b="1">
                <a:solidFill>
                  <a:schemeClr val="lt1"/>
                </a:solidFill>
                <a:latin typeface="Montserrat"/>
                <a:ea typeface="Montserrat"/>
                <a:cs typeface="Montserrat"/>
                <a:sym typeface="Montserrat"/>
              </a:rPr>
              <a:t>     -  Shivaswaroop J P(Pro Flex)</a:t>
            </a:r>
            <a:br>
              <a:rPr lang="en-IN" sz="1200" b="1">
                <a:solidFill>
                  <a:schemeClr val="lt1"/>
                </a:solidFill>
                <a:latin typeface="Montserrat"/>
                <a:ea typeface="Montserrat"/>
                <a:cs typeface="Montserrat"/>
                <a:sym typeface="Montserrat"/>
              </a:rPr>
            </a:br>
            <a:r>
              <a:rPr lang="en-IN" sz="1200" b="1">
                <a:solidFill>
                  <a:schemeClr val="lt1"/>
                </a:solidFill>
                <a:latin typeface="Montserrat"/>
                <a:ea typeface="Montserrat"/>
                <a:cs typeface="Montserrat"/>
                <a:sym typeface="Montserrat"/>
              </a:rPr>
              <a:t>-     </a:t>
            </a:r>
            <a:r>
              <a:rPr lang="en-IN" sz="1200" b="1" u="sng">
                <a:solidFill>
                  <a:schemeClr val="lt1"/>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swaroopjp56@gmail.com</a:t>
            </a:r>
            <a:r>
              <a:rPr lang="en-IN" sz="1200" b="1">
                <a:solidFill>
                  <a:schemeClr val="lt1"/>
                </a:solidFill>
                <a:latin typeface="Montserrat"/>
                <a:ea typeface="Montserrat"/>
                <a:cs typeface="Montserrat"/>
                <a:sym typeface="Montserrat"/>
              </a:rPr>
              <a:t>   </a:t>
            </a:r>
            <a:endParaRPr sz="12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a:latin typeface="Montserrat"/>
                <a:ea typeface="Montserrat"/>
                <a:cs typeface="Montserrat"/>
                <a:sym typeface="Montserrat"/>
              </a:rPr>
              <a:t>Checking for any Duplicate Values:</a:t>
            </a:r>
            <a:endParaRPr/>
          </a:p>
        </p:txBody>
      </p:sp>
      <p:pic>
        <p:nvPicPr>
          <p:cNvPr id="113" name="Google Shape;113;p10"/>
          <p:cNvPicPr preferRelativeResize="0"/>
          <p:nvPr/>
        </p:nvPicPr>
        <p:blipFill rotWithShape="1">
          <a:blip r:embed="rId3">
            <a:alphaModFix/>
          </a:blip>
          <a:srcRect l="1635"/>
          <a:stretch/>
        </p:blipFill>
        <p:spPr>
          <a:xfrm>
            <a:off x="392906" y="1152475"/>
            <a:ext cx="4881731" cy="3680110"/>
          </a:xfrm>
          <a:prstGeom prst="rect">
            <a:avLst/>
          </a:prstGeom>
          <a:noFill/>
          <a:ln>
            <a:noFill/>
          </a:ln>
        </p:spPr>
      </p:pic>
      <p:sp>
        <p:nvSpPr>
          <p:cNvPr id="114" name="Google Shape;114;p10"/>
          <p:cNvSpPr txBox="1"/>
          <p:nvPr/>
        </p:nvSpPr>
        <p:spPr>
          <a:xfrm>
            <a:off x="5865019" y="2253866"/>
            <a:ext cx="3157537" cy="738664"/>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400"/>
              <a:buFont typeface="Arial"/>
              <a:buChar char="•"/>
            </a:pPr>
            <a:r>
              <a:rPr lang="en-IN" sz="1400" b="0" i="0" u="none" strike="noStrike" cap="none">
                <a:solidFill>
                  <a:srgbClr val="000000"/>
                </a:solidFill>
                <a:latin typeface="Montserrat"/>
                <a:ea typeface="Montserrat"/>
                <a:cs typeface="Montserrat"/>
                <a:sym typeface="Montserrat"/>
              </a:rPr>
              <a:t>So, It is evident that there are no duplicate values in our whole dataset.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1"/>
          <p:cNvSpPr txBox="1">
            <a:spLocks noGrp="1"/>
          </p:cNvSpPr>
          <p:nvPr>
            <p:ph type="title"/>
          </p:nvPr>
        </p:nvSpPr>
        <p:spPr>
          <a:xfrm>
            <a:off x="190257" y="954106"/>
            <a:ext cx="8520600" cy="79156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a:latin typeface="Montserrat"/>
                <a:ea typeface="Montserrat"/>
                <a:cs typeface="Montserrat"/>
                <a:sym typeface="Montserrat"/>
              </a:rPr>
              <a:t>1. Checking the Distribution the variable type( movie or TV Show)</a:t>
            </a:r>
            <a:endParaRPr/>
          </a:p>
        </p:txBody>
      </p:sp>
      <p:sp>
        <p:nvSpPr>
          <p:cNvPr id="120" name="Google Shape;120;p11"/>
          <p:cNvSpPr txBox="1"/>
          <p:nvPr/>
        </p:nvSpPr>
        <p:spPr>
          <a:xfrm>
            <a:off x="6431415" y="2351217"/>
            <a:ext cx="2571750" cy="1384995"/>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400"/>
              <a:buFont typeface="Arial"/>
              <a:buChar char="•"/>
            </a:pPr>
            <a:r>
              <a:rPr lang="en-IN" sz="1400" b="0" i="0" u="none" strike="noStrike" cap="none">
                <a:solidFill>
                  <a:srgbClr val="000000"/>
                </a:solidFill>
                <a:latin typeface="Montserrat"/>
                <a:ea typeface="Montserrat"/>
                <a:cs typeface="Montserrat"/>
                <a:sym typeface="Montserrat"/>
              </a:rPr>
              <a:t>So, Could be seen around 65 % of the data we have is of the type ‘Movie’ and the rest is of type ‘TV Show’.</a:t>
            </a:r>
            <a:endParaRPr/>
          </a:p>
        </p:txBody>
      </p:sp>
      <p:pic>
        <p:nvPicPr>
          <p:cNvPr id="121" name="Google Shape;121;p11"/>
          <p:cNvPicPr preferRelativeResize="0"/>
          <p:nvPr/>
        </p:nvPicPr>
        <p:blipFill rotWithShape="1">
          <a:blip r:embed="rId3">
            <a:alphaModFix/>
          </a:blip>
          <a:srcRect t="17546" b="4719"/>
          <a:stretch/>
        </p:blipFill>
        <p:spPr>
          <a:xfrm>
            <a:off x="0" y="2076104"/>
            <a:ext cx="4192281" cy="2643447"/>
          </a:xfrm>
          <a:prstGeom prst="rect">
            <a:avLst/>
          </a:prstGeom>
          <a:noFill/>
          <a:ln>
            <a:noFill/>
          </a:ln>
        </p:spPr>
      </p:pic>
      <p:sp>
        <p:nvSpPr>
          <p:cNvPr id="122" name="Google Shape;122;p11"/>
          <p:cNvSpPr txBox="1"/>
          <p:nvPr/>
        </p:nvSpPr>
        <p:spPr>
          <a:xfrm>
            <a:off x="311700" y="240922"/>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IN" sz="2800" b="1" i="0" u="none" strike="noStrike" cap="none">
                <a:solidFill>
                  <a:schemeClr val="dk1"/>
                </a:solidFill>
                <a:latin typeface="Montserrat"/>
                <a:ea typeface="Montserrat"/>
                <a:cs typeface="Montserrat"/>
                <a:sym typeface="Montserrat"/>
              </a:rPr>
              <a:t>Lets begin with visualizations</a:t>
            </a:r>
            <a:endParaRPr/>
          </a:p>
        </p:txBody>
      </p:sp>
      <p:pic>
        <p:nvPicPr>
          <p:cNvPr id="123" name="Google Shape;123;p11"/>
          <p:cNvPicPr preferRelativeResize="0"/>
          <p:nvPr/>
        </p:nvPicPr>
        <p:blipFill rotWithShape="1">
          <a:blip r:embed="rId4">
            <a:alphaModFix/>
          </a:blip>
          <a:srcRect t="6719"/>
          <a:stretch/>
        </p:blipFill>
        <p:spPr>
          <a:xfrm>
            <a:off x="3467837" y="2259096"/>
            <a:ext cx="2806844" cy="210288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2"/>
          <p:cNvSpPr txBox="1">
            <a:spLocks noGrp="1"/>
          </p:cNvSpPr>
          <p:nvPr>
            <p:ph type="body" idx="1"/>
          </p:nvPr>
        </p:nvSpPr>
        <p:spPr>
          <a:xfrm>
            <a:off x="261694" y="513794"/>
            <a:ext cx="85206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IN" b="1">
                <a:solidFill>
                  <a:schemeClr val="dk1"/>
                </a:solidFill>
                <a:latin typeface="Montserrat"/>
                <a:ea typeface="Montserrat"/>
                <a:cs typeface="Montserrat"/>
                <a:sym typeface="Montserrat"/>
              </a:rPr>
              <a:t>2</a:t>
            </a:r>
            <a:r>
              <a:rPr lang="en-IN">
                <a:solidFill>
                  <a:schemeClr val="accent2"/>
                </a:solidFill>
                <a:latin typeface="Montserrat"/>
                <a:ea typeface="Montserrat"/>
                <a:cs typeface="Montserrat"/>
                <a:sym typeface="Montserrat"/>
              </a:rPr>
              <a:t>. </a:t>
            </a:r>
            <a:r>
              <a:rPr lang="en-IN" b="1">
                <a:solidFill>
                  <a:schemeClr val="dk1"/>
                </a:solidFill>
                <a:latin typeface="Montserrat"/>
                <a:ea typeface="Montserrat"/>
                <a:cs typeface="Montserrat"/>
                <a:sym typeface="Montserrat"/>
              </a:rPr>
              <a:t>Lets plot the frequency of different kinds of ratings in our dataset</a:t>
            </a:r>
            <a:endParaRPr/>
          </a:p>
        </p:txBody>
      </p:sp>
      <p:sp>
        <p:nvSpPr>
          <p:cNvPr id="129" name="Google Shape;129;p12"/>
          <p:cNvSpPr txBox="1"/>
          <p:nvPr/>
        </p:nvSpPr>
        <p:spPr>
          <a:xfrm>
            <a:off x="5480060" y="1336497"/>
            <a:ext cx="3094416" cy="2800767"/>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Montserrat"/>
                <a:ea typeface="Montserrat"/>
                <a:cs typeface="Montserrat"/>
                <a:sym typeface="Montserrat"/>
              </a:rPr>
              <a:t>So, there are 14 different types of ratings in our whole dataset</a:t>
            </a:r>
            <a:endParaRPr/>
          </a:p>
          <a:p>
            <a:pPr marL="285750" marR="0" lvl="0" indent="-184150" algn="just"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Montserrat"/>
              <a:ea typeface="Montserrat"/>
              <a:cs typeface="Montserrat"/>
              <a:sym typeface="Montserrat"/>
            </a:endParaRPr>
          </a:p>
          <a:p>
            <a:pPr marL="285750" marR="0" lvl="0" indent="-285750" algn="just"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Montserrat"/>
                <a:ea typeface="Montserrat"/>
                <a:cs typeface="Montserrat"/>
                <a:sym typeface="Montserrat"/>
              </a:rPr>
              <a:t>On top of the list stands ‘TV-MA’ rating (TV-Mature Audience)</a:t>
            </a:r>
            <a:endParaRPr/>
          </a:p>
          <a:p>
            <a:pPr marL="285750" marR="0" lvl="0" indent="-184150" algn="just"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Montserrat"/>
              <a:ea typeface="Montserrat"/>
              <a:cs typeface="Montserrat"/>
              <a:sym typeface="Montserrat"/>
            </a:endParaRPr>
          </a:p>
          <a:p>
            <a:pPr marL="285750" marR="0" lvl="0" indent="-285750" algn="just"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Montserrat"/>
                <a:ea typeface="Montserrat"/>
                <a:cs typeface="Montserrat"/>
                <a:sym typeface="Montserrat"/>
              </a:rPr>
              <a:t>Last of the list are NC-17 and UR.</a:t>
            </a:r>
            <a:endParaRPr/>
          </a:p>
          <a:p>
            <a:pPr marL="0" marR="0" lvl="0" indent="0" algn="l" rtl="0">
              <a:lnSpc>
                <a:spcPct val="100000"/>
              </a:lnSpc>
              <a:spcBef>
                <a:spcPts val="0"/>
              </a:spcBef>
              <a:spcAft>
                <a:spcPts val="0"/>
              </a:spcAft>
              <a:buNone/>
            </a:pPr>
            <a:endParaRPr sz="1600" b="0" i="0" u="none" strike="noStrike" cap="none">
              <a:solidFill>
                <a:srgbClr val="000000"/>
              </a:solidFill>
              <a:latin typeface="Montserrat"/>
              <a:ea typeface="Montserrat"/>
              <a:cs typeface="Montserrat"/>
              <a:sym typeface="Montserrat"/>
            </a:endParaRPr>
          </a:p>
        </p:txBody>
      </p:sp>
      <p:pic>
        <p:nvPicPr>
          <p:cNvPr id="130" name="Google Shape;130;p12"/>
          <p:cNvPicPr preferRelativeResize="0"/>
          <p:nvPr/>
        </p:nvPicPr>
        <p:blipFill rotWithShape="1">
          <a:blip r:embed="rId3">
            <a:alphaModFix/>
          </a:blip>
          <a:srcRect t="6486" r="7395"/>
          <a:stretch/>
        </p:blipFill>
        <p:spPr>
          <a:xfrm>
            <a:off x="261694" y="1014153"/>
            <a:ext cx="4733942" cy="40440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3"/>
          <p:cNvSpPr txBox="1">
            <a:spLocks noGrp="1"/>
          </p:cNvSpPr>
          <p:nvPr>
            <p:ph type="title"/>
          </p:nvPr>
        </p:nvSpPr>
        <p:spPr>
          <a:xfrm>
            <a:off x="311699" y="197234"/>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a:latin typeface="Montserrat"/>
                <a:ea typeface="Montserrat"/>
                <a:cs typeface="Montserrat"/>
                <a:sym typeface="Montserrat"/>
              </a:rPr>
              <a:t>3. Relation between Type and Rating</a:t>
            </a:r>
            <a:endParaRPr/>
          </a:p>
        </p:txBody>
      </p:sp>
      <p:sp>
        <p:nvSpPr>
          <p:cNvPr id="136" name="Google Shape;136;p13"/>
          <p:cNvSpPr txBox="1"/>
          <p:nvPr/>
        </p:nvSpPr>
        <p:spPr>
          <a:xfrm>
            <a:off x="-88075" y="4541004"/>
            <a:ext cx="9320180"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IN" sz="1400" b="0" i="0" u="none" strike="noStrike" cap="none">
                <a:solidFill>
                  <a:srgbClr val="000000"/>
                </a:solidFill>
                <a:latin typeface="Montserrat"/>
                <a:ea typeface="Montserrat"/>
                <a:cs typeface="Montserrat"/>
                <a:sym typeface="Montserrat"/>
              </a:rPr>
              <a:t>The above picture shows the relation between type (TV show and Movie) and their respective ratings. </a:t>
            </a:r>
            <a:endParaRPr/>
          </a:p>
        </p:txBody>
      </p:sp>
      <p:pic>
        <p:nvPicPr>
          <p:cNvPr id="137" name="Google Shape;137;p13"/>
          <p:cNvPicPr preferRelativeResize="0"/>
          <p:nvPr/>
        </p:nvPicPr>
        <p:blipFill rotWithShape="1">
          <a:blip r:embed="rId3">
            <a:alphaModFix/>
          </a:blip>
          <a:srcRect t="3390"/>
          <a:stretch/>
        </p:blipFill>
        <p:spPr>
          <a:xfrm>
            <a:off x="2263655" y="953017"/>
            <a:ext cx="4616687" cy="3404903"/>
          </a:xfrm>
          <a:prstGeom prst="rect">
            <a:avLst/>
          </a:prstGeom>
          <a:noFill/>
          <a:ln>
            <a:noFill/>
          </a:ln>
        </p:spPr>
      </p:pic>
      <p:pic>
        <p:nvPicPr>
          <p:cNvPr id="138" name="Google Shape;138;p13"/>
          <p:cNvPicPr preferRelativeResize="0"/>
          <p:nvPr/>
        </p:nvPicPr>
        <p:blipFill rotWithShape="1">
          <a:blip r:embed="rId3">
            <a:alphaModFix/>
          </a:blip>
          <a:srcRect t="3390"/>
          <a:stretch/>
        </p:blipFill>
        <p:spPr>
          <a:xfrm>
            <a:off x="2263656" y="929062"/>
            <a:ext cx="4616687" cy="340490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4"/>
          <p:cNvSpPr txBox="1">
            <a:spLocks noGrp="1"/>
          </p:cNvSpPr>
          <p:nvPr>
            <p:ph type="title"/>
          </p:nvPr>
        </p:nvSpPr>
        <p:spPr>
          <a:xfrm>
            <a:off x="311699" y="197234"/>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a:latin typeface="Montserrat"/>
                <a:ea typeface="Montserrat"/>
                <a:cs typeface="Montserrat"/>
                <a:sym typeface="Montserrat"/>
              </a:rPr>
              <a:t>3. Let’s plot the distribution of the data after dropping null Values</a:t>
            </a:r>
            <a:endParaRPr/>
          </a:p>
        </p:txBody>
      </p:sp>
      <p:pic>
        <p:nvPicPr>
          <p:cNvPr id="144" name="Google Shape;144;p14"/>
          <p:cNvPicPr preferRelativeResize="0"/>
          <p:nvPr/>
        </p:nvPicPr>
        <p:blipFill rotWithShape="1">
          <a:blip r:embed="rId3">
            <a:alphaModFix/>
          </a:blip>
          <a:srcRect t="20476"/>
          <a:stretch/>
        </p:blipFill>
        <p:spPr>
          <a:xfrm>
            <a:off x="311699" y="1770611"/>
            <a:ext cx="3168813" cy="2090718"/>
          </a:xfrm>
          <a:prstGeom prst="rect">
            <a:avLst/>
          </a:prstGeom>
          <a:noFill/>
          <a:ln>
            <a:noFill/>
          </a:ln>
        </p:spPr>
      </p:pic>
      <p:pic>
        <p:nvPicPr>
          <p:cNvPr id="145" name="Google Shape;145;p14"/>
          <p:cNvPicPr preferRelativeResize="0"/>
          <p:nvPr/>
        </p:nvPicPr>
        <p:blipFill rotWithShape="1">
          <a:blip r:embed="rId4">
            <a:alphaModFix/>
          </a:blip>
          <a:srcRect t="7129"/>
          <a:stretch/>
        </p:blipFill>
        <p:spPr>
          <a:xfrm>
            <a:off x="3314634" y="1862051"/>
            <a:ext cx="2514729" cy="1999278"/>
          </a:xfrm>
          <a:prstGeom prst="rect">
            <a:avLst/>
          </a:prstGeom>
          <a:noFill/>
          <a:ln>
            <a:noFill/>
          </a:ln>
        </p:spPr>
      </p:pic>
      <p:sp>
        <p:nvSpPr>
          <p:cNvPr id="146" name="Google Shape;146;p14"/>
          <p:cNvSpPr txBox="1"/>
          <p:nvPr/>
        </p:nvSpPr>
        <p:spPr>
          <a:xfrm>
            <a:off x="6026727" y="1862051"/>
            <a:ext cx="2693324" cy="2462213"/>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400"/>
              <a:buFont typeface="Arial"/>
              <a:buChar char="•"/>
            </a:pPr>
            <a:r>
              <a:rPr lang="en-IN" sz="1400" b="0" i="0" u="none" strike="noStrike" cap="none">
                <a:solidFill>
                  <a:srgbClr val="000000"/>
                </a:solidFill>
                <a:latin typeface="Montserrat"/>
                <a:ea typeface="Montserrat"/>
                <a:cs typeface="Montserrat"/>
                <a:sym typeface="Montserrat"/>
              </a:rPr>
              <a:t>As we can see, We have lost a lot of data </a:t>
            </a:r>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0" indent="-285750" algn="just" rtl="0">
              <a:lnSpc>
                <a:spcPct val="100000"/>
              </a:lnSpc>
              <a:spcBef>
                <a:spcPts val="0"/>
              </a:spcBef>
              <a:spcAft>
                <a:spcPts val="0"/>
              </a:spcAft>
              <a:buClr>
                <a:srgbClr val="000000"/>
              </a:buClr>
              <a:buSzPts val="1400"/>
              <a:buFont typeface="Arial"/>
              <a:buChar char="•"/>
            </a:pPr>
            <a:r>
              <a:rPr lang="en-IN" sz="1400" b="0" i="0" u="none" strike="noStrike" cap="none">
                <a:solidFill>
                  <a:srgbClr val="000000"/>
                </a:solidFill>
                <a:latin typeface="Montserrat"/>
                <a:ea typeface="Montserrat"/>
                <a:cs typeface="Montserrat"/>
                <a:sym typeface="Montserrat"/>
              </a:rPr>
              <a:t>Above 2000 rows to be precise</a:t>
            </a:r>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0" indent="-285750" algn="just" rtl="0">
              <a:lnSpc>
                <a:spcPct val="100000"/>
              </a:lnSpc>
              <a:spcBef>
                <a:spcPts val="0"/>
              </a:spcBef>
              <a:spcAft>
                <a:spcPts val="0"/>
              </a:spcAft>
              <a:buClr>
                <a:srgbClr val="000000"/>
              </a:buClr>
              <a:buSzPts val="1400"/>
              <a:buFont typeface="Arial"/>
              <a:buChar char="•"/>
            </a:pPr>
            <a:r>
              <a:rPr lang="en-IN" sz="1400" b="0" i="0" u="none" strike="noStrike" cap="none">
                <a:solidFill>
                  <a:srgbClr val="000000"/>
                </a:solidFill>
                <a:latin typeface="Montserrat"/>
                <a:ea typeface="Montserrat"/>
                <a:cs typeface="Montserrat"/>
                <a:sym typeface="Montserrat"/>
              </a:rPr>
              <a:t>And also we have lost a lot of data from the type “TV show” which can hamper our future predictions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5"/>
          <p:cNvSpPr txBox="1">
            <a:spLocks noGrp="1"/>
          </p:cNvSpPr>
          <p:nvPr>
            <p:ph type="title"/>
          </p:nvPr>
        </p:nvSpPr>
        <p:spPr>
          <a:xfrm>
            <a:off x="279836" y="220581"/>
            <a:ext cx="8584327" cy="95757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a:solidFill>
                  <a:schemeClr val="dk1"/>
                </a:solidFill>
                <a:latin typeface="Montserrat"/>
                <a:ea typeface="Montserrat"/>
                <a:cs typeface="Montserrat"/>
                <a:sym typeface="Montserrat"/>
              </a:rPr>
              <a:t>4. Plotting the frequency of number of titles released per year</a:t>
            </a:r>
            <a:endParaRPr b="1">
              <a:solidFill>
                <a:schemeClr val="dk1"/>
              </a:solidFill>
              <a:latin typeface="Montserrat"/>
              <a:ea typeface="Montserrat"/>
              <a:cs typeface="Montserrat"/>
              <a:sym typeface="Montserrat"/>
            </a:endParaRPr>
          </a:p>
        </p:txBody>
      </p:sp>
      <p:pic>
        <p:nvPicPr>
          <p:cNvPr id="152" name="Google Shape;152;p15"/>
          <p:cNvPicPr preferRelativeResize="0"/>
          <p:nvPr/>
        </p:nvPicPr>
        <p:blipFill rotWithShape="1">
          <a:blip r:embed="rId3">
            <a:alphaModFix/>
          </a:blip>
          <a:srcRect l="3429" t="6993" r="13612" b="2791"/>
          <a:stretch/>
        </p:blipFill>
        <p:spPr>
          <a:xfrm>
            <a:off x="63705" y="1305098"/>
            <a:ext cx="6026728" cy="3838402"/>
          </a:xfrm>
          <a:prstGeom prst="rect">
            <a:avLst/>
          </a:prstGeom>
          <a:noFill/>
          <a:ln>
            <a:noFill/>
          </a:ln>
        </p:spPr>
      </p:pic>
      <p:sp>
        <p:nvSpPr>
          <p:cNvPr id="153" name="Google Shape;153;p15"/>
          <p:cNvSpPr txBox="1"/>
          <p:nvPr/>
        </p:nvSpPr>
        <p:spPr>
          <a:xfrm>
            <a:off x="6234545" y="1521229"/>
            <a:ext cx="2309848" cy="2246769"/>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400"/>
              <a:buFont typeface="Arial"/>
              <a:buChar char="•"/>
            </a:pPr>
            <a:r>
              <a:rPr lang="en-IN" sz="1400" b="0" i="0" u="none" strike="noStrike" cap="none">
                <a:solidFill>
                  <a:srgbClr val="000000"/>
                </a:solidFill>
                <a:latin typeface="Montserrat"/>
                <a:ea typeface="Montserrat"/>
                <a:cs typeface="Montserrat"/>
                <a:sym typeface="Montserrat"/>
              </a:rPr>
              <a:t>The number of titles generated per year increases from the year 1942 till 2017 .</a:t>
            </a:r>
            <a:endParaRPr/>
          </a:p>
          <a:p>
            <a:pPr marL="0" marR="0" lvl="0" indent="0" algn="just" rtl="0">
              <a:lnSpc>
                <a:spcPct val="100000"/>
              </a:lnSpc>
              <a:spcBef>
                <a:spcPts val="0"/>
              </a:spcBef>
              <a:spcAft>
                <a:spcPts val="0"/>
              </a:spcAft>
              <a:buNone/>
            </a:pPr>
            <a:endParaRPr sz="1400" b="0" i="0" u="none" strike="noStrike" cap="none">
              <a:solidFill>
                <a:srgbClr val="000000"/>
              </a:solidFill>
              <a:latin typeface="Montserrat"/>
              <a:ea typeface="Montserrat"/>
              <a:cs typeface="Montserrat"/>
              <a:sym typeface="Montserrat"/>
            </a:endParaRPr>
          </a:p>
          <a:p>
            <a:pPr marL="285750" marR="0" lvl="0" indent="-285750" algn="just" rtl="0">
              <a:lnSpc>
                <a:spcPct val="100000"/>
              </a:lnSpc>
              <a:spcBef>
                <a:spcPts val="0"/>
              </a:spcBef>
              <a:spcAft>
                <a:spcPts val="0"/>
              </a:spcAft>
              <a:buClr>
                <a:srgbClr val="000000"/>
              </a:buClr>
              <a:buSzPts val="1400"/>
              <a:buFont typeface="Arial"/>
              <a:buChar char="•"/>
            </a:pPr>
            <a:r>
              <a:rPr lang="en-IN" sz="1400" b="0" i="0" u="none" strike="noStrike" cap="none">
                <a:solidFill>
                  <a:srgbClr val="000000"/>
                </a:solidFill>
                <a:latin typeface="Montserrat"/>
                <a:ea typeface="Montserrat"/>
                <a:cs typeface="Montserrat"/>
                <a:sym typeface="Montserrat"/>
              </a:rPr>
              <a:t>Then we can see a gradual decrease in the number from 2019 ,whose credit goes to Covid-19.</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a:latin typeface="Montserrat"/>
                <a:ea typeface="Montserrat"/>
                <a:cs typeface="Montserrat"/>
                <a:sym typeface="Montserrat"/>
              </a:rPr>
              <a:t>5. Plotting the frequency of the different Genres in the titles released in Netflix</a:t>
            </a:r>
            <a:endParaRPr/>
          </a:p>
        </p:txBody>
      </p:sp>
      <p:pic>
        <p:nvPicPr>
          <p:cNvPr id="159" name="Google Shape;159;p16"/>
          <p:cNvPicPr preferRelativeResize="0"/>
          <p:nvPr/>
        </p:nvPicPr>
        <p:blipFill rotWithShape="1">
          <a:blip r:embed="rId3">
            <a:alphaModFix/>
          </a:blip>
          <a:srcRect l="3397" t="3750" r="12416"/>
          <a:stretch/>
        </p:blipFill>
        <p:spPr>
          <a:xfrm>
            <a:off x="0" y="1599593"/>
            <a:ext cx="6051667" cy="3098882"/>
          </a:xfrm>
          <a:prstGeom prst="rect">
            <a:avLst/>
          </a:prstGeom>
          <a:noFill/>
          <a:ln>
            <a:noFill/>
          </a:ln>
        </p:spPr>
      </p:pic>
      <p:sp>
        <p:nvSpPr>
          <p:cNvPr id="160" name="Google Shape;160;p16"/>
          <p:cNvSpPr txBox="1"/>
          <p:nvPr/>
        </p:nvSpPr>
        <p:spPr>
          <a:xfrm>
            <a:off x="6251170" y="1961804"/>
            <a:ext cx="2667977" cy="1384995"/>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400"/>
              <a:buFont typeface="Arial"/>
              <a:buChar char="•"/>
            </a:pPr>
            <a:r>
              <a:rPr lang="en-IN" sz="1400" b="0" i="0" u="none" strike="noStrike" cap="none">
                <a:solidFill>
                  <a:srgbClr val="000000"/>
                </a:solidFill>
                <a:latin typeface="Montserrat"/>
                <a:ea typeface="Montserrat"/>
                <a:cs typeface="Montserrat"/>
                <a:sym typeface="Montserrat"/>
              </a:rPr>
              <a:t>Plotting the frequency, the Genre “International Movies” stands on first followed by ‘Dramas” and “Action and Adventures”.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a:latin typeface="Montserrat"/>
                <a:ea typeface="Montserrat"/>
                <a:cs typeface="Montserrat"/>
                <a:sym typeface="Montserrat"/>
              </a:rPr>
              <a:t>6. Plotting a Word Cloud of different Countries</a:t>
            </a:r>
            <a:endParaRPr/>
          </a:p>
        </p:txBody>
      </p:sp>
      <p:pic>
        <p:nvPicPr>
          <p:cNvPr id="166" name="Google Shape;166;p17"/>
          <p:cNvPicPr preferRelativeResize="0"/>
          <p:nvPr/>
        </p:nvPicPr>
        <p:blipFill rotWithShape="1">
          <a:blip r:embed="rId3">
            <a:alphaModFix/>
          </a:blip>
          <a:srcRect l="1437" t="4766" b="2159"/>
          <a:stretch/>
        </p:blipFill>
        <p:spPr>
          <a:xfrm>
            <a:off x="311700" y="1416988"/>
            <a:ext cx="5989951" cy="3197590"/>
          </a:xfrm>
          <a:prstGeom prst="rect">
            <a:avLst/>
          </a:prstGeom>
          <a:noFill/>
          <a:ln>
            <a:noFill/>
          </a:ln>
        </p:spPr>
      </p:pic>
      <p:sp>
        <p:nvSpPr>
          <p:cNvPr id="167" name="Google Shape;167;p17"/>
          <p:cNvSpPr txBox="1"/>
          <p:nvPr/>
        </p:nvSpPr>
        <p:spPr>
          <a:xfrm>
            <a:off x="6193800" y="1261880"/>
            <a:ext cx="2493818" cy="3108543"/>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400"/>
              <a:buFont typeface="Arial"/>
              <a:buChar char="•"/>
            </a:pPr>
            <a:r>
              <a:rPr lang="en-IN" sz="1400" b="0" i="0" u="none" strike="noStrike" cap="none">
                <a:solidFill>
                  <a:schemeClr val="accent2"/>
                </a:solidFill>
                <a:latin typeface="Montserrat"/>
                <a:ea typeface="Montserrat"/>
                <a:cs typeface="Montserrat"/>
                <a:sym typeface="Montserrat"/>
              </a:rPr>
              <a:t> A Word Cloud is an image composed of words used in a particular text or subject, in which the size of each word indicates its frequency or importance</a:t>
            </a:r>
            <a:r>
              <a:rPr lang="en-IN" sz="1400" b="0" i="0" u="none" strike="noStrike" cap="none">
                <a:solidFill>
                  <a:srgbClr val="BDC1C6"/>
                </a:solidFill>
                <a:latin typeface="Montserrat"/>
                <a:ea typeface="Montserrat"/>
                <a:cs typeface="Montserrat"/>
                <a:sym typeface="Montserrat"/>
              </a:rPr>
              <a:t>..</a:t>
            </a:r>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BDC1C6"/>
              </a:solidFill>
              <a:latin typeface="Montserrat"/>
              <a:ea typeface="Montserrat"/>
              <a:cs typeface="Montserrat"/>
              <a:sym typeface="Montserrat"/>
            </a:endParaRPr>
          </a:p>
          <a:p>
            <a:pPr marL="285750" marR="0" lvl="0" indent="-285750" algn="just" rtl="0">
              <a:lnSpc>
                <a:spcPct val="100000"/>
              </a:lnSpc>
              <a:spcBef>
                <a:spcPts val="0"/>
              </a:spcBef>
              <a:spcAft>
                <a:spcPts val="0"/>
              </a:spcAft>
              <a:buClr>
                <a:srgbClr val="000000"/>
              </a:buClr>
              <a:buSzPts val="1400"/>
              <a:buFont typeface="Arial"/>
              <a:buChar char="•"/>
            </a:pPr>
            <a:r>
              <a:rPr lang="en-IN" sz="1400" b="0" i="0" u="none" strike="noStrike" cap="none">
                <a:solidFill>
                  <a:schemeClr val="accent2"/>
                </a:solidFill>
                <a:latin typeface="Montserrat"/>
                <a:ea typeface="Montserrat"/>
                <a:cs typeface="Montserrat"/>
                <a:sym typeface="Montserrat"/>
              </a:rPr>
              <a:t>AS it can be seen from this picture, United states Comes first and next on list is India and United Kingdom</a:t>
            </a:r>
            <a:endParaRPr sz="1400" b="0" i="0" u="none" strike="noStrike" cap="none">
              <a:solidFill>
                <a:schemeClr val="accent2"/>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a:latin typeface="Montserrat"/>
                <a:ea typeface="Montserrat"/>
                <a:cs typeface="Montserrat"/>
                <a:sym typeface="Montserrat"/>
              </a:rPr>
              <a:t>7. Plotting Word Cloud of different Directors</a:t>
            </a:r>
            <a:endParaRPr/>
          </a:p>
        </p:txBody>
      </p:sp>
      <p:pic>
        <p:nvPicPr>
          <p:cNvPr id="173" name="Google Shape;173;p18"/>
          <p:cNvPicPr preferRelativeResize="0"/>
          <p:nvPr/>
        </p:nvPicPr>
        <p:blipFill rotWithShape="1">
          <a:blip r:embed="rId3">
            <a:alphaModFix/>
          </a:blip>
          <a:srcRect t="7749"/>
          <a:stretch/>
        </p:blipFill>
        <p:spPr>
          <a:xfrm>
            <a:off x="228573" y="1288472"/>
            <a:ext cx="6255071" cy="3186880"/>
          </a:xfrm>
          <a:prstGeom prst="rect">
            <a:avLst/>
          </a:prstGeom>
          <a:noFill/>
          <a:ln>
            <a:noFill/>
          </a:ln>
        </p:spPr>
      </p:pic>
      <p:sp>
        <p:nvSpPr>
          <p:cNvPr id="174" name="Google Shape;174;p18"/>
          <p:cNvSpPr txBox="1"/>
          <p:nvPr/>
        </p:nvSpPr>
        <p:spPr>
          <a:xfrm>
            <a:off x="6234545" y="1446415"/>
            <a:ext cx="2477193" cy="1815882"/>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400"/>
              <a:buFont typeface="Arial"/>
              <a:buChar char="•"/>
            </a:pPr>
            <a:r>
              <a:rPr lang="en-IN" sz="1400" b="0" i="0" u="none" strike="noStrike" cap="none">
                <a:solidFill>
                  <a:srgbClr val="000000"/>
                </a:solidFill>
                <a:latin typeface="Montserrat"/>
                <a:ea typeface="Montserrat"/>
                <a:cs typeface="Montserrat"/>
                <a:sym typeface="Montserrat"/>
              </a:rPr>
              <a:t>Plotting a Word Cloud of directors we, find out that David is the most common name that comes up for a director and following that name is John, Michael and peter.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a:latin typeface="Montserrat"/>
                <a:ea typeface="Montserrat"/>
                <a:cs typeface="Montserrat"/>
                <a:sym typeface="Montserrat"/>
              </a:rPr>
              <a:t>Data Modelling</a:t>
            </a:r>
            <a:endParaRPr/>
          </a:p>
        </p:txBody>
      </p:sp>
      <p:sp>
        <p:nvSpPr>
          <p:cNvPr id="180" name="Google Shape;180;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AutoNum type="arabicPeriod"/>
            </a:pPr>
            <a:r>
              <a:rPr lang="en-IN" b="1" dirty="0">
                <a:solidFill>
                  <a:schemeClr val="accent2"/>
                </a:solidFill>
                <a:latin typeface="Montserrat"/>
                <a:ea typeface="Montserrat"/>
                <a:cs typeface="Montserrat"/>
                <a:sym typeface="Montserrat"/>
              </a:rPr>
              <a:t>1. Natural Language Processing(NLP): </a:t>
            </a:r>
            <a:endParaRPr dirty="0"/>
          </a:p>
          <a:p>
            <a:pPr marL="457200" lvl="0" indent="-228600" algn="l" rtl="0">
              <a:lnSpc>
                <a:spcPct val="115000"/>
              </a:lnSpc>
              <a:spcBef>
                <a:spcPts val="0"/>
              </a:spcBef>
              <a:spcAft>
                <a:spcPts val="0"/>
              </a:spcAft>
              <a:buSzPts val="1800"/>
              <a:buNone/>
            </a:pPr>
            <a:endParaRPr b="1" dirty="0">
              <a:solidFill>
                <a:schemeClr val="accent2"/>
              </a:solidFill>
              <a:latin typeface="Montserrat"/>
              <a:ea typeface="Montserrat"/>
              <a:cs typeface="Montserrat"/>
              <a:sym typeface="Montserrat"/>
            </a:endParaRPr>
          </a:p>
          <a:p>
            <a:pPr marL="457200" lvl="0" indent="-342900" algn="just" rtl="0">
              <a:lnSpc>
                <a:spcPct val="115000"/>
              </a:lnSpc>
              <a:spcBef>
                <a:spcPts val="0"/>
              </a:spcBef>
              <a:spcAft>
                <a:spcPts val="0"/>
              </a:spcAft>
              <a:buClr>
                <a:schemeClr val="accent2"/>
              </a:buClr>
              <a:buSzPts val="1800"/>
              <a:buChar char="●"/>
            </a:pPr>
            <a:r>
              <a:rPr lang="en-IN" i="0" dirty="0">
                <a:solidFill>
                  <a:schemeClr val="accent2"/>
                </a:solidFill>
                <a:latin typeface="Montserrat"/>
                <a:ea typeface="Montserrat"/>
                <a:cs typeface="Montserrat"/>
                <a:sym typeface="Montserrat"/>
              </a:rPr>
              <a:t>Natural language processing (NLP) is a subfield of </a:t>
            </a:r>
            <a:r>
              <a:rPr lang="en-IN" dirty="0">
                <a:solidFill>
                  <a:schemeClr val="accent2"/>
                </a:solidFill>
                <a:latin typeface="Montserrat"/>
                <a:ea typeface="Montserrat"/>
                <a:cs typeface="Montserrat"/>
                <a:sym typeface="Montserrat"/>
              </a:rPr>
              <a:t>linguistics</a:t>
            </a:r>
            <a:r>
              <a:rPr lang="en-IN" i="0" dirty="0">
                <a:solidFill>
                  <a:schemeClr val="accent2"/>
                </a:solidFill>
                <a:latin typeface="Montserrat"/>
                <a:ea typeface="Montserrat"/>
                <a:cs typeface="Montserrat"/>
                <a:sym typeface="Montserrat"/>
              </a:rPr>
              <a:t>, </a:t>
            </a:r>
            <a:r>
              <a:rPr lang="en-IN" dirty="0">
                <a:solidFill>
                  <a:schemeClr val="accent2"/>
                </a:solidFill>
                <a:latin typeface="Montserrat"/>
                <a:ea typeface="Montserrat"/>
                <a:cs typeface="Montserrat"/>
                <a:sym typeface="Montserrat"/>
              </a:rPr>
              <a:t>computer science</a:t>
            </a:r>
            <a:r>
              <a:rPr lang="en-IN" i="0" dirty="0">
                <a:solidFill>
                  <a:schemeClr val="accent2"/>
                </a:solidFill>
                <a:latin typeface="Montserrat"/>
                <a:ea typeface="Montserrat"/>
                <a:cs typeface="Montserrat"/>
                <a:sym typeface="Montserrat"/>
              </a:rPr>
              <a:t>, and </a:t>
            </a:r>
            <a:r>
              <a:rPr lang="en-IN" dirty="0">
                <a:solidFill>
                  <a:schemeClr val="accent2"/>
                </a:solidFill>
                <a:latin typeface="Montserrat"/>
                <a:ea typeface="Montserrat"/>
                <a:cs typeface="Montserrat"/>
                <a:sym typeface="Montserrat"/>
              </a:rPr>
              <a:t>artificial intelligence </a:t>
            </a:r>
            <a:r>
              <a:rPr lang="en-IN" i="0" dirty="0">
                <a:solidFill>
                  <a:schemeClr val="accent2"/>
                </a:solidFill>
                <a:latin typeface="Montserrat"/>
                <a:ea typeface="Montserrat"/>
                <a:cs typeface="Montserrat"/>
                <a:sym typeface="Montserrat"/>
              </a:rPr>
              <a:t>concerned with the interactions between computers and human language, in particular how to program computers to process and </a:t>
            </a:r>
            <a:r>
              <a:rPr lang="en-IN" i="0" dirty="0" err="1">
                <a:solidFill>
                  <a:schemeClr val="accent2"/>
                </a:solidFill>
                <a:latin typeface="Montserrat"/>
                <a:ea typeface="Montserrat"/>
                <a:cs typeface="Montserrat"/>
                <a:sym typeface="Montserrat"/>
              </a:rPr>
              <a:t>analyze</a:t>
            </a:r>
            <a:r>
              <a:rPr lang="en-IN" i="0" dirty="0">
                <a:solidFill>
                  <a:schemeClr val="accent2"/>
                </a:solidFill>
                <a:latin typeface="Montserrat"/>
                <a:ea typeface="Montserrat"/>
                <a:cs typeface="Montserrat"/>
                <a:sym typeface="Montserrat"/>
              </a:rPr>
              <a:t> large amounts of </a:t>
            </a:r>
            <a:r>
              <a:rPr lang="en-IN" dirty="0">
                <a:solidFill>
                  <a:schemeClr val="accent2"/>
                </a:solidFill>
                <a:latin typeface="Montserrat"/>
                <a:ea typeface="Montserrat"/>
                <a:cs typeface="Montserrat"/>
                <a:sym typeface="Montserrat"/>
              </a:rPr>
              <a:t>natural language</a:t>
            </a:r>
            <a:r>
              <a:rPr lang="en-IN" i="0" dirty="0">
                <a:solidFill>
                  <a:schemeClr val="accent2"/>
                </a:solidFill>
                <a:latin typeface="Montserrat"/>
                <a:ea typeface="Montserrat"/>
                <a:cs typeface="Montserrat"/>
                <a:sym typeface="Montserrat"/>
              </a:rPr>
              <a:t> data. </a:t>
            </a:r>
            <a:endParaRPr dirty="0"/>
          </a:p>
          <a:p>
            <a:pPr marL="457200" lvl="0" indent="-228600" algn="just" rtl="0">
              <a:lnSpc>
                <a:spcPct val="115000"/>
              </a:lnSpc>
              <a:spcBef>
                <a:spcPts val="0"/>
              </a:spcBef>
              <a:spcAft>
                <a:spcPts val="0"/>
              </a:spcAft>
              <a:buClr>
                <a:schemeClr val="accent2"/>
              </a:buClr>
              <a:buSzPts val="1800"/>
              <a:buNone/>
            </a:pPr>
            <a:endParaRPr i="0" dirty="0">
              <a:solidFill>
                <a:schemeClr val="accent2"/>
              </a:solidFill>
              <a:latin typeface="Montserrat"/>
              <a:ea typeface="Montserrat"/>
              <a:cs typeface="Montserrat"/>
              <a:sym typeface="Montserrat"/>
            </a:endParaRPr>
          </a:p>
          <a:p>
            <a:pPr marL="457200" lvl="0" indent="-342900" algn="just" rtl="0">
              <a:lnSpc>
                <a:spcPct val="115000"/>
              </a:lnSpc>
              <a:spcBef>
                <a:spcPts val="0"/>
              </a:spcBef>
              <a:spcAft>
                <a:spcPts val="0"/>
              </a:spcAft>
              <a:buClr>
                <a:schemeClr val="accent2"/>
              </a:buClr>
              <a:buSzPts val="1800"/>
              <a:buChar char="●"/>
            </a:pPr>
            <a:r>
              <a:rPr lang="en-IN" i="0" dirty="0">
                <a:solidFill>
                  <a:schemeClr val="accent2"/>
                </a:solidFill>
                <a:latin typeface="Montserrat"/>
                <a:ea typeface="Montserrat"/>
                <a:cs typeface="Montserrat"/>
                <a:sym typeface="Montserrat"/>
              </a:rPr>
              <a:t>The goal is a computer capable of "understanding" the contents of documents, including the contextual nuances of the language within them. </a:t>
            </a:r>
            <a:endParaRPr dirty="0">
              <a:solidFill>
                <a:schemeClr val="accent2"/>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a:latin typeface="Montserrat"/>
                <a:ea typeface="Montserrat"/>
                <a:cs typeface="Montserrat"/>
                <a:sym typeface="Montserrat"/>
              </a:rPr>
              <a:t>Contents</a:t>
            </a:r>
            <a:endParaRPr/>
          </a:p>
        </p:txBody>
      </p:sp>
      <p:sp>
        <p:nvSpPr>
          <p:cNvPr id="61" name="Google Shape;61;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800"/>
              <a:buNone/>
            </a:pPr>
            <a:r>
              <a:rPr lang="en-IN" sz="2400">
                <a:solidFill>
                  <a:schemeClr val="accent2"/>
                </a:solidFill>
                <a:latin typeface="Montserrat"/>
                <a:ea typeface="Montserrat"/>
                <a:cs typeface="Montserrat"/>
                <a:sym typeface="Montserrat"/>
              </a:rPr>
              <a:t>1. Problem Statement</a:t>
            </a:r>
            <a:endParaRPr/>
          </a:p>
          <a:p>
            <a:pPr marL="0" lvl="0" indent="0" algn="just" rtl="0">
              <a:lnSpc>
                <a:spcPct val="115000"/>
              </a:lnSpc>
              <a:spcBef>
                <a:spcPts val="0"/>
              </a:spcBef>
              <a:spcAft>
                <a:spcPts val="0"/>
              </a:spcAft>
              <a:buSzPts val="1800"/>
              <a:buNone/>
            </a:pPr>
            <a:r>
              <a:rPr lang="en-IN" sz="2400">
                <a:solidFill>
                  <a:schemeClr val="accent2"/>
                </a:solidFill>
                <a:latin typeface="Montserrat"/>
                <a:ea typeface="Montserrat"/>
                <a:cs typeface="Montserrat"/>
                <a:sym typeface="Montserrat"/>
              </a:rPr>
              <a:t>2. Introduction</a:t>
            </a:r>
            <a:endParaRPr/>
          </a:p>
          <a:p>
            <a:pPr marL="0" lvl="0" indent="0" algn="just" rtl="0">
              <a:lnSpc>
                <a:spcPct val="115000"/>
              </a:lnSpc>
              <a:spcBef>
                <a:spcPts val="0"/>
              </a:spcBef>
              <a:spcAft>
                <a:spcPts val="0"/>
              </a:spcAft>
              <a:buSzPts val="1800"/>
              <a:buNone/>
            </a:pPr>
            <a:r>
              <a:rPr lang="en-IN" sz="2400">
                <a:solidFill>
                  <a:schemeClr val="accent2"/>
                </a:solidFill>
                <a:latin typeface="Montserrat"/>
                <a:ea typeface="Montserrat"/>
                <a:cs typeface="Montserrat"/>
                <a:sym typeface="Montserrat"/>
              </a:rPr>
              <a:t>3. Data Cleaning and Data Viz</a:t>
            </a:r>
            <a:endParaRPr/>
          </a:p>
          <a:p>
            <a:pPr marL="0" lvl="0" indent="0" algn="just" rtl="0">
              <a:lnSpc>
                <a:spcPct val="115000"/>
              </a:lnSpc>
              <a:spcBef>
                <a:spcPts val="0"/>
              </a:spcBef>
              <a:spcAft>
                <a:spcPts val="0"/>
              </a:spcAft>
              <a:buSzPts val="1800"/>
              <a:buNone/>
            </a:pPr>
            <a:r>
              <a:rPr lang="en-IN" sz="2400">
                <a:solidFill>
                  <a:schemeClr val="accent2"/>
                </a:solidFill>
                <a:latin typeface="Montserrat"/>
                <a:ea typeface="Montserrat"/>
                <a:cs typeface="Montserrat"/>
                <a:sym typeface="Montserrat"/>
              </a:rPr>
              <a:t>4. Data Modelling and implementation</a:t>
            </a:r>
            <a:endParaRPr/>
          </a:p>
          <a:p>
            <a:pPr marL="0" lvl="0" indent="0" algn="just" rtl="0">
              <a:lnSpc>
                <a:spcPct val="115000"/>
              </a:lnSpc>
              <a:spcBef>
                <a:spcPts val="0"/>
              </a:spcBef>
              <a:spcAft>
                <a:spcPts val="0"/>
              </a:spcAft>
              <a:buSzPts val="1800"/>
              <a:buNone/>
            </a:pPr>
            <a:r>
              <a:rPr lang="en-IN" sz="2400">
                <a:solidFill>
                  <a:schemeClr val="accent2"/>
                </a:solidFill>
                <a:latin typeface="Montserrat"/>
                <a:ea typeface="Montserrat"/>
                <a:cs typeface="Montserrat"/>
                <a:sym typeface="Montserrat"/>
              </a:rPr>
              <a:t>5. Conclusion</a:t>
            </a:r>
            <a:endParaRPr/>
          </a:p>
          <a:p>
            <a:pPr marL="457200" lvl="0" indent="-228600" algn="l" rtl="0">
              <a:lnSpc>
                <a:spcPct val="115000"/>
              </a:lnSpc>
              <a:spcBef>
                <a:spcPts val="0"/>
              </a:spcBef>
              <a:spcAft>
                <a:spcPts val="0"/>
              </a:spcAft>
              <a:buSzPts val="18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a:latin typeface="Montserrat"/>
                <a:ea typeface="Montserrat"/>
                <a:cs typeface="Montserrat"/>
                <a:sym typeface="Montserrat"/>
              </a:rPr>
              <a:t>Testing NLP:</a:t>
            </a:r>
            <a:endParaRPr/>
          </a:p>
        </p:txBody>
      </p:sp>
      <p:sp>
        <p:nvSpPr>
          <p:cNvPr id="186" name="Google Shape;186;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SzPts val="1800"/>
              <a:buChar char="●"/>
            </a:pPr>
            <a:r>
              <a:rPr lang="en-IN" dirty="0">
                <a:solidFill>
                  <a:schemeClr val="accent2"/>
                </a:solidFill>
                <a:latin typeface="Montserrat"/>
                <a:ea typeface="Montserrat"/>
                <a:cs typeface="Montserrat"/>
                <a:sym typeface="Montserrat"/>
              </a:rPr>
              <a:t>1. For the TV Show “Breaking Bad” </a:t>
            </a:r>
            <a:endParaRPr dirty="0"/>
          </a:p>
          <a:p>
            <a:pPr marL="457200" lvl="0" indent="-228600" algn="just" rtl="0">
              <a:lnSpc>
                <a:spcPct val="115000"/>
              </a:lnSpc>
              <a:spcBef>
                <a:spcPts val="0"/>
              </a:spcBef>
              <a:spcAft>
                <a:spcPts val="0"/>
              </a:spcAft>
              <a:buSzPts val="1800"/>
              <a:buNone/>
            </a:pPr>
            <a:endParaRPr dirty="0">
              <a:solidFill>
                <a:schemeClr val="accent2"/>
              </a:solidFill>
              <a:latin typeface="Montserrat"/>
              <a:ea typeface="Montserrat"/>
              <a:cs typeface="Montserrat"/>
              <a:sym typeface="Montserrat"/>
            </a:endParaRPr>
          </a:p>
          <a:p>
            <a:pPr marL="457200" lvl="0" indent="-228600" algn="just" rtl="0">
              <a:lnSpc>
                <a:spcPct val="115000"/>
              </a:lnSpc>
              <a:spcBef>
                <a:spcPts val="0"/>
              </a:spcBef>
              <a:spcAft>
                <a:spcPts val="0"/>
              </a:spcAft>
              <a:buSzPts val="1800"/>
              <a:buNone/>
            </a:pPr>
            <a:endParaRPr dirty="0">
              <a:solidFill>
                <a:schemeClr val="accent2"/>
              </a:solidFill>
              <a:latin typeface="Montserrat"/>
              <a:ea typeface="Montserrat"/>
              <a:cs typeface="Montserrat"/>
              <a:sym typeface="Montserrat"/>
            </a:endParaRPr>
          </a:p>
          <a:p>
            <a:pPr marL="457200" lvl="0" indent="-228600" algn="just" rtl="0">
              <a:lnSpc>
                <a:spcPct val="115000"/>
              </a:lnSpc>
              <a:spcBef>
                <a:spcPts val="0"/>
              </a:spcBef>
              <a:spcAft>
                <a:spcPts val="0"/>
              </a:spcAft>
              <a:buSzPts val="1800"/>
              <a:buNone/>
            </a:pPr>
            <a:endParaRPr dirty="0">
              <a:solidFill>
                <a:schemeClr val="accent2"/>
              </a:solidFill>
              <a:latin typeface="Montserrat"/>
              <a:ea typeface="Montserrat"/>
              <a:cs typeface="Montserrat"/>
              <a:sym typeface="Montserrat"/>
            </a:endParaRPr>
          </a:p>
          <a:p>
            <a:pPr marL="457200" lvl="0" indent="-228600" algn="just" rtl="0">
              <a:lnSpc>
                <a:spcPct val="115000"/>
              </a:lnSpc>
              <a:spcBef>
                <a:spcPts val="0"/>
              </a:spcBef>
              <a:spcAft>
                <a:spcPts val="0"/>
              </a:spcAft>
              <a:buSzPts val="1800"/>
              <a:buNone/>
            </a:pPr>
            <a:endParaRPr dirty="0">
              <a:solidFill>
                <a:schemeClr val="accent2"/>
              </a:solidFill>
              <a:latin typeface="Montserrat"/>
              <a:ea typeface="Montserrat"/>
              <a:cs typeface="Montserrat"/>
              <a:sym typeface="Montserrat"/>
            </a:endParaRPr>
          </a:p>
          <a:p>
            <a:pPr marL="457200" lvl="0" indent="-228600" algn="just" rtl="0">
              <a:lnSpc>
                <a:spcPct val="115000"/>
              </a:lnSpc>
              <a:spcBef>
                <a:spcPts val="0"/>
              </a:spcBef>
              <a:spcAft>
                <a:spcPts val="0"/>
              </a:spcAft>
              <a:buSzPts val="1800"/>
              <a:buNone/>
            </a:pPr>
            <a:endParaRPr dirty="0">
              <a:solidFill>
                <a:schemeClr val="accent2"/>
              </a:solidFill>
              <a:latin typeface="Montserrat"/>
              <a:ea typeface="Montserrat"/>
              <a:cs typeface="Montserrat"/>
              <a:sym typeface="Montserrat"/>
            </a:endParaRPr>
          </a:p>
          <a:p>
            <a:pPr marL="457200" lvl="0" indent="-228600" algn="just" rtl="0">
              <a:lnSpc>
                <a:spcPct val="115000"/>
              </a:lnSpc>
              <a:spcBef>
                <a:spcPts val="0"/>
              </a:spcBef>
              <a:spcAft>
                <a:spcPts val="0"/>
              </a:spcAft>
              <a:buSzPts val="1800"/>
              <a:buNone/>
            </a:pPr>
            <a:endParaRPr dirty="0">
              <a:solidFill>
                <a:schemeClr val="accent2"/>
              </a:solidFill>
              <a:latin typeface="Montserrat"/>
              <a:ea typeface="Montserrat"/>
              <a:cs typeface="Montserrat"/>
              <a:sym typeface="Montserrat"/>
            </a:endParaRPr>
          </a:p>
          <a:p>
            <a:pPr marL="457200" lvl="0" indent="-342900" algn="just" rtl="0">
              <a:lnSpc>
                <a:spcPct val="115000"/>
              </a:lnSpc>
              <a:spcBef>
                <a:spcPts val="0"/>
              </a:spcBef>
              <a:spcAft>
                <a:spcPts val="0"/>
              </a:spcAft>
              <a:buClr>
                <a:schemeClr val="accent2"/>
              </a:buClr>
              <a:buSzPts val="1800"/>
              <a:buChar char="●"/>
            </a:pPr>
            <a:r>
              <a:rPr lang="en-IN" dirty="0">
                <a:solidFill>
                  <a:schemeClr val="accent2"/>
                </a:solidFill>
                <a:latin typeface="Montserrat"/>
                <a:ea typeface="Montserrat"/>
                <a:cs typeface="Montserrat"/>
                <a:sym typeface="Montserrat"/>
              </a:rPr>
              <a:t>The NLP(Natural Language Processing) gives us the recommendation for the TV Show ‘Breaking Bad’ are: “ Unicorn Store”, “Summer Night”, “Maniac”, “Mission Istanbul” and “</a:t>
            </a:r>
            <a:r>
              <a:rPr lang="en-IN" dirty="0" err="1">
                <a:solidFill>
                  <a:schemeClr val="accent2"/>
                </a:solidFill>
                <a:latin typeface="Montserrat"/>
                <a:ea typeface="Montserrat"/>
                <a:cs typeface="Montserrat"/>
                <a:sym typeface="Montserrat"/>
              </a:rPr>
              <a:t>Kaalia</a:t>
            </a:r>
            <a:r>
              <a:rPr lang="en-IN" dirty="0">
                <a:solidFill>
                  <a:schemeClr val="accent2"/>
                </a:solidFill>
                <a:latin typeface="Montserrat"/>
                <a:ea typeface="Montserrat"/>
                <a:cs typeface="Montserrat"/>
                <a:sym typeface="Montserrat"/>
              </a:rPr>
              <a:t>”.</a:t>
            </a:r>
            <a:endParaRPr dirty="0"/>
          </a:p>
        </p:txBody>
      </p:sp>
      <p:pic>
        <p:nvPicPr>
          <p:cNvPr id="187" name="Google Shape;187;p20"/>
          <p:cNvPicPr preferRelativeResize="0"/>
          <p:nvPr/>
        </p:nvPicPr>
        <p:blipFill rotWithShape="1">
          <a:blip r:embed="rId3">
            <a:alphaModFix/>
          </a:blip>
          <a:srcRect/>
          <a:stretch/>
        </p:blipFill>
        <p:spPr>
          <a:xfrm>
            <a:off x="228377" y="1762083"/>
            <a:ext cx="8687246" cy="161933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1"/>
          <p:cNvSpPr txBox="1">
            <a:spLocks noGrp="1"/>
          </p:cNvSpPr>
          <p:nvPr>
            <p:ph type="body" idx="1"/>
          </p:nvPr>
        </p:nvSpPr>
        <p:spPr>
          <a:xfrm>
            <a:off x="137133" y="570584"/>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IN" dirty="0">
                <a:solidFill>
                  <a:schemeClr val="accent2"/>
                </a:solidFill>
                <a:latin typeface="Montserrat"/>
                <a:ea typeface="Montserrat"/>
                <a:cs typeface="Montserrat"/>
                <a:sym typeface="Montserrat"/>
              </a:rPr>
              <a:t>2. for the movie “6 Underground”</a:t>
            </a:r>
            <a:endParaRPr dirty="0"/>
          </a:p>
        </p:txBody>
      </p:sp>
      <p:pic>
        <p:nvPicPr>
          <p:cNvPr id="193" name="Google Shape;193;p21"/>
          <p:cNvPicPr preferRelativeResize="0"/>
          <p:nvPr/>
        </p:nvPicPr>
        <p:blipFill rotWithShape="1">
          <a:blip r:embed="rId3">
            <a:alphaModFix/>
          </a:blip>
          <a:srcRect/>
          <a:stretch/>
        </p:blipFill>
        <p:spPr>
          <a:xfrm>
            <a:off x="234727" y="1233530"/>
            <a:ext cx="8674546" cy="1695537"/>
          </a:xfrm>
          <a:prstGeom prst="rect">
            <a:avLst/>
          </a:prstGeom>
          <a:noFill/>
          <a:ln>
            <a:noFill/>
          </a:ln>
        </p:spPr>
      </p:pic>
      <p:sp>
        <p:nvSpPr>
          <p:cNvPr id="194" name="Google Shape;194;p21"/>
          <p:cNvSpPr txBox="1"/>
          <p:nvPr/>
        </p:nvSpPr>
        <p:spPr>
          <a:xfrm>
            <a:off x="565265" y="3032877"/>
            <a:ext cx="8092468" cy="1600438"/>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400"/>
              <a:buFont typeface="Arial"/>
              <a:buChar char="•"/>
            </a:pPr>
            <a:r>
              <a:rPr lang="en-IN" sz="1400" b="0" i="0" u="none" strike="noStrike" cap="none" dirty="0">
                <a:solidFill>
                  <a:schemeClr val="accent2"/>
                </a:solidFill>
                <a:latin typeface="Montserrat"/>
                <a:ea typeface="Montserrat"/>
                <a:cs typeface="Montserrat"/>
                <a:sym typeface="Montserrat"/>
              </a:rPr>
              <a:t>The NLP(Natural Language Processing) gives us the recommendation for the movie “6 underground” , are: “</a:t>
            </a:r>
            <a:r>
              <a:rPr lang="en-IN" sz="1400" b="0" i="0" u="none" strike="noStrike" cap="none" dirty="0" err="1">
                <a:solidFill>
                  <a:schemeClr val="accent2"/>
                </a:solidFill>
                <a:latin typeface="Montserrat"/>
                <a:ea typeface="Montserrat"/>
                <a:cs typeface="Montserrat"/>
                <a:sym typeface="Montserrat"/>
              </a:rPr>
              <a:t>machali</a:t>
            </a:r>
            <a:r>
              <a:rPr lang="en-IN" sz="1400" b="0" i="0" u="none" strike="noStrike" cap="none" dirty="0">
                <a:solidFill>
                  <a:schemeClr val="accent2"/>
                </a:solidFill>
                <a:latin typeface="Montserrat"/>
                <a:ea typeface="Montserrat"/>
                <a:cs typeface="Montserrat"/>
                <a:sym typeface="Montserrat"/>
              </a:rPr>
              <a:t> Jal ki rani Hai”, “</a:t>
            </a:r>
            <a:r>
              <a:rPr lang="en-IN" sz="1400" b="0" i="0" u="none" strike="noStrike" cap="none" dirty="0" err="1">
                <a:solidFill>
                  <a:schemeClr val="accent2"/>
                </a:solidFill>
                <a:latin typeface="Montserrat"/>
                <a:ea typeface="Montserrat"/>
                <a:cs typeface="Montserrat"/>
                <a:sym typeface="Montserrat"/>
              </a:rPr>
              <a:t>aaviri</a:t>
            </a:r>
            <a:r>
              <a:rPr lang="en-IN" sz="1400" b="0" i="0" u="none" strike="noStrike" cap="none" dirty="0">
                <a:solidFill>
                  <a:schemeClr val="accent2"/>
                </a:solidFill>
                <a:latin typeface="Montserrat"/>
                <a:ea typeface="Montserrat"/>
                <a:cs typeface="Montserrat"/>
                <a:sym typeface="Montserrat"/>
              </a:rPr>
              <a:t>”, “Summer Night”, “History of Joy”, “Woody Woodpecker”</a:t>
            </a:r>
            <a:endParaRPr dirty="0"/>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dirty="0">
              <a:solidFill>
                <a:schemeClr val="accent2"/>
              </a:solidFill>
              <a:latin typeface="Montserrat"/>
              <a:ea typeface="Montserrat"/>
              <a:cs typeface="Montserrat"/>
              <a:sym typeface="Montserrat"/>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dirty="0">
              <a:solidFill>
                <a:schemeClr val="accent2"/>
              </a:solidFill>
              <a:latin typeface="Montserrat"/>
              <a:ea typeface="Montserrat"/>
              <a:cs typeface="Montserrat"/>
              <a:sym typeface="Montserrat"/>
            </a:endParaRPr>
          </a:p>
          <a:p>
            <a:pPr marL="285750" marR="0" lvl="0" indent="-285750" algn="just" rtl="0">
              <a:lnSpc>
                <a:spcPct val="100000"/>
              </a:lnSpc>
              <a:spcBef>
                <a:spcPts val="0"/>
              </a:spcBef>
              <a:spcAft>
                <a:spcPts val="0"/>
              </a:spcAft>
              <a:buClr>
                <a:srgbClr val="000000"/>
              </a:buClr>
              <a:buSzPts val="1400"/>
              <a:buFont typeface="Arial"/>
              <a:buChar char="•"/>
            </a:pPr>
            <a:r>
              <a:rPr lang="en-IN" sz="1400" b="0" i="0" u="none" strike="noStrike" cap="none" dirty="0">
                <a:solidFill>
                  <a:schemeClr val="accent2"/>
                </a:solidFill>
                <a:latin typeface="Montserrat"/>
                <a:ea typeface="Montserrat"/>
                <a:cs typeface="Montserrat"/>
                <a:sym typeface="Montserrat"/>
              </a:rPr>
              <a:t>The Recommendations provided by the model NLP are not up to the mark and lets proceed to our next model “ K-means” Clustering</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a:latin typeface="Montserrat"/>
                <a:ea typeface="Montserrat"/>
                <a:cs typeface="Montserrat"/>
                <a:sym typeface="Montserrat"/>
              </a:rPr>
              <a:t>2. K-Means Clustering</a:t>
            </a:r>
            <a:endParaRPr/>
          </a:p>
        </p:txBody>
      </p:sp>
      <p:sp>
        <p:nvSpPr>
          <p:cNvPr id="200" name="Google Shape;200;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Clr>
                <a:schemeClr val="accent2"/>
              </a:buClr>
              <a:buSzPts val="1800"/>
              <a:buChar char="●"/>
            </a:pPr>
            <a:r>
              <a:rPr lang="en-IN" i="1" dirty="0">
                <a:solidFill>
                  <a:schemeClr val="accent2"/>
                </a:solidFill>
                <a:latin typeface="Montserrat"/>
                <a:ea typeface="Montserrat"/>
                <a:cs typeface="Montserrat"/>
                <a:sym typeface="Montserrat"/>
              </a:rPr>
              <a:t>k</a:t>
            </a:r>
            <a:r>
              <a:rPr lang="en-IN" i="0" dirty="0">
                <a:solidFill>
                  <a:schemeClr val="accent2"/>
                </a:solidFill>
                <a:latin typeface="Montserrat"/>
                <a:ea typeface="Montserrat"/>
                <a:cs typeface="Montserrat"/>
                <a:sym typeface="Montserrat"/>
              </a:rPr>
              <a:t>-means clustering is a method of </a:t>
            </a:r>
            <a:r>
              <a:rPr lang="en-IN" dirty="0">
                <a:solidFill>
                  <a:schemeClr val="accent2"/>
                </a:solidFill>
                <a:latin typeface="Montserrat"/>
                <a:ea typeface="Montserrat"/>
                <a:cs typeface="Montserrat"/>
                <a:sym typeface="Montserrat"/>
              </a:rPr>
              <a:t>vector quantization</a:t>
            </a:r>
            <a:r>
              <a:rPr lang="en-IN" i="0" dirty="0">
                <a:solidFill>
                  <a:schemeClr val="accent2"/>
                </a:solidFill>
                <a:latin typeface="Montserrat"/>
                <a:ea typeface="Montserrat"/>
                <a:cs typeface="Montserrat"/>
                <a:sym typeface="Montserrat"/>
              </a:rPr>
              <a:t>, originally from </a:t>
            </a:r>
            <a:r>
              <a:rPr lang="en-IN" dirty="0">
                <a:solidFill>
                  <a:schemeClr val="accent2"/>
                </a:solidFill>
                <a:latin typeface="Montserrat"/>
                <a:ea typeface="Montserrat"/>
                <a:cs typeface="Montserrat"/>
                <a:sym typeface="Montserrat"/>
              </a:rPr>
              <a:t>signal processing</a:t>
            </a:r>
            <a:r>
              <a:rPr lang="en-IN" i="0" dirty="0">
                <a:solidFill>
                  <a:schemeClr val="accent2"/>
                </a:solidFill>
                <a:latin typeface="Montserrat"/>
                <a:ea typeface="Montserrat"/>
                <a:cs typeface="Montserrat"/>
                <a:sym typeface="Montserrat"/>
              </a:rPr>
              <a:t>, that aims to </a:t>
            </a:r>
            <a:r>
              <a:rPr lang="en-IN" dirty="0">
                <a:solidFill>
                  <a:schemeClr val="accent2"/>
                </a:solidFill>
                <a:latin typeface="Montserrat"/>
                <a:ea typeface="Montserrat"/>
                <a:cs typeface="Montserrat"/>
                <a:sym typeface="Montserrat"/>
              </a:rPr>
              <a:t>partition</a:t>
            </a:r>
            <a:r>
              <a:rPr lang="en-IN" i="0" dirty="0">
                <a:solidFill>
                  <a:schemeClr val="accent2"/>
                </a:solidFill>
                <a:latin typeface="Montserrat"/>
                <a:ea typeface="Montserrat"/>
                <a:cs typeface="Montserrat"/>
                <a:sym typeface="Montserrat"/>
              </a:rPr>
              <a:t> </a:t>
            </a:r>
            <a:r>
              <a:rPr lang="en-IN" i="1" dirty="0">
                <a:solidFill>
                  <a:schemeClr val="accent2"/>
                </a:solidFill>
                <a:latin typeface="Montserrat"/>
                <a:ea typeface="Montserrat"/>
                <a:cs typeface="Montserrat"/>
                <a:sym typeface="Montserrat"/>
              </a:rPr>
              <a:t>n</a:t>
            </a:r>
            <a:r>
              <a:rPr lang="en-IN" i="0" dirty="0">
                <a:solidFill>
                  <a:schemeClr val="accent2"/>
                </a:solidFill>
                <a:latin typeface="Montserrat"/>
                <a:ea typeface="Montserrat"/>
                <a:cs typeface="Montserrat"/>
                <a:sym typeface="Montserrat"/>
              </a:rPr>
              <a:t> observations into </a:t>
            </a:r>
            <a:r>
              <a:rPr lang="en-IN" i="1" dirty="0">
                <a:solidFill>
                  <a:schemeClr val="accent2"/>
                </a:solidFill>
                <a:latin typeface="Montserrat"/>
                <a:ea typeface="Montserrat"/>
                <a:cs typeface="Montserrat"/>
                <a:sym typeface="Montserrat"/>
              </a:rPr>
              <a:t>k</a:t>
            </a:r>
            <a:r>
              <a:rPr lang="en-IN" i="0" dirty="0">
                <a:solidFill>
                  <a:schemeClr val="accent2"/>
                </a:solidFill>
                <a:latin typeface="Montserrat"/>
                <a:ea typeface="Montserrat"/>
                <a:cs typeface="Montserrat"/>
                <a:sym typeface="Montserrat"/>
              </a:rPr>
              <a:t> clusters in which each observation belongs to the </a:t>
            </a:r>
            <a:r>
              <a:rPr lang="en-IN" dirty="0">
                <a:solidFill>
                  <a:schemeClr val="accent2"/>
                </a:solidFill>
                <a:latin typeface="Montserrat"/>
                <a:ea typeface="Montserrat"/>
                <a:cs typeface="Montserrat"/>
                <a:sym typeface="Montserrat"/>
              </a:rPr>
              <a:t>cluster</a:t>
            </a:r>
            <a:r>
              <a:rPr lang="en-IN" i="0" dirty="0">
                <a:solidFill>
                  <a:schemeClr val="accent2"/>
                </a:solidFill>
                <a:latin typeface="Montserrat"/>
                <a:ea typeface="Montserrat"/>
                <a:cs typeface="Montserrat"/>
                <a:sym typeface="Montserrat"/>
              </a:rPr>
              <a:t> with the nearest </a:t>
            </a:r>
            <a:r>
              <a:rPr lang="en-IN" dirty="0">
                <a:solidFill>
                  <a:schemeClr val="accent2"/>
                </a:solidFill>
                <a:latin typeface="Montserrat"/>
                <a:ea typeface="Montserrat"/>
                <a:cs typeface="Montserrat"/>
                <a:sym typeface="Montserrat"/>
              </a:rPr>
              <a:t>mean</a:t>
            </a:r>
            <a:r>
              <a:rPr lang="en-IN" i="0" dirty="0">
                <a:solidFill>
                  <a:schemeClr val="accent2"/>
                </a:solidFill>
                <a:latin typeface="Montserrat"/>
                <a:ea typeface="Montserrat"/>
                <a:cs typeface="Montserrat"/>
                <a:sym typeface="Montserrat"/>
              </a:rPr>
              <a:t> (cluster </a:t>
            </a:r>
            <a:r>
              <a:rPr lang="en-IN" i="0" dirty="0" err="1">
                <a:solidFill>
                  <a:schemeClr val="accent2"/>
                </a:solidFill>
                <a:latin typeface="Montserrat"/>
                <a:ea typeface="Montserrat"/>
                <a:cs typeface="Montserrat"/>
                <a:sym typeface="Montserrat"/>
              </a:rPr>
              <a:t>centers</a:t>
            </a:r>
            <a:r>
              <a:rPr lang="en-IN" i="0" dirty="0">
                <a:solidFill>
                  <a:schemeClr val="accent2"/>
                </a:solidFill>
                <a:latin typeface="Montserrat"/>
                <a:ea typeface="Montserrat"/>
                <a:cs typeface="Montserrat"/>
                <a:sym typeface="Montserrat"/>
              </a:rPr>
              <a:t> or cluster </a:t>
            </a:r>
            <a:r>
              <a:rPr lang="en-IN" dirty="0">
                <a:solidFill>
                  <a:schemeClr val="accent2"/>
                </a:solidFill>
                <a:latin typeface="Montserrat"/>
                <a:ea typeface="Montserrat"/>
                <a:cs typeface="Montserrat"/>
                <a:sym typeface="Montserrat"/>
              </a:rPr>
              <a:t>centroid</a:t>
            </a:r>
            <a:r>
              <a:rPr lang="en-IN" i="0" dirty="0">
                <a:solidFill>
                  <a:schemeClr val="accent2"/>
                </a:solidFill>
                <a:latin typeface="Montserrat"/>
                <a:ea typeface="Montserrat"/>
                <a:cs typeface="Montserrat"/>
                <a:sym typeface="Montserrat"/>
              </a:rPr>
              <a:t>), serving as a prototype of the cluster. </a:t>
            </a:r>
            <a:endParaRPr dirty="0"/>
          </a:p>
          <a:p>
            <a:pPr marL="114300" lvl="0" indent="0" algn="just" rtl="0">
              <a:lnSpc>
                <a:spcPct val="115000"/>
              </a:lnSpc>
              <a:spcBef>
                <a:spcPts val="0"/>
              </a:spcBef>
              <a:spcAft>
                <a:spcPts val="0"/>
              </a:spcAft>
              <a:buClr>
                <a:schemeClr val="accent2"/>
              </a:buClr>
              <a:buSzPts val="1800"/>
              <a:buNone/>
            </a:pPr>
            <a:endParaRPr i="0" dirty="0">
              <a:solidFill>
                <a:schemeClr val="accent2"/>
              </a:solidFill>
              <a:latin typeface="Montserrat"/>
              <a:ea typeface="Montserrat"/>
              <a:cs typeface="Montserrat"/>
              <a:sym typeface="Montserrat"/>
            </a:endParaRPr>
          </a:p>
          <a:p>
            <a:pPr marL="457200" lvl="0" indent="-342900" algn="just" rtl="0">
              <a:lnSpc>
                <a:spcPct val="115000"/>
              </a:lnSpc>
              <a:spcBef>
                <a:spcPts val="0"/>
              </a:spcBef>
              <a:spcAft>
                <a:spcPts val="0"/>
              </a:spcAft>
              <a:buClr>
                <a:schemeClr val="accent2"/>
              </a:buClr>
              <a:buSzPts val="1800"/>
              <a:buChar char="●"/>
            </a:pPr>
            <a:r>
              <a:rPr lang="en-IN" i="1" dirty="0">
                <a:solidFill>
                  <a:schemeClr val="accent2"/>
                </a:solidFill>
                <a:latin typeface="Montserrat"/>
                <a:ea typeface="Montserrat"/>
                <a:cs typeface="Montserrat"/>
                <a:sym typeface="Montserrat"/>
              </a:rPr>
              <a:t>k</a:t>
            </a:r>
            <a:r>
              <a:rPr lang="en-IN" i="0" dirty="0">
                <a:solidFill>
                  <a:schemeClr val="accent2"/>
                </a:solidFill>
                <a:latin typeface="Montserrat"/>
                <a:ea typeface="Montserrat"/>
                <a:cs typeface="Montserrat"/>
                <a:sym typeface="Montserrat"/>
              </a:rPr>
              <a:t>-means clustering minimizes within-cluster variances (</a:t>
            </a:r>
            <a:r>
              <a:rPr lang="en-IN" dirty="0">
                <a:solidFill>
                  <a:schemeClr val="accent2"/>
                </a:solidFill>
                <a:latin typeface="Montserrat"/>
                <a:ea typeface="Montserrat"/>
                <a:cs typeface="Montserrat"/>
                <a:sym typeface="Montserrat"/>
              </a:rPr>
              <a:t>squared </a:t>
            </a:r>
            <a:r>
              <a:rPr lang="en-IN">
                <a:solidFill>
                  <a:schemeClr val="accent2"/>
                </a:solidFill>
                <a:latin typeface="Montserrat"/>
                <a:ea typeface="Montserrat"/>
                <a:cs typeface="Montserrat"/>
                <a:sym typeface="Montserrat"/>
              </a:rPr>
              <a:t>Euclidean distances)</a:t>
            </a:r>
            <a:endParaRPr dirty="0">
              <a:solidFill>
                <a:schemeClr val="accent2"/>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a:latin typeface="Montserrat"/>
                <a:ea typeface="Montserrat"/>
                <a:cs typeface="Montserrat"/>
                <a:sym typeface="Montserrat"/>
              </a:rPr>
              <a:t>Testing K-Means Clustering</a:t>
            </a:r>
            <a:endParaRPr/>
          </a:p>
        </p:txBody>
      </p:sp>
      <p:sp>
        <p:nvSpPr>
          <p:cNvPr id="206" name="Google Shape;206;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IN">
                <a:solidFill>
                  <a:schemeClr val="accent2"/>
                </a:solidFill>
                <a:latin typeface="Montserrat"/>
                <a:ea typeface="Montserrat"/>
                <a:cs typeface="Montserrat"/>
                <a:sym typeface="Montserrat"/>
              </a:rPr>
              <a:t>1. Testing the model K-means Clustering for the same set of titles</a:t>
            </a:r>
            <a:endParaRPr/>
          </a:p>
          <a:p>
            <a:pPr marL="457200" lvl="0" indent="-228600" algn="l" rtl="0">
              <a:lnSpc>
                <a:spcPct val="115000"/>
              </a:lnSpc>
              <a:spcBef>
                <a:spcPts val="0"/>
              </a:spcBef>
              <a:spcAft>
                <a:spcPts val="0"/>
              </a:spcAft>
              <a:buSzPts val="1800"/>
              <a:buNone/>
            </a:pPr>
            <a:endParaRPr>
              <a:solidFill>
                <a:schemeClr val="accent2"/>
              </a:solidFill>
              <a:latin typeface="Montserrat"/>
              <a:ea typeface="Montserrat"/>
              <a:cs typeface="Montserrat"/>
              <a:sym typeface="Montserrat"/>
            </a:endParaRPr>
          </a:p>
          <a:p>
            <a:pPr marL="457200" lvl="0" indent="-228600" algn="l" rtl="0">
              <a:lnSpc>
                <a:spcPct val="115000"/>
              </a:lnSpc>
              <a:spcBef>
                <a:spcPts val="0"/>
              </a:spcBef>
              <a:spcAft>
                <a:spcPts val="0"/>
              </a:spcAft>
              <a:buSzPts val="1800"/>
              <a:buNone/>
            </a:pPr>
            <a:endParaRPr>
              <a:solidFill>
                <a:schemeClr val="accent2"/>
              </a:solidFill>
              <a:latin typeface="Montserrat"/>
              <a:ea typeface="Montserrat"/>
              <a:cs typeface="Montserrat"/>
              <a:sym typeface="Montserrat"/>
            </a:endParaRPr>
          </a:p>
          <a:p>
            <a:pPr marL="457200" lvl="0" indent="-228600" algn="l" rtl="0">
              <a:lnSpc>
                <a:spcPct val="115000"/>
              </a:lnSpc>
              <a:spcBef>
                <a:spcPts val="0"/>
              </a:spcBef>
              <a:spcAft>
                <a:spcPts val="0"/>
              </a:spcAft>
              <a:buSzPts val="1800"/>
              <a:buNone/>
            </a:pPr>
            <a:endParaRPr>
              <a:solidFill>
                <a:schemeClr val="accent2"/>
              </a:solidFill>
              <a:latin typeface="Montserrat"/>
              <a:ea typeface="Montserrat"/>
              <a:cs typeface="Montserrat"/>
              <a:sym typeface="Montserrat"/>
            </a:endParaRPr>
          </a:p>
          <a:p>
            <a:pPr marL="457200" lvl="0" indent="-228600" algn="l" rtl="0">
              <a:lnSpc>
                <a:spcPct val="115000"/>
              </a:lnSpc>
              <a:spcBef>
                <a:spcPts val="0"/>
              </a:spcBef>
              <a:spcAft>
                <a:spcPts val="0"/>
              </a:spcAft>
              <a:buSzPts val="1800"/>
              <a:buNone/>
            </a:pPr>
            <a:endParaRPr>
              <a:solidFill>
                <a:schemeClr val="accent2"/>
              </a:solidFill>
              <a:latin typeface="Montserrat"/>
              <a:ea typeface="Montserrat"/>
              <a:cs typeface="Montserrat"/>
              <a:sym typeface="Montserrat"/>
            </a:endParaRPr>
          </a:p>
          <a:p>
            <a:pPr marL="457200" lvl="0" indent="-228600" algn="l" rtl="0">
              <a:lnSpc>
                <a:spcPct val="115000"/>
              </a:lnSpc>
              <a:spcBef>
                <a:spcPts val="0"/>
              </a:spcBef>
              <a:spcAft>
                <a:spcPts val="0"/>
              </a:spcAft>
              <a:buSzPts val="1800"/>
              <a:buNone/>
            </a:pPr>
            <a:endParaRPr>
              <a:solidFill>
                <a:schemeClr val="accent2"/>
              </a:solidFill>
              <a:latin typeface="Montserrat"/>
              <a:ea typeface="Montserrat"/>
              <a:cs typeface="Montserrat"/>
              <a:sym typeface="Montserrat"/>
            </a:endParaRPr>
          </a:p>
          <a:p>
            <a:pPr marL="457200" lvl="0" indent="-228600" algn="l" rtl="0">
              <a:lnSpc>
                <a:spcPct val="115000"/>
              </a:lnSpc>
              <a:spcBef>
                <a:spcPts val="0"/>
              </a:spcBef>
              <a:spcAft>
                <a:spcPts val="0"/>
              </a:spcAft>
              <a:buSzPts val="1800"/>
              <a:buNone/>
            </a:pPr>
            <a:endParaRPr>
              <a:solidFill>
                <a:schemeClr val="accent2"/>
              </a:solidFill>
              <a:latin typeface="Montserrat"/>
              <a:ea typeface="Montserrat"/>
              <a:cs typeface="Montserrat"/>
              <a:sym typeface="Montserrat"/>
            </a:endParaRPr>
          </a:p>
          <a:p>
            <a:pPr marL="457200" lvl="0" indent="-228600" algn="l" rtl="0">
              <a:lnSpc>
                <a:spcPct val="115000"/>
              </a:lnSpc>
              <a:spcBef>
                <a:spcPts val="0"/>
              </a:spcBef>
              <a:spcAft>
                <a:spcPts val="0"/>
              </a:spcAft>
              <a:buSzPts val="1800"/>
              <a:buNone/>
            </a:pPr>
            <a:endParaRPr>
              <a:solidFill>
                <a:schemeClr val="accent2"/>
              </a:solidFill>
              <a:latin typeface="Montserrat"/>
              <a:ea typeface="Montserrat"/>
              <a:cs typeface="Montserrat"/>
              <a:sym typeface="Montserrat"/>
            </a:endParaRPr>
          </a:p>
          <a:p>
            <a:pPr marL="457200" lvl="0" indent="-228600" algn="l" rtl="0">
              <a:lnSpc>
                <a:spcPct val="115000"/>
              </a:lnSpc>
              <a:spcBef>
                <a:spcPts val="0"/>
              </a:spcBef>
              <a:spcAft>
                <a:spcPts val="0"/>
              </a:spcAft>
              <a:buSzPts val="1800"/>
              <a:buNone/>
            </a:pPr>
            <a:endParaRPr>
              <a:solidFill>
                <a:schemeClr val="accent2"/>
              </a:solidFill>
              <a:latin typeface="Montserrat"/>
              <a:ea typeface="Montserrat"/>
              <a:cs typeface="Montserrat"/>
              <a:sym typeface="Montserrat"/>
            </a:endParaRPr>
          </a:p>
          <a:p>
            <a:pPr marL="457200" lvl="0" indent="-228600" algn="l" rtl="0">
              <a:lnSpc>
                <a:spcPct val="115000"/>
              </a:lnSpc>
              <a:spcBef>
                <a:spcPts val="0"/>
              </a:spcBef>
              <a:spcAft>
                <a:spcPts val="0"/>
              </a:spcAft>
              <a:buSzPts val="1800"/>
              <a:buNone/>
            </a:pPr>
            <a:endParaRPr>
              <a:solidFill>
                <a:schemeClr val="accent2"/>
              </a:solidFill>
              <a:latin typeface="Montserrat"/>
              <a:ea typeface="Montserrat"/>
              <a:cs typeface="Montserrat"/>
              <a:sym typeface="Montserrat"/>
            </a:endParaRPr>
          </a:p>
          <a:p>
            <a:pPr marL="457200" lvl="0" indent="-342900" algn="l" rtl="0">
              <a:lnSpc>
                <a:spcPct val="115000"/>
              </a:lnSpc>
              <a:spcBef>
                <a:spcPts val="0"/>
              </a:spcBef>
              <a:spcAft>
                <a:spcPts val="0"/>
              </a:spcAft>
              <a:buSzPts val="1800"/>
              <a:buChar char="●"/>
            </a:pPr>
            <a:r>
              <a:rPr lang="en-IN">
                <a:solidFill>
                  <a:schemeClr val="accent2"/>
                </a:solidFill>
                <a:latin typeface="Montserrat"/>
                <a:ea typeface="Montserrat"/>
                <a:cs typeface="Montserrat"/>
                <a:sym typeface="Montserrat"/>
              </a:rPr>
              <a:t>The above picture shows prediction for the TV show “ Breaking Bad”</a:t>
            </a:r>
            <a:endParaRPr/>
          </a:p>
        </p:txBody>
      </p:sp>
      <p:pic>
        <p:nvPicPr>
          <p:cNvPr id="207" name="Google Shape;207;p23"/>
          <p:cNvPicPr preferRelativeResize="0"/>
          <p:nvPr/>
        </p:nvPicPr>
        <p:blipFill rotWithShape="1">
          <a:blip r:embed="rId3">
            <a:alphaModFix/>
          </a:blip>
          <a:srcRect/>
          <a:stretch/>
        </p:blipFill>
        <p:spPr>
          <a:xfrm>
            <a:off x="224443" y="1647072"/>
            <a:ext cx="8520600" cy="273373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4"/>
          <p:cNvSpPr txBox="1"/>
          <p:nvPr/>
        </p:nvSpPr>
        <p:spPr>
          <a:xfrm>
            <a:off x="614714" y="3259423"/>
            <a:ext cx="8158162" cy="1815882"/>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400"/>
              <a:buFont typeface="Arial"/>
              <a:buChar char="•"/>
            </a:pPr>
            <a:r>
              <a:rPr lang="en-IN" sz="1400" b="0" i="0" u="none" strike="noStrike" cap="none">
                <a:solidFill>
                  <a:srgbClr val="000000"/>
                </a:solidFill>
                <a:latin typeface="Montserrat"/>
                <a:ea typeface="Montserrat"/>
                <a:cs typeface="Montserrat"/>
                <a:sym typeface="Montserrat"/>
              </a:rPr>
              <a:t>The above picture shows the recommendation for the movie “6 underground”  from the model K-means Clustering.</a:t>
            </a:r>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0" indent="-285750" algn="just" rtl="0">
              <a:lnSpc>
                <a:spcPct val="100000"/>
              </a:lnSpc>
              <a:spcBef>
                <a:spcPts val="0"/>
              </a:spcBef>
              <a:spcAft>
                <a:spcPts val="0"/>
              </a:spcAft>
              <a:buClr>
                <a:srgbClr val="000000"/>
              </a:buClr>
              <a:buSzPts val="1400"/>
              <a:buFont typeface="Arial"/>
              <a:buChar char="•"/>
            </a:pPr>
            <a:r>
              <a:rPr lang="en-IN" sz="1400" b="0" i="0" u="none" strike="noStrike" cap="none">
                <a:solidFill>
                  <a:srgbClr val="000000"/>
                </a:solidFill>
                <a:latin typeface="Montserrat"/>
                <a:ea typeface="Montserrat"/>
                <a:cs typeface="Montserrat"/>
                <a:sym typeface="Montserrat"/>
              </a:rPr>
              <a:t>The recommendations from the K-means Clustering are very close to the movie titles we produced.</a:t>
            </a:r>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85750" marR="0" lvl="0" indent="-285750" algn="just" rtl="0">
              <a:lnSpc>
                <a:spcPct val="100000"/>
              </a:lnSpc>
              <a:spcBef>
                <a:spcPts val="0"/>
              </a:spcBef>
              <a:spcAft>
                <a:spcPts val="0"/>
              </a:spcAft>
              <a:buClr>
                <a:srgbClr val="000000"/>
              </a:buClr>
              <a:buSzPts val="1400"/>
              <a:buFont typeface="Arial"/>
              <a:buChar char="•"/>
            </a:pPr>
            <a:r>
              <a:rPr lang="en-IN" sz="1400" b="0" i="0" u="none" strike="noStrike" cap="none">
                <a:solidFill>
                  <a:srgbClr val="000000"/>
                </a:solidFill>
                <a:latin typeface="Montserrat"/>
                <a:ea typeface="Montserrat"/>
                <a:cs typeface="Montserrat"/>
                <a:sym typeface="Montserrat"/>
              </a:rPr>
              <a:t>So, K-means Clustering is the model we would like to choose as final model for further predictions.</a:t>
            </a:r>
            <a:endParaRPr/>
          </a:p>
        </p:txBody>
      </p:sp>
      <p:pic>
        <p:nvPicPr>
          <p:cNvPr id="213" name="Google Shape;213;p24"/>
          <p:cNvPicPr preferRelativeResize="0"/>
          <p:nvPr/>
        </p:nvPicPr>
        <p:blipFill rotWithShape="1">
          <a:blip r:embed="rId3">
            <a:alphaModFix/>
          </a:blip>
          <a:srcRect/>
          <a:stretch/>
        </p:blipFill>
        <p:spPr>
          <a:xfrm>
            <a:off x="314325" y="68195"/>
            <a:ext cx="8043863" cy="324484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a:latin typeface="Montserrat"/>
                <a:ea typeface="Montserrat"/>
                <a:cs typeface="Montserrat"/>
                <a:sym typeface="Montserrat"/>
              </a:rPr>
              <a:t>Conclusion:</a:t>
            </a:r>
            <a:endParaRPr/>
          </a:p>
        </p:txBody>
      </p:sp>
      <p:sp>
        <p:nvSpPr>
          <p:cNvPr id="219" name="Google Shape;219;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Clr>
                <a:schemeClr val="accent2"/>
              </a:buClr>
              <a:buSzPts val="1800"/>
              <a:buChar char="●"/>
            </a:pPr>
            <a:r>
              <a:rPr lang="en-IN">
                <a:solidFill>
                  <a:schemeClr val="accent2"/>
                </a:solidFill>
                <a:latin typeface="Montserrat"/>
                <a:ea typeface="Montserrat"/>
                <a:cs typeface="Montserrat"/>
                <a:sym typeface="Montserrat"/>
              </a:rPr>
              <a:t>The Experiment I chose is to Cluster the movie recommendations from Netflix Movie and TV shows dataset.</a:t>
            </a:r>
            <a:endParaRPr/>
          </a:p>
          <a:p>
            <a:pPr marL="457200" lvl="0" indent="-342900" algn="just" rtl="0">
              <a:lnSpc>
                <a:spcPct val="115000"/>
              </a:lnSpc>
              <a:spcBef>
                <a:spcPts val="0"/>
              </a:spcBef>
              <a:spcAft>
                <a:spcPts val="0"/>
              </a:spcAft>
              <a:buClr>
                <a:schemeClr val="accent2"/>
              </a:buClr>
              <a:buSzPts val="1800"/>
              <a:buChar char="●"/>
            </a:pPr>
            <a:r>
              <a:rPr lang="en-IN">
                <a:solidFill>
                  <a:schemeClr val="accent2"/>
                </a:solidFill>
                <a:latin typeface="Montserrat"/>
                <a:ea typeface="Montserrat"/>
                <a:cs typeface="Montserrat"/>
                <a:sym typeface="Montserrat"/>
              </a:rPr>
              <a:t>The dataset has 12 features on offer .</a:t>
            </a:r>
            <a:endParaRPr/>
          </a:p>
          <a:p>
            <a:pPr marL="457200" lvl="0" indent="-342900" algn="just" rtl="0">
              <a:lnSpc>
                <a:spcPct val="115000"/>
              </a:lnSpc>
              <a:spcBef>
                <a:spcPts val="0"/>
              </a:spcBef>
              <a:spcAft>
                <a:spcPts val="0"/>
              </a:spcAft>
              <a:buClr>
                <a:schemeClr val="accent2"/>
              </a:buClr>
              <a:buSzPts val="1800"/>
              <a:buChar char="●"/>
            </a:pPr>
            <a:r>
              <a:rPr lang="en-IN">
                <a:solidFill>
                  <a:schemeClr val="accent2"/>
                </a:solidFill>
                <a:latin typeface="Montserrat"/>
                <a:ea typeface="Montserrat"/>
                <a:cs typeface="Montserrat"/>
                <a:sym typeface="Montserrat"/>
              </a:rPr>
              <a:t>We applied 2 Machine Learning Algorithms namely :</a:t>
            </a:r>
            <a:endParaRPr/>
          </a:p>
          <a:p>
            <a:pPr marL="114300" lvl="0" indent="0" algn="just" rtl="0">
              <a:lnSpc>
                <a:spcPct val="115000"/>
              </a:lnSpc>
              <a:spcBef>
                <a:spcPts val="0"/>
              </a:spcBef>
              <a:spcAft>
                <a:spcPts val="0"/>
              </a:spcAft>
              <a:buClr>
                <a:schemeClr val="accent2"/>
              </a:buClr>
              <a:buSzPts val="1800"/>
              <a:buNone/>
            </a:pPr>
            <a:r>
              <a:rPr lang="en-IN">
                <a:solidFill>
                  <a:schemeClr val="accent2"/>
                </a:solidFill>
                <a:latin typeface="Montserrat"/>
                <a:ea typeface="Montserrat"/>
                <a:cs typeface="Montserrat"/>
                <a:sym typeface="Montserrat"/>
              </a:rPr>
              <a:t>	1. Natural Language Processing(NLP)</a:t>
            </a:r>
            <a:endParaRPr/>
          </a:p>
          <a:p>
            <a:pPr marL="114300" lvl="0" indent="0" algn="just" rtl="0">
              <a:lnSpc>
                <a:spcPct val="115000"/>
              </a:lnSpc>
              <a:spcBef>
                <a:spcPts val="0"/>
              </a:spcBef>
              <a:spcAft>
                <a:spcPts val="0"/>
              </a:spcAft>
              <a:buClr>
                <a:schemeClr val="accent2"/>
              </a:buClr>
              <a:buSzPts val="1800"/>
              <a:buNone/>
            </a:pPr>
            <a:r>
              <a:rPr lang="en-IN">
                <a:solidFill>
                  <a:schemeClr val="accent2"/>
                </a:solidFill>
                <a:latin typeface="Montserrat"/>
                <a:ea typeface="Montserrat"/>
                <a:cs typeface="Montserrat"/>
                <a:sym typeface="Montserrat"/>
              </a:rPr>
              <a:t>	2. K-means Clustering</a:t>
            </a:r>
            <a:endParaRPr/>
          </a:p>
          <a:p>
            <a:pPr marL="114300" lvl="0" indent="0" algn="just" rtl="0">
              <a:lnSpc>
                <a:spcPct val="115000"/>
              </a:lnSpc>
              <a:spcBef>
                <a:spcPts val="0"/>
              </a:spcBef>
              <a:spcAft>
                <a:spcPts val="0"/>
              </a:spcAft>
              <a:buClr>
                <a:schemeClr val="accent2"/>
              </a:buClr>
              <a:buSzPts val="1800"/>
              <a:buNone/>
            </a:pPr>
            <a:endParaRPr>
              <a:solidFill>
                <a:schemeClr val="accent2"/>
              </a:solidFill>
              <a:latin typeface="Montserrat"/>
              <a:ea typeface="Montserrat"/>
              <a:cs typeface="Montserrat"/>
              <a:sym typeface="Montserrat"/>
            </a:endParaRPr>
          </a:p>
          <a:p>
            <a:pPr marL="457200" lvl="0" indent="-342900" algn="just" rtl="0">
              <a:lnSpc>
                <a:spcPct val="115000"/>
              </a:lnSpc>
              <a:spcBef>
                <a:spcPts val="0"/>
              </a:spcBef>
              <a:spcAft>
                <a:spcPts val="0"/>
              </a:spcAft>
              <a:buClr>
                <a:schemeClr val="accent2"/>
              </a:buClr>
              <a:buSzPts val="1800"/>
              <a:buChar char="●"/>
            </a:pPr>
            <a:r>
              <a:rPr lang="en-IN">
                <a:solidFill>
                  <a:schemeClr val="accent2"/>
                </a:solidFill>
                <a:latin typeface="Montserrat"/>
                <a:ea typeface="Montserrat"/>
                <a:cs typeface="Montserrat"/>
                <a:sym typeface="Montserrat"/>
              </a:rPr>
              <a:t>According to the recommendations seen from both the models, the results from the K-means model were very close to the films in terms of the description of the movie.</a:t>
            </a:r>
            <a:endParaRPr/>
          </a:p>
          <a:p>
            <a:pPr marL="114300" lvl="0" indent="0" algn="l" rtl="0">
              <a:lnSpc>
                <a:spcPct val="115000"/>
              </a:lnSpc>
              <a:spcBef>
                <a:spcPts val="0"/>
              </a:spcBef>
              <a:spcAft>
                <a:spcPts val="0"/>
              </a:spcAft>
              <a:buClr>
                <a:schemeClr val="accent2"/>
              </a:buClr>
              <a:buSzPts val="1800"/>
              <a:buNone/>
            </a:pPr>
            <a:endParaRPr>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a:latin typeface="Montserrat"/>
                <a:ea typeface="Montserrat"/>
                <a:cs typeface="Montserrat"/>
                <a:sym typeface="Montserrat"/>
              </a:rPr>
              <a:t>Problem Statement</a:t>
            </a:r>
            <a:endParaRPr/>
          </a:p>
        </p:txBody>
      </p:sp>
      <p:sp>
        <p:nvSpPr>
          <p:cNvPr id="67" name="Google Shape;67;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accent2"/>
              </a:buClr>
              <a:buSzPts val="1800"/>
              <a:buChar char="●"/>
            </a:pPr>
            <a:r>
              <a:rPr lang="en-IN" b="0" i="0" dirty="0">
                <a:solidFill>
                  <a:srgbClr val="212121"/>
                </a:solidFill>
                <a:latin typeface="Montserrat"/>
                <a:ea typeface="Montserrat"/>
                <a:cs typeface="Montserrat"/>
                <a:sym typeface="Montserrat"/>
              </a:rPr>
              <a:t>This dataset consists of tv shows and movies available on Netflix as of 2019. The dataset is collected from </a:t>
            </a:r>
            <a:r>
              <a:rPr lang="en-IN" b="0" i="0" dirty="0" err="1">
                <a:solidFill>
                  <a:srgbClr val="212121"/>
                </a:solidFill>
                <a:latin typeface="Montserrat"/>
                <a:ea typeface="Montserrat"/>
                <a:cs typeface="Montserrat"/>
                <a:sym typeface="Montserrat"/>
              </a:rPr>
              <a:t>Flixable</a:t>
            </a:r>
            <a:r>
              <a:rPr lang="en-IN" b="0" i="0" dirty="0">
                <a:solidFill>
                  <a:srgbClr val="212121"/>
                </a:solidFill>
                <a:latin typeface="Montserrat"/>
                <a:ea typeface="Montserrat"/>
                <a:cs typeface="Montserrat"/>
                <a:sym typeface="Montserrat"/>
              </a:rPr>
              <a:t> which is a third-party Netflix search engine.</a:t>
            </a:r>
            <a:endParaRPr dirty="0"/>
          </a:p>
          <a:p>
            <a:pPr marL="114300" lvl="0" indent="0" algn="l" rtl="0">
              <a:lnSpc>
                <a:spcPct val="115000"/>
              </a:lnSpc>
              <a:spcBef>
                <a:spcPts val="0"/>
              </a:spcBef>
              <a:spcAft>
                <a:spcPts val="0"/>
              </a:spcAft>
              <a:buClr>
                <a:schemeClr val="accent2"/>
              </a:buClr>
              <a:buSzPts val="1800"/>
              <a:buNone/>
            </a:pPr>
            <a:endParaRPr b="0" i="0" dirty="0">
              <a:solidFill>
                <a:srgbClr val="212121"/>
              </a:solidFill>
              <a:latin typeface="Montserrat"/>
              <a:ea typeface="Montserrat"/>
              <a:cs typeface="Montserrat"/>
              <a:sym typeface="Montserrat"/>
            </a:endParaRPr>
          </a:p>
          <a:p>
            <a:pPr marL="457200" lvl="0" indent="-342900" algn="l" rtl="0">
              <a:lnSpc>
                <a:spcPct val="115000"/>
              </a:lnSpc>
              <a:spcBef>
                <a:spcPts val="0"/>
              </a:spcBef>
              <a:spcAft>
                <a:spcPts val="0"/>
              </a:spcAft>
              <a:buClr>
                <a:schemeClr val="accent2"/>
              </a:buClr>
              <a:buSzPts val="1800"/>
              <a:buChar char="●"/>
            </a:pPr>
            <a:r>
              <a:rPr lang="en-IN" b="0" i="0" dirty="0">
                <a:solidFill>
                  <a:srgbClr val="212121"/>
                </a:solidFill>
                <a:latin typeface="Montserrat"/>
                <a:ea typeface="Montserrat"/>
                <a:cs typeface="Montserrat"/>
                <a:sym typeface="Montserrat"/>
              </a:rPr>
              <a:t>In 2018, they released an interesting report which shows that the number of TV shows on Netflix has nearly tripled since 2010. The streaming </a:t>
            </a:r>
            <a:r>
              <a:rPr lang="en-IN" dirty="0">
                <a:solidFill>
                  <a:srgbClr val="212121"/>
                </a:solidFill>
                <a:latin typeface="Montserrat"/>
                <a:ea typeface="Montserrat"/>
                <a:cs typeface="Montserrat"/>
                <a:sym typeface="Montserrat"/>
              </a:rPr>
              <a:t>services</a:t>
            </a:r>
            <a:r>
              <a:rPr lang="en-IN" b="0" i="0" dirty="0">
                <a:solidFill>
                  <a:srgbClr val="212121"/>
                </a:solidFill>
                <a:latin typeface="Montserrat"/>
                <a:ea typeface="Montserrat"/>
                <a:cs typeface="Montserrat"/>
                <a:sym typeface="Montserrat"/>
              </a:rPr>
              <a:t> number of movies has decreased by more than 2,000 titles since 2010, while its number of TV shows has nearly tripled. It will be interesting to explore what all other insights can be obtained from the same dataset.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4"/>
          <p:cNvSpPr txBox="1">
            <a:spLocks noGrp="1"/>
          </p:cNvSpPr>
          <p:nvPr>
            <p:ph type="title"/>
          </p:nvPr>
        </p:nvSpPr>
        <p:spPr>
          <a:xfrm>
            <a:off x="311700" y="197687"/>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a:latin typeface="Montserrat"/>
                <a:ea typeface="Montserrat"/>
                <a:cs typeface="Montserrat"/>
                <a:sym typeface="Montserrat"/>
              </a:rPr>
              <a:t>Introduction</a:t>
            </a:r>
            <a:br>
              <a:rPr lang="en-IN"/>
            </a:br>
            <a:endParaRPr/>
          </a:p>
        </p:txBody>
      </p:sp>
      <p:sp>
        <p:nvSpPr>
          <p:cNvPr id="73" name="Google Shape;73;p4"/>
          <p:cNvSpPr txBox="1">
            <a:spLocks noGrp="1"/>
          </p:cNvSpPr>
          <p:nvPr>
            <p:ph type="body" idx="1"/>
          </p:nvPr>
        </p:nvSpPr>
        <p:spPr>
          <a:xfrm>
            <a:off x="311700" y="1017725"/>
            <a:ext cx="8520600" cy="34164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Clr>
                <a:schemeClr val="accent2"/>
              </a:buClr>
              <a:buSzPts val="1800"/>
              <a:buChar char="●"/>
            </a:pPr>
            <a:r>
              <a:rPr lang="en-IN" sz="1600">
                <a:solidFill>
                  <a:schemeClr val="accent2"/>
                </a:solidFill>
                <a:latin typeface="Montserrat"/>
                <a:ea typeface="Montserrat"/>
                <a:cs typeface="Montserrat"/>
                <a:sym typeface="Montserrat"/>
              </a:rPr>
              <a:t>Netflix, Inc. is an American over-the-top content platform and production company headquartered in Los Gatos, California. The company's primary business is a subscription-based streaming service offering online streaming from a library of films and television series, including those produced in-house. </a:t>
            </a:r>
            <a:endParaRPr/>
          </a:p>
          <a:p>
            <a:pPr marL="114300" lvl="0" indent="0" algn="just" rtl="0">
              <a:lnSpc>
                <a:spcPct val="115000"/>
              </a:lnSpc>
              <a:spcBef>
                <a:spcPts val="0"/>
              </a:spcBef>
              <a:spcAft>
                <a:spcPts val="0"/>
              </a:spcAft>
              <a:buClr>
                <a:schemeClr val="accent2"/>
              </a:buClr>
              <a:buSzPts val="1800"/>
              <a:buNone/>
            </a:pPr>
            <a:endParaRPr sz="1600">
              <a:solidFill>
                <a:schemeClr val="accent2"/>
              </a:solidFill>
              <a:latin typeface="Montserrat"/>
              <a:ea typeface="Montserrat"/>
              <a:cs typeface="Montserrat"/>
              <a:sym typeface="Montserrat"/>
            </a:endParaRPr>
          </a:p>
          <a:p>
            <a:pPr marL="457200" lvl="0" indent="-342900" algn="just" rtl="0">
              <a:lnSpc>
                <a:spcPct val="115000"/>
              </a:lnSpc>
              <a:spcBef>
                <a:spcPts val="0"/>
              </a:spcBef>
              <a:spcAft>
                <a:spcPts val="0"/>
              </a:spcAft>
              <a:buClr>
                <a:schemeClr val="accent2"/>
              </a:buClr>
              <a:buSzPts val="1800"/>
              <a:buChar char="●"/>
            </a:pPr>
            <a:r>
              <a:rPr lang="en-IN" sz="1600">
                <a:solidFill>
                  <a:schemeClr val="accent2"/>
                </a:solidFill>
                <a:latin typeface="Montserrat"/>
                <a:ea typeface="Montserrat"/>
                <a:cs typeface="Montserrat"/>
                <a:sym typeface="Montserrat"/>
              </a:rPr>
              <a:t>The streaming platform has increased his catalogue substantially in his last 10 years of existence. Netflix has way more films than all his competitors, such as HBO or Amazon video, which are following Netflix`s steps in order to obtain the same success.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a:latin typeface="Montserrat"/>
                <a:ea typeface="Montserrat"/>
                <a:cs typeface="Montserrat"/>
                <a:sym typeface="Montserrat"/>
              </a:rPr>
              <a:t>Variable Information</a:t>
            </a:r>
            <a:endParaRPr/>
          </a:p>
        </p:txBody>
      </p:sp>
      <p:sp>
        <p:nvSpPr>
          <p:cNvPr id="79" name="Google Shape;79;p5"/>
          <p:cNvSpPr txBox="1">
            <a:spLocks noGrp="1"/>
          </p:cNvSpPr>
          <p:nvPr>
            <p:ph type="body" idx="1"/>
          </p:nvPr>
        </p:nvSpPr>
        <p:spPr>
          <a:xfrm>
            <a:off x="311700" y="1045938"/>
            <a:ext cx="3999900" cy="34164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accent2"/>
              </a:buClr>
              <a:buSzPts val="1400"/>
              <a:buChar char="●"/>
            </a:pPr>
            <a:r>
              <a:rPr lang="en-IN">
                <a:solidFill>
                  <a:schemeClr val="accent2"/>
                </a:solidFill>
                <a:latin typeface="Montserrat"/>
                <a:ea typeface="Montserrat"/>
                <a:cs typeface="Montserrat"/>
                <a:sym typeface="Montserrat"/>
              </a:rPr>
              <a:t>show_id: </a:t>
            </a:r>
            <a:r>
              <a:rPr lang="en-IN" b="0" i="0">
                <a:solidFill>
                  <a:srgbClr val="212121"/>
                </a:solidFill>
                <a:latin typeface="Montserrat"/>
                <a:ea typeface="Montserrat"/>
                <a:cs typeface="Montserrat"/>
                <a:sym typeface="Montserrat"/>
              </a:rPr>
              <a:t> Unique ID for every Movie / 		Tv Show</a:t>
            </a:r>
            <a:endParaRPr/>
          </a:p>
          <a:p>
            <a:pPr marL="139700" lvl="0" indent="0" algn="l" rtl="0">
              <a:lnSpc>
                <a:spcPct val="115000"/>
              </a:lnSpc>
              <a:spcBef>
                <a:spcPts val="0"/>
              </a:spcBef>
              <a:spcAft>
                <a:spcPts val="0"/>
              </a:spcAft>
              <a:buClr>
                <a:schemeClr val="accent2"/>
              </a:buClr>
              <a:buSzPts val="1400"/>
              <a:buNone/>
            </a:pPr>
            <a:endParaRPr b="0" i="0">
              <a:solidFill>
                <a:srgbClr val="212121"/>
              </a:solidFill>
              <a:latin typeface="Montserrat"/>
              <a:ea typeface="Montserrat"/>
              <a:cs typeface="Montserrat"/>
              <a:sym typeface="Montserrat"/>
            </a:endParaRPr>
          </a:p>
          <a:p>
            <a:pPr marL="457200" lvl="0" indent="-317500" algn="l" rtl="0">
              <a:lnSpc>
                <a:spcPct val="115000"/>
              </a:lnSpc>
              <a:spcBef>
                <a:spcPts val="0"/>
              </a:spcBef>
              <a:spcAft>
                <a:spcPts val="0"/>
              </a:spcAft>
              <a:buClr>
                <a:schemeClr val="accent2"/>
              </a:buClr>
              <a:buSzPts val="1400"/>
              <a:buChar char="●"/>
            </a:pPr>
            <a:r>
              <a:rPr lang="en-IN" b="0" i="0">
                <a:solidFill>
                  <a:srgbClr val="212121"/>
                </a:solidFill>
                <a:latin typeface="Montserrat"/>
                <a:ea typeface="Montserrat"/>
                <a:cs typeface="Montserrat"/>
                <a:sym typeface="Montserrat"/>
              </a:rPr>
              <a:t>type : Identifier - A Movie or TV Show</a:t>
            </a:r>
            <a:endParaRPr/>
          </a:p>
          <a:p>
            <a:pPr marL="139700" lvl="0" indent="0" algn="l" rtl="0">
              <a:lnSpc>
                <a:spcPct val="115000"/>
              </a:lnSpc>
              <a:spcBef>
                <a:spcPts val="0"/>
              </a:spcBef>
              <a:spcAft>
                <a:spcPts val="0"/>
              </a:spcAft>
              <a:buClr>
                <a:schemeClr val="accent2"/>
              </a:buClr>
              <a:buSzPts val="1400"/>
              <a:buNone/>
            </a:pPr>
            <a:endParaRPr b="0" i="0">
              <a:solidFill>
                <a:srgbClr val="212121"/>
              </a:solidFill>
              <a:latin typeface="Montserrat"/>
              <a:ea typeface="Montserrat"/>
              <a:cs typeface="Montserrat"/>
              <a:sym typeface="Montserrat"/>
            </a:endParaRPr>
          </a:p>
          <a:p>
            <a:pPr marL="457200" lvl="0" indent="-317500" algn="l" rtl="0">
              <a:lnSpc>
                <a:spcPct val="115000"/>
              </a:lnSpc>
              <a:spcBef>
                <a:spcPts val="0"/>
              </a:spcBef>
              <a:spcAft>
                <a:spcPts val="0"/>
              </a:spcAft>
              <a:buClr>
                <a:schemeClr val="accent2"/>
              </a:buClr>
              <a:buSzPts val="1400"/>
              <a:buChar char="●"/>
            </a:pPr>
            <a:r>
              <a:rPr lang="en-IN" b="0" i="0">
                <a:solidFill>
                  <a:srgbClr val="212121"/>
                </a:solidFill>
                <a:latin typeface="Montserrat"/>
                <a:ea typeface="Montserrat"/>
                <a:cs typeface="Montserrat"/>
                <a:sym typeface="Montserrat"/>
              </a:rPr>
              <a:t>title : Title of the Movie / Tv Show</a:t>
            </a:r>
            <a:endParaRPr/>
          </a:p>
          <a:p>
            <a:pPr marL="139700" lvl="0" indent="0" algn="l" rtl="0">
              <a:lnSpc>
                <a:spcPct val="115000"/>
              </a:lnSpc>
              <a:spcBef>
                <a:spcPts val="0"/>
              </a:spcBef>
              <a:spcAft>
                <a:spcPts val="0"/>
              </a:spcAft>
              <a:buClr>
                <a:schemeClr val="accent2"/>
              </a:buClr>
              <a:buSzPts val="1400"/>
              <a:buNone/>
            </a:pPr>
            <a:endParaRPr b="0" i="0">
              <a:solidFill>
                <a:srgbClr val="212121"/>
              </a:solidFill>
              <a:latin typeface="Montserrat"/>
              <a:ea typeface="Montserrat"/>
              <a:cs typeface="Montserrat"/>
              <a:sym typeface="Montserrat"/>
            </a:endParaRPr>
          </a:p>
          <a:p>
            <a:pPr marL="457200" lvl="0" indent="-317500" algn="l" rtl="0">
              <a:lnSpc>
                <a:spcPct val="115000"/>
              </a:lnSpc>
              <a:spcBef>
                <a:spcPts val="0"/>
              </a:spcBef>
              <a:spcAft>
                <a:spcPts val="0"/>
              </a:spcAft>
              <a:buClr>
                <a:schemeClr val="accent2"/>
              </a:buClr>
              <a:buSzPts val="1400"/>
              <a:buChar char="●"/>
            </a:pPr>
            <a:r>
              <a:rPr lang="en-IN" b="0" i="0">
                <a:solidFill>
                  <a:srgbClr val="212121"/>
                </a:solidFill>
                <a:latin typeface="Montserrat"/>
                <a:ea typeface="Montserrat"/>
                <a:cs typeface="Montserrat"/>
                <a:sym typeface="Montserrat"/>
              </a:rPr>
              <a:t>director : Director of the Movie</a:t>
            </a:r>
            <a:endParaRPr/>
          </a:p>
          <a:p>
            <a:pPr marL="139700" lvl="0" indent="0" algn="l" rtl="0">
              <a:lnSpc>
                <a:spcPct val="115000"/>
              </a:lnSpc>
              <a:spcBef>
                <a:spcPts val="0"/>
              </a:spcBef>
              <a:spcAft>
                <a:spcPts val="0"/>
              </a:spcAft>
              <a:buClr>
                <a:schemeClr val="accent2"/>
              </a:buClr>
              <a:buSzPts val="1400"/>
              <a:buNone/>
            </a:pPr>
            <a:endParaRPr b="0" i="0">
              <a:solidFill>
                <a:srgbClr val="212121"/>
              </a:solidFill>
              <a:latin typeface="Montserrat"/>
              <a:ea typeface="Montserrat"/>
              <a:cs typeface="Montserrat"/>
              <a:sym typeface="Montserrat"/>
            </a:endParaRPr>
          </a:p>
          <a:p>
            <a:pPr marL="457200" lvl="0" indent="-317500" algn="l" rtl="0">
              <a:lnSpc>
                <a:spcPct val="115000"/>
              </a:lnSpc>
              <a:spcBef>
                <a:spcPts val="0"/>
              </a:spcBef>
              <a:spcAft>
                <a:spcPts val="0"/>
              </a:spcAft>
              <a:buClr>
                <a:schemeClr val="accent2"/>
              </a:buClr>
              <a:buSzPts val="1400"/>
              <a:buChar char="●"/>
            </a:pPr>
            <a:r>
              <a:rPr lang="en-IN" b="0" i="0">
                <a:solidFill>
                  <a:srgbClr val="212121"/>
                </a:solidFill>
                <a:latin typeface="Montserrat"/>
                <a:ea typeface="Montserrat"/>
                <a:cs typeface="Montserrat"/>
                <a:sym typeface="Montserrat"/>
              </a:rPr>
              <a:t>cast : Actors involved in the movie / show</a:t>
            </a:r>
            <a:endParaRPr/>
          </a:p>
          <a:p>
            <a:pPr marL="139700" lvl="0" indent="0" algn="l" rtl="0">
              <a:lnSpc>
                <a:spcPct val="115000"/>
              </a:lnSpc>
              <a:spcBef>
                <a:spcPts val="0"/>
              </a:spcBef>
              <a:spcAft>
                <a:spcPts val="0"/>
              </a:spcAft>
              <a:buClr>
                <a:schemeClr val="accent2"/>
              </a:buClr>
              <a:buSzPts val="1400"/>
              <a:buNone/>
            </a:pPr>
            <a:endParaRPr b="0" i="0">
              <a:solidFill>
                <a:srgbClr val="212121"/>
              </a:solidFill>
              <a:latin typeface="Montserrat"/>
              <a:ea typeface="Montserrat"/>
              <a:cs typeface="Montserrat"/>
              <a:sym typeface="Montserrat"/>
            </a:endParaRPr>
          </a:p>
          <a:p>
            <a:pPr marL="457200" lvl="0" indent="-317500" algn="l" rtl="0">
              <a:lnSpc>
                <a:spcPct val="115000"/>
              </a:lnSpc>
              <a:spcBef>
                <a:spcPts val="0"/>
              </a:spcBef>
              <a:spcAft>
                <a:spcPts val="0"/>
              </a:spcAft>
              <a:buClr>
                <a:schemeClr val="accent2"/>
              </a:buClr>
              <a:buSzPts val="1400"/>
              <a:buChar char="●"/>
            </a:pPr>
            <a:r>
              <a:rPr lang="en-IN" b="0" i="0">
                <a:solidFill>
                  <a:srgbClr val="212121"/>
                </a:solidFill>
                <a:latin typeface="Montserrat"/>
                <a:ea typeface="Montserrat"/>
                <a:cs typeface="Montserrat"/>
                <a:sym typeface="Montserrat"/>
              </a:rPr>
              <a:t>country : Country where the movie / show was produced</a:t>
            </a:r>
            <a:endParaRPr/>
          </a:p>
          <a:p>
            <a:pPr marL="457200" lvl="0" indent="-228600" algn="l" rtl="0">
              <a:lnSpc>
                <a:spcPct val="115000"/>
              </a:lnSpc>
              <a:spcBef>
                <a:spcPts val="0"/>
              </a:spcBef>
              <a:spcAft>
                <a:spcPts val="0"/>
              </a:spcAft>
              <a:buClr>
                <a:schemeClr val="accent2"/>
              </a:buClr>
              <a:buSzPts val="1400"/>
              <a:buNone/>
            </a:pPr>
            <a:endParaRPr>
              <a:solidFill>
                <a:schemeClr val="accent2"/>
              </a:solidFill>
              <a:latin typeface="Roboto"/>
              <a:ea typeface="Roboto"/>
              <a:cs typeface="Roboto"/>
              <a:sym typeface="Roboto"/>
            </a:endParaRPr>
          </a:p>
        </p:txBody>
      </p:sp>
      <p:sp>
        <p:nvSpPr>
          <p:cNvPr id="80" name="Google Shape;80;p5"/>
          <p:cNvSpPr txBox="1">
            <a:spLocks noGrp="1"/>
          </p:cNvSpPr>
          <p:nvPr>
            <p:ph type="body" idx="2"/>
          </p:nvPr>
        </p:nvSpPr>
        <p:spPr>
          <a:xfrm>
            <a:off x="4832400" y="1017725"/>
            <a:ext cx="3999900" cy="34164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accent2"/>
              </a:buClr>
              <a:buSzPts val="1400"/>
              <a:buChar char="●"/>
            </a:pPr>
            <a:r>
              <a:rPr lang="en-IN" b="0" i="0">
                <a:solidFill>
                  <a:srgbClr val="212121"/>
                </a:solidFill>
                <a:latin typeface="Montserrat"/>
                <a:ea typeface="Montserrat"/>
                <a:cs typeface="Montserrat"/>
                <a:sym typeface="Montserrat"/>
              </a:rPr>
              <a:t>date_added : Date it was added on Netflix</a:t>
            </a:r>
            <a:endParaRPr/>
          </a:p>
          <a:p>
            <a:pPr marL="139700" lvl="0" indent="0" algn="l" rtl="0">
              <a:lnSpc>
                <a:spcPct val="115000"/>
              </a:lnSpc>
              <a:spcBef>
                <a:spcPts val="0"/>
              </a:spcBef>
              <a:spcAft>
                <a:spcPts val="0"/>
              </a:spcAft>
              <a:buClr>
                <a:schemeClr val="accent2"/>
              </a:buClr>
              <a:buSzPts val="1400"/>
              <a:buNone/>
            </a:pPr>
            <a:endParaRPr b="0" i="0">
              <a:solidFill>
                <a:srgbClr val="212121"/>
              </a:solidFill>
              <a:latin typeface="Montserrat"/>
              <a:ea typeface="Montserrat"/>
              <a:cs typeface="Montserrat"/>
              <a:sym typeface="Montserrat"/>
            </a:endParaRPr>
          </a:p>
          <a:p>
            <a:pPr marL="457200" lvl="0" indent="-317500" algn="l" rtl="0">
              <a:lnSpc>
                <a:spcPct val="115000"/>
              </a:lnSpc>
              <a:spcBef>
                <a:spcPts val="0"/>
              </a:spcBef>
              <a:spcAft>
                <a:spcPts val="0"/>
              </a:spcAft>
              <a:buClr>
                <a:schemeClr val="accent2"/>
              </a:buClr>
              <a:buSzPts val="1400"/>
              <a:buChar char="●"/>
            </a:pPr>
            <a:r>
              <a:rPr lang="en-IN" b="0" i="0">
                <a:solidFill>
                  <a:srgbClr val="212121"/>
                </a:solidFill>
                <a:latin typeface="Montserrat"/>
                <a:ea typeface="Montserrat"/>
                <a:cs typeface="Montserrat"/>
                <a:sym typeface="Montserrat"/>
              </a:rPr>
              <a:t>release_year : Actual Release year of the movie / show</a:t>
            </a:r>
            <a:endParaRPr/>
          </a:p>
          <a:p>
            <a:pPr marL="139700" lvl="0" indent="0" algn="l" rtl="0">
              <a:lnSpc>
                <a:spcPct val="115000"/>
              </a:lnSpc>
              <a:spcBef>
                <a:spcPts val="0"/>
              </a:spcBef>
              <a:spcAft>
                <a:spcPts val="0"/>
              </a:spcAft>
              <a:buClr>
                <a:schemeClr val="accent2"/>
              </a:buClr>
              <a:buSzPts val="1400"/>
              <a:buNone/>
            </a:pPr>
            <a:endParaRPr b="0" i="0">
              <a:solidFill>
                <a:srgbClr val="212121"/>
              </a:solidFill>
              <a:latin typeface="Montserrat"/>
              <a:ea typeface="Montserrat"/>
              <a:cs typeface="Montserrat"/>
              <a:sym typeface="Montserrat"/>
            </a:endParaRPr>
          </a:p>
          <a:p>
            <a:pPr marL="457200" lvl="0" indent="-317500" algn="l" rtl="0">
              <a:lnSpc>
                <a:spcPct val="115000"/>
              </a:lnSpc>
              <a:spcBef>
                <a:spcPts val="0"/>
              </a:spcBef>
              <a:spcAft>
                <a:spcPts val="0"/>
              </a:spcAft>
              <a:buClr>
                <a:schemeClr val="accent2"/>
              </a:buClr>
              <a:buSzPts val="1400"/>
              <a:buChar char="●"/>
            </a:pPr>
            <a:r>
              <a:rPr lang="en-IN" b="0" i="0">
                <a:solidFill>
                  <a:srgbClr val="212121"/>
                </a:solidFill>
                <a:latin typeface="Montserrat"/>
                <a:ea typeface="Montserrat"/>
                <a:cs typeface="Montserrat"/>
                <a:sym typeface="Montserrat"/>
              </a:rPr>
              <a:t>rating : TV Rating of the movie / show</a:t>
            </a:r>
            <a:endParaRPr/>
          </a:p>
          <a:p>
            <a:pPr marL="139700" lvl="0" indent="0" algn="l" rtl="0">
              <a:lnSpc>
                <a:spcPct val="115000"/>
              </a:lnSpc>
              <a:spcBef>
                <a:spcPts val="0"/>
              </a:spcBef>
              <a:spcAft>
                <a:spcPts val="0"/>
              </a:spcAft>
              <a:buClr>
                <a:schemeClr val="accent2"/>
              </a:buClr>
              <a:buSzPts val="1400"/>
              <a:buNone/>
            </a:pPr>
            <a:endParaRPr b="0" i="0">
              <a:solidFill>
                <a:srgbClr val="212121"/>
              </a:solidFill>
              <a:latin typeface="Montserrat"/>
              <a:ea typeface="Montserrat"/>
              <a:cs typeface="Montserrat"/>
              <a:sym typeface="Montserrat"/>
            </a:endParaRPr>
          </a:p>
          <a:p>
            <a:pPr marL="457200" lvl="0" indent="-317500" algn="l" rtl="0">
              <a:lnSpc>
                <a:spcPct val="115000"/>
              </a:lnSpc>
              <a:spcBef>
                <a:spcPts val="0"/>
              </a:spcBef>
              <a:spcAft>
                <a:spcPts val="0"/>
              </a:spcAft>
              <a:buClr>
                <a:schemeClr val="accent2"/>
              </a:buClr>
              <a:buSzPts val="1400"/>
              <a:buChar char="●"/>
            </a:pPr>
            <a:r>
              <a:rPr lang="en-IN" b="0" i="0">
                <a:solidFill>
                  <a:srgbClr val="212121"/>
                </a:solidFill>
                <a:latin typeface="Montserrat"/>
                <a:ea typeface="Montserrat"/>
                <a:cs typeface="Montserrat"/>
                <a:sym typeface="Montserrat"/>
              </a:rPr>
              <a:t>duration : Total Duration - in minutes or number of seasons</a:t>
            </a:r>
            <a:endParaRPr/>
          </a:p>
          <a:p>
            <a:pPr marL="139700" lvl="0" indent="0" algn="l" rtl="0">
              <a:lnSpc>
                <a:spcPct val="115000"/>
              </a:lnSpc>
              <a:spcBef>
                <a:spcPts val="0"/>
              </a:spcBef>
              <a:spcAft>
                <a:spcPts val="0"/>
              </a:spcAft>
              <a:buClr>
                <a:schemeClr val="accent2"/>
              </a:buClr>
              <a:buSzPts val="1400"/>
              <a:buNone/>
            </a:pPr>
            <a:endParaRPr b="0" i="0">
              <a:solidFill>
                <a:srgbClr val="212121"/>
              </a:solidFill>
              <a:latin typeface="Montserrat"/>
              <a:ea typeface="Montserrat"/>
              <a:cs typeface="Montserrat"/>
              <a:sym typeface="Montserrat"/>
            </a:endParaRPr>
          </a:p>
          <a:p>
            <a:pPr marL="457200" lvl="0" indent="-317500" algn="l" rtl="0">
              <a:lnSpc>
                <a:spcPct val="115000"/>
              </a:lnSpc>
              <a:spcBef>
                <a:spcPts val="0"/>
              </a:spcBef>
              <a:spcAft>
                <a:spcPts val="0"/>
              </a:spcAft>
              <a:buClr>
                <a:schemeClr val="accent2"/>
              </a:buClr>
              <a:buSzPts val="1400"/>
              <a:buChar char="●"/>
            </a:pPr>
            <a:r>
              <a:rPr lang="en-IN" b="0" i="0">
                <a:solidFill>
                  <a:srgbClr val="212121"/>
                </a:solidFill>
                <a:latin typeface="Montserrat"/>
                <a:ea typeface="Montserrat"/>
                <a:cs typeface="Montserrat"/>
                <a:sym typeface="Montserrat"/>
              </a:rPr>
              <a:t>listed_in : Genre</a:t>
            </a:r>
            <a:endParaRPr/>
          </a:p>
          <a:p>
            <a:pPr marL="139700" lvl="0" indent="0" algn="l" rtl="0">
              <a:lnSpc>
                <a:spcPct val="115000"/>
              </a:lnSpc>
              <a:spcBef>
                <a:spcPts val="0"/>
              </a:spcBef>
              <a:spcAft>
                <a:spcPts val="0"/>
              </a:spcAft>
              <a:buClr>
                <a:schemeClr val="accent2"/>
              </a:buClr>
              <a:buSzPts val="1400"/>
              <a:buNone/>
            </a:pPr>
            <a:endParaRPr b="0" i="0">
              <a:solidFill>
                <a:srgbClr val="212121"/>
              </a:solidFill>
              <a:latin typeface="Montserrat"/>
              <a:ea typeface="Montserrat"/>
              <a:cs typeface="Montserrat"/>
              <a:sym typeface="Montserrat"/>
            </a:endParaRPr>
          </a:p>
          <a:p>
            <a:pPr marL="457200" lvl="0" indent="-317500" algn="l" rtl="0">
              <a:lnSpc>
                <a:spcPct val="115000"/>
              </a:lnSpc>
              <a:spcBef>
                <a:spcPts val="0"/>
              </a:spcBef>
              <a:spcAft>
                <a:spcPts val="0"/>
              </a:spcAft>
              <a:buClr>
                <a:schemeClr val="accent2"/>
              </a:buClr>
              <a:buSzPts val="1400"/>
              <a:buChar char="●"/>
            </a:pPr>
            <a:r>
              <a:rPr lang="en-IN" b="0" i="0">
                <a:solidFill>
                  <a:srgbClr val="212121"/>
                </a:solidFill>
                <a:latin typeface="Montserrat"/>
                <a:ea typeface="Montserrat"/>
                <a:cs typeface="Montserrat"/>
                <a:sym typeface="Montserrat"/>
              </a:rPr>
              <a:t>description: The Summary description</a:t>
            </a:r>
            <a:endParaRPr/>
          </a:p>
          <a:p>
            <a:pPr marL="457200" lvl="0" indent="-228600" algn="l" rtl="0">
              <a:lnSpc>
                <a:spcPct val="115000"/>
              </a:lnSpc>
              <a:spcBef>
                <a:spcPts val="0"/>
              </a:spcBef>
              <a:spcAft>
                <a:spcPts val="0"/>
              </a:spcAft>
              <a:buClr>
                <a:schemeClr val="accent2"/>
              </a:buClr>
              <a:buSzPts val="14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a:latin typeface="Montserrat"/>
                <a:ea typeface="Montserrat"/>
                <a:cs typeface="Montserrat"/>
                <a:sym typeface="Montserrat"/>
              </a:rPr>
              <a:t>Data Wrangling</a:t>
            </a:r>
            <a:endParaRPr/>
          </a:p>
        </p:txBody>
      </p:sp>
      <p:sp>
        <p:nvSpPr>
          <p:cNvPr id="86" name="Google Shape;86;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Clr>
                <a:schemeClr val="accent2"/>
              </a:buClr>
              <a:buSzPts val="1800"/>
              <a:buFont typeface="Arial"/>
              <a:buChar char="•"/>
            </a:pPr>
            <a:r>
              <a:rPr lang="en-IN" i="0">
                <a:solidFill>
                  <a:schemeClr val="accent2"/>
                </a:solidFill>
                <a:latin typeface="Montserrat"/>
                <a:ea typeface="Montserrat"/>
                <a:cs typeface="Montserrat"/>
                <a:sym typeface="Montserrat"/>
              </a:rPr>
              <a:t>Data wrangling is the process of cleaning and unifying messy and complex data sets for easy access and analysis. </a:t>
            </a:r>
            <a:endParaRPr/>
          </a:p>
          <a:p>
            <a:pPr marL="457200" lvl="0" indent="-228600" algn="just" rtl="0">
              <a:lnSpc>
                <a:spcPct val="115000"/>
              </a:lnSpc>
              <a:spcBef>
                <a:spcPts val="0"/>
              </a:spcBef>
              <a:spcAft>
                <a:spcPts val="0"/>
              </a:spcAft>
              <a:buClr>
                <a:schemeClr val="accent2"/>
              </a:buClr>
              <a:buSzPts val="1800"/>
              <a:buFont typeface="Arial"/>
              <a:buNone/>
            </a:pPr>
            <a:endParaRPr>
              <a:solidFill>
                <a:schemeClr val="accent2"/>
              </a:solidFill>
              <a:latin typeface="Montserrat"/>
              <a:ea typeface="Montserrat"/>
              <a:cs typeface="Montserrat"/>
              <a:sym typeface="Montserrat"/>
            </a:endParaRPr>
          </a:p>
          <a:p>
            <a:pPr marL="457200" lvl="0" indent="-342900" algn="just" rtl="0">
              <a:lnSpc>
                <a:spcPct val="115000"/>
              </a:lnSpc>
              <a:spcBef>
                <a:spcPts val="0"/>
              </a:spcBef>
              <a:spcAft>
                <a:spcPts val="0"/>
              </a:spcAft>
              <a:buClr>
                <a:schemeClr val="accent2"/>
              </a:buClr>
              <a:buSzPts val="1800"/>
              <a:buFont typeface="Arial"/>
              <a:buChar char="•"/>
            </a:pPr>
            <a:r>
              <a:rPr lang="en-IN">
                <a:solidFill>
                  <a:schemeClr val="accent2"/>
                </a:solidFill>
                <a:latin typeface="Montserrat"/>
                <a:ea typeface="Montserrat"/>
                <a:cs typeface="Montserrat"/>
                <a:sym typeface="Montserrat"/>
              </a:rPr>
              <a:t>Our Dataset includes about 12 columns and about 7787 observations</a:t>
            </a:r>
            <a:endParaRPr/>
          </a:p>
          <a:p>
            <a:pPr marL="457200" lvl="0" indent="-228600" algn="just" rtl="0">
              <a:lnSpc>
                <a:spcPct val="115000"/>
              </a:lnSpc>
              <a:spcBef>
                <a:spcPts val="0"/>
              </a:spcBef>
              <a:spcAft>
                <a:spcPts val="0"/>
              </a:spcAft>
              <a:buClr>
                <a:schemeClr val="accent2"/>
              </a:buClr>
              <a:buSzPts val="1800"/>
              <a:buFont typeface="Arial"/>
              <a:buNone/>
            </a:pPr>
            <a:endParaRPr>
              <a:solidFill>
                <a:schemeClr val="accent2"/>
              </a:solidFill>
              <a:latin typeface="Montserrat"/>
              <a:ea typeface="Montserrat"/>
              <a:cs typeface="Montserrat"/>
              <a:sym typeface="Montserrat"/>
            </a:endParaRPr>
          </a:p>
          <a:p>
            <a:pPr marL="457200" lvl="0" indent="-342900" algn="just" rtl="0">
              <a:lnSpc>
                <a:spcPct val="115000"/>
              </a:lnSpc>
              <a:spcBef>
                <a:spcPts val="0"/>
              </a:spcBef>
              <a:spcAft>
                <a:spcPts val="0"/>
              </a:spcAft>
              <a:buClr>
                <a:schemeClr val="accent2"/>
              </a:buClr>
              <a:buSzPts val="1800"/>
              <a:buFont typeface="Arial"/>
              <a:buChar char="•"/>
            </a:pPr>
            <a:r>
              <a:rPr lang="en-IN">
                <a:solidFill>
                  <a:schemeClr val="accent2"/>
                </a:solidFill>
                <a:latin typeface="Montserrat"/>
                <a:ea typeface="Montserrat"/>
                <a:cs typeface="Montserrat"/>
                <a:sym typeface="Montserrat"/>
              </a:rPr>
              <a:t>We don’t have any target variable as this is an unsupervised algorithm.</a:t>
            </a:r>
            <a:endParaRPr/>
          </a:p>
          <a:p>
            <a:pPr marL="457200" lvl="0" indent="-228600" algn="just" rtl="0">
              <a:lnSpc>
                <a:spcPct val="115000"/>
              </a:lnSpc>
              <a:spcBef>
                <a:spcPts val="0"/>
              </a:spcBef>
              <a:spcAft>
                <a:spcPts val="0"/>
              </a:spcAft>
              <a:buClr>
                <a:schemeClr val="accent2"/>
              </a:buClr>
              <a:buSzPts val="1800"/>
              <a:buFont typeface="Arial"/>
              <a:buNone/>
            </a:pPr>
            <a:endParaRPr>
              <a:solidFill>
                <a:schemeClr val="accent2"/>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a:latin typeface="Montserrat"/>
                <a:ea typeface="Montserrat"/>
                <a:cs typeface="Montserrat"/>
                <a:sym typeface="Montserrat"/>
              </a:rPr>
              <a:t>The snippet of Our dataset looks like:</a:t>
            </a:r>
            <a:endParaRPr/>
          </a:p>
        </p:txBody>
      </p:sp>
      <p:sp>
        <p:nvSpPr>
          <p:cNvPr id="92" name="Google Shape;92;p7"/>
          <p:cNvSpPr txBox="1"/>
          <p:nvPr/>
        </p:nvSpPr>
        <p:spPr>
          <a:xfrm>
            <a:off x="1608690" y="4144317"/>
            <a:ext cx="5723042"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1400" b="0" i="0" u="none" strike="noStrike" cap="none">
                <a:solidFill>
                  <a:srgbClr val="000000"/>
                </a:solidFill>
                <a:latin typeface="Montserrat"/>
                <a:ea typeface="Montserrat"/>
                <a:cs typeface="Montserrat"/>
                <a:sym typeface="Montserrat"/>
              </a:rPr>
              <a:t>The df.head() method shows us the first 5 rows of the Dataset.</a:t>
            </a:r>
            <a:endParaRPr/>
          </a:p>
        </p:txBody>
      </p:sp>
      <p:pic>
        <p:nvPicPr>
          <p:cNvPr id="93" name="Google Shape;93;p7"/>
          <p:cNvPicPr preferRelativeResize="0"/>
          <p:nvPr/>
        </p:nvPicPr>
        <p:blipFill rotWithShape="1">
          <a:blip r:embed="rId3">
            <a:alphaModFix/>
          </a:blip>
          <a:srcRect/>
          <a:stretch/>
        </p:blipFill>
        <p:spPr>
          <a:xfrm>
            <a:off x="410765" y="1434961"/>
            <a:ext cx="8322469" cy="16960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8"/>
          <p:cNvSpPr txBox="1">
            <a:spLocks noGrp="1"/>
          </p:cNvSpPr>
          <p:nvPr>
            <p:ph type="title"/>
          </p:nvPr>
        </p:nvSpPr>
        <p:spPr>
          <a:xfrm>
            <a:off x="311700" y="286881"/>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a:latin typeface="Montserrat"/>
                <a:ea typeface="Montserrat"/>
                <a:cs typeface="Montserrat"/>
                <a:sym typeface="Montserrat"/>
              </a:rPr>
              <a:t>Let's look at some statistics of the Data</a:t>
            </a:r>
            <a:endParaRPr/>
          </a:p>
        </p:txBody>
      </p:sp>
      <p:sp>
        <p:nvSpPr>
          <p:cNvPr id="99" name="Google Shape;99;p8"/>
          <p:cNvSpPr txBox="1">
            <a:spLocks noGrp="1"/>
          </p:cNvSpPr>
          <p:nvPr>
            <p:ph type="body" idx="1"/>
          </p:nvPr>
        </p:nvSpPr>
        <p:spPr>
          <a:xfrm>
            <a:off x="311700" y="907234"/>
            <a:ext cx="8520600" cy="3876725"/>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Clr>
                <a:schemeClr val="accent2"/>
              </a:buClr>
              <a:buSzPts val="1800"/>
              <a:buChar char="●"/>
            </a:pPr>
            <a:r>
              <a:rPr lang="en-IN">
                <a:solidFill>
                  <a:schemeClr val="accent2"/>
                </a:solidFill>
                <a:latin typeface="Montserrat"/>
                <a:ea typeface="Montserrat"/>
                <a:cs typeface="Montserrat"/>
                <a:sym typeface="Montserrat"/>
              </a:rPr>
              <a:t>The Statistics of the data could be found out from an inbuilt function in pandas library called describe() .</a:t>
            </a:r>
            <a:endParaRPr/>
          </a:p>
          <a:p>
            <a:pPr marL="457200" lvl="0" indent="-228600" algn="just" rtl="0">
              <a:lnSpc>
                <a:spcPct val="115000"/>
              </a:lnSpc>
              <a:spcBef>
                <a:spcPts val="0"/>
              </a:spcBef>
              <a:spcAft>
                <a:spcPts val="0"/>
              </a:spcAft>
              <a:buClr>
                <a:schemeClr val="accent2"/>
              </a:buClr>
              <a:buSzPts val="1800"/>
              <a:buNone/>
            </a:pPr>
            <a:endParaRPr>
              <a:solidFill>
                <a:schemeClr val="accent2"/>
              </a:solidFill>
              <a:latin typeface="Montserrat"/>
              <a:ea typeface="Montserrat"/>
              <a:cs typeface="Montserrat"/>
              <a:sym typeface="Montserrat"/>
            </a:endParaRPr>
          </a:p>
          <a:p>
            <a:pPr marL="457200" lvl="0" indent="-228600" algn="just" rtl="0">
              <a:lnSpc>
                <a:spcPct val="115000"/>
              </a:lnSpc>
              <a:spcBef>
                <a:spcPts val="0"/>
              </a:spcBef>
              <a:spcAft>
                <a:spcPts val="0"/>
              </a:spcAft>
              <a:buClr>
                <a:schemeClr val="accent2"/>
              </a:buClr>
              <a:buSzPts val="1800"/>
              <a:buNone/>
            </a:pPr>
            <a:endParaRPr>
              <a:solidFill>
                <a:schemeClr val="accent2"/>
              </a:solidFill>
              <a:latin typeface="Montserrat"/>
              <a:ea typeface="Montserrat"/>
              <a:cs typeface="Montserrat"/>
              <a:sym typeface="Montserrat"/>
            </a:endParaRPr>
          </a:p>
          <a:p>
            <a:pPr marL="457200" lvl="0" indent="-228600" algn="just" rtl="0">
              <a:lnSpc>
                <a:spcPct val="115000"/>
              </a:lnSpc>
              <a:spcBef>
                <a:spcPts val="0"/>
              </a:spcBef>
              <a:spcAft>
                <a:spcPts val="0"/>
              </a:spcAft>
              <a:buClr>
                <a:schemeClr val="accent2"/>
              </a:buClr>
              <a:buSzPts val="1800"/>
              <a:buNone/>
            </a:pPr>
            <a:endParaRPr>
              <a:solidFill>
                <a:schemeClr val="accent2"/>
              </a:solidFill>
              <a:latin typeface="Montserrat"/>
              <a:ea typeface="Montserrat"/>
              <a:cs typeface="Montserrat"/>
              <a:sym typeface="Montserrat"/>
            </a:endParaRPr>
          </a:p>
          <a:p>
            <a:pPr marL="457200" lvl="0" indent="-228600" algn="just" rtl="0">
              <a:lnSpc>
                <a:spcPct val="115000"/>
              </a:lnSpc>
              <a:spcBef>
                <a:spcPts val="0"/>
              </a:spcBef>
              <a:spcAft>
                <a:spcPts val="0"/>
              </a:spcAft>
              <a:buClr>
                <a:schemeClr val="accent2"/>
              </a:buClr>
              <a:buSzPts val="1800"/>
              <a:buNone/>
            </a:pPr>
            <a:endParaRPr>
              <a:solidFill>
                <a:schemeClr val="accent2"/>
              </a:solidFill>
              <a:latin typeface="Montserrat"/>
              <a:ea typeface="Montserrat"/>
              <a:cs typeface="Montserrat"/>
              <a:sym typeface="Montserrat"/>
            </a:endParaRPr>
          </a:p>
          <a:p>
            <a:pPr marL="457200" lvl="0" indent="-228600" algn="just" rtl="0">
              <a:lnSpc>
                <a:spcPct val="115000"/>
              </a:lnSpc>
              <a:spcBef>
                <a:spcPts val="0"/>
              </a:spcBef>
              <a:spcAft>
                <a:spcPts val="0"/>
              </a:spcAft>
              <a:buClr>
                <a:schemeClr val="accent2"/>
              </a:buClr>
              <a:buSzPts val="1800"/>
              <a:buNone/>
            </a:pPr>
            <a:endParaRPr>
              <a:solidFill>
                <a:schemeClr val="accent2"/>
              </a:solidFill>
              <a:latin typeface="Montserrat"/>
              <a:ea typeface="Montserrat"/>
              <a:cs typeface="Montserrat"/>
              <a:sym typeface="Montserrat"/>
            </a:endParaRPr>
          </a:p>
          <a:p>
            <a:pPr marL="457200" lvl="0" indent="-228600" algn="just" rtl="0">
              <a:lnSpc>
                <a:spcPct val="115000"/>
              </a:lnSpc>
              <a:spcBef>
                <a:spcPts val="0"/>
              </a:spcBef>
              <a:spcAft>
                <a:spcPts val="0"/>
              </a:spcAft>
              <a:buClr>
                <a:schemeClr val="accent2"/>
              </a:buClr>
              <a:buSzPts val="1800"/>
              <a:buNone/>
            </a:pPr>
            <a:endParaRPr>
              <a:solidFill>
                <a:schemeClr val="accent2"/>
              </a:solidFill>
              <a:latin typeface="Montserrat"/>
              <a:ea typeface="Montserrat"/>
              <a:cs typeface="Montserrat"/>
              <a:sym typeface="Montserrat"/>
            </a:endParaRPr>
          </a:p>
          <a:p>
            <a:pPr marL="457200" lvl="0" indent="-342900" algn="just" rtl="0">
              <a:lnSpc>
                <a:spcPct val="115000"/>
              </a:lnSpc>
              <a:spcBef>
                <a:spcPts val="0"/>
              </a:spcBef>
              <a:spcAft>
                <a:spcPts val="0"/>
              </a:spcAft>
              <a:buClr>
                <a:schemeClr val="accent2"/>
              </a:buClr>
              <a:buSzPts val="1800"/>
              <a:buChar char="●"/>
            </a:pPr>
            <a:r>
              <a:rPr lang="en-IN">
                <a:solidFill>
                  <a:schemeClr val="accent2"/>
                </a:solidFill>
                <a:latin typeface="Montserrat"/>
                <a:ea typeface="Montserrat"/>
                <a:cs typeface="Montserrat"/>
                <a:sym typeface="Montserrat"/>
              </a:rPr>
              <a:t>We can see only one row because, all other rows are string values and statistics cannot be defined for string values.</a:t>
            </a:r>
            <a:endParaRPr/>
          </a:p>
          <a:p>
            <a:pPr marL="457200" lvl="0" indent="-228600" algn="just" rtl="0">
              <a:lnSpc>
                <a:spcPct val="115000"/>
              </a:lnSpc>
              <a:spcBef>
                <a:spcPts val="0"/>
              </a:spcBef>
              <a:spcAft>
                <a:spcPts val="0"/>
              </a:spcAft>
              <a:buClr>
                <a:schemeClr val="accent2"/>
              </a:buClr>
              <a:buSzPts val="1800"/>
              <a:buNone/>
            </a:pPr>
            <a:endParaRPr>
              <a:solidFill>
                <a:schemeClr val="accent2"/>
              </a:solidFill>
              <a:latin typeface="Montserrat"/>
              <a:ea typeface="Montserrat"/>
              <a:cs typeface="Montserrat"/>
              <a:sym typeface="Montserrat"/>
            </a:endParaRPr>
          </a:p>
          <a:p>
            <a:pPr marL="457200" lvl="0" indent="-228600" algn="just" rtl="0">
              <a:lnSpc>
                <a:spcPct val="115000"/>
              </a:lnSpc>
              <a:spcBef>
                <a:spcPts val="0"/>
              </a:spcBef>
              <a:spcAft>
                <a:spcPts val="0"/>
              </a:spcAft>
              <a:buClr>
                <a:schemeClr val="accent2"/>
              </a:buClr>
              <a:buSzPts val="1800"/>
              <a:buNone/>
            </a:pPr>
            <a:endParaRPr>
              <a:solidFill>
                <a:schemeClr val="accent2"/>
              </a:solidFill>
              <a:latin typeface="Montserrat"/>
              <a:ea typeface="Montserrat"/>
              <a:cs typeface="Montserrat"/>
              <a:sym typeface="Montserrat"/>
            </a:endParaRPr>
          </a:p>
          <a:p>
            <a:pPr marL="457200" lvl="0" indent="-228600" algn="just" rtl="0">
              <a:lnSpc>
                <a:spcPct val="115000"/>
              </a:lnSpc>
              <a:spcBef>
                <a:spcPts val="0"/>
              </a:spcBef>
              <a:spcAft>
                <a:spcPts val="0"/>
              </a:spcAft>
              <a:buClr>
                <a:schemeClr val="accent2"/>
              </a:buClr>
              <a:buSzPts val="1800"/>
              <a:buNone/>
            </a:pPr>
            <a:endParaRPr>
              <a:solidFill>
                <a:schemeClr val="accent2"/>
              </a:solidFill>
              <a:latin typeface="Montserrat"/>
              <a:ea typeface="Montserrat"/>
              <a:cs typeface="Montserrat"/>
              <a:sym typeface="Montserrat"/>
            </a:endParaRPr>
          </a:p>
          <a:p>
            <a:pPr marL="457200" lvl="0" indent="-228600" algn="just" rtl="0">
              <a:lnSpc>
                <a:spcPct val="115000"/>
              </a:lnSpc>
              <a:spcBef>
                <a:spcPts val="0"/>
              </a:spcBef>
              <a:spcAft>
                <a:spcPts val="0"/>
              </a:spcAft>
              <a:buClr>
                <a:schemeClr val="accent2"/>
              </a:buClr>
              <a:buSzPts val="1800"/>
              <a:buNone/>
            </a:pPr>
            <a:endParaRPr>
              <a:solidFill>
                <a:schemeClr val="accent2"/>
              </a:solidFill>
              <a:latin typeface="Montserrat"/>
              <a:ea typeface="Montserrat"/>
              <a:cs typeface="Montserrat"/>
              <a:sym typeface="Montserrat"/>
            </a:endParaRPr>
          </a:p>
          <a:p>
            <a:pPr marL="457200" lvl="0" indent="-228600" algn="just" rtl="0">
              <a:lnSpc>
                <a:spcPct val="115000"/>
              </a:lnSpc>
              <a:spcBef>
                <a:spcPts val="0"/>
              </a:spcBef>
              <a:spcAft>
                <a:spcPts val="0"/>
              </a:spcAft>
              <a:buClr>
                <a:schemeClr val="accent2"/>
              </a:buClr>
              <a:buSzPts val="1800"/>
              <a:buNone/>
            </a:pPr>
            <a:endParaRPr>
              <a:solidFill>
                <a:schemeClr val="accent2"/>
              </a:solidFill>
              <a:latin typeface="Montserrat"/>
              <a:ea typeface="Montserrat"/>
              <a:cs typeface="Montserrat"/>
              <a:sym typeface="Montserrat"/>
            </a:endParaRPr>
          </a:p>
          <a:p>
            <a:pPr marL="457200" lvl="0" indent="-228600" algn="just" rtl="0">
              <a:lnSpc>
                <a:spcPct val="115000"/>
              </a:lnSpc>
              <a:spcBef>
                <a:spcPts val="0"/>
              </a:spcBef>
              <a:spcAft>
                <a:spcPts val="0"/>
              </a:spcAft>
              <a:buClr>
                <a:schemeClr val="accent2"/>
              </a:buClr>
              <a:buSzPts val="1800"/>
              <a:buNone/>
            </a:pPr>
            <a:endParaRPr>
              <a:solidFill>
                <a:schemeClr val="accent2"/>
              </a:solidFill>
              <a:latin typeface="Montserrat"/>
              <a:ea typeface="Montserrat"/>
              <a:cs typeface="Montserrat"/>
              <a:sym typeface="Montserrat"/>
            </a:endParaRPr>
          </a:p>
          <a:p>
            <a:pPr marL="114300" lvl="0" indent="0" algn="l" rtl="0">
              <a:lnSpc>
                <a:spcPct val="115000"/>
              </a:lnSpc>
              <a:spcBef>
                <a:spcPts val="0"/>
              </a:spcBef>
              <a:spcAft>
                <a:spcPts val="0"/>
              </a:spcAft>
              <a:buSzPts val="1800"/>
              <a:buNone/>
            </a:pPr>
            <a:endParaRPr>
              <a:solidFill>
                <a:schemeClr val="accent2"/>
              </a:solidFill>
            </a:endParaRPr>
          </a:p>
        </p:txBody>
      </p:sp>
      <p:pic>
        <p:nvPicPr>
          <p:cNvPr id="100" name="Google Shape;100;p8"/>
          <p:cNvPicPr preferRelativeResize="0"/>
          <p:nvPr/>
        </p:nvPicPr>
        <p:blipFill rotWithShape="1">
          <a:blip r:embed="rId3">
            <a:alphaModFix/>
          </a:blip>
          <a:srcRect/>
          <a:stretch/>
        </p:blipFill>
        <p:spPr>
          <a:xfrm>
            <a:off x="977010" y="1854024"/>
            <a:ext cx="7765965" cy="163936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a:latin typeface="Montserrat"/>
                <a:ea typeface="Montserrat"/>
                <a:cs typeface="Montserrat"/>
                <a:sym typeface="Montserrat"/>
              </a:rPr>
              <a:t>Checking for any NULL values in the whole Dataset</a:t>
            </a:r>
            <a:endParaRPr/>
          </a:p>
        </p:txBody>
      </p:sp>
      <p:sp>
        <p:nvSpPr>
          <p:cNvPr id="106" name="Google Shape;106;p9"/>
          <p:cNvSpPr txBox="1"/>
          <p:nvPr/>
        </p:nvSpPr>
        <p:spPr>
          <a:xfrm>
            <a:off x="5361839" y="1288366"/>
            <a:ext cx="2950888" cy="2246769"/>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400"/>
              <a:buFont typeface="Arial"/>
              <a:buChar char="•"/>
            </a:pPr>
            <a:r>
              <a:rPr lang="en-IN" sz="1400" b="0" i="0" u="none" strike="noStrike" cap="none">
                <a:solidFill>
                  <a:schemeClr val="accent2"/>
                </a:solidFill>
                <a:latin typeface="Montserrat"/>
                <a:ea typeface="Montserrat"/>
                <a:cs typeface="Montserrat"/>
                <a:sym typeface="Montserrat"/>
              </a:rPr>
              <a:t>There are quite some null Values in our dataset</a:t>
            </a:r>
            <a:endParaRPr/>
          </a:p>
          <a:p>
            <a:pPr marL="0" marR="0" lvl="0" indent="0" algn="just" rtl="0">
              <a:lnSpc>
                <a:spcPct val="100000"/>
              </a:lnSpc>
              <a:spcBef>
                <a:spcPts val="0"/>
              </a:spcBef>
              <a:spcAft>
                <a:spcPts val="0"/>
              </a:spcAft>
              <a:buNone/>
            </a:pPr>
            <a:endParaRPr sz="1400" b="0" i="0" u="none" strike="noStrike" cap="none">
              <a:solidFill>
                <a:schemeClr val="accent2"/>
              </a:solidFill>
              <a:latin typeface="Montserrat"/>
              <a:ea typeface="Montserrat"/>
              <a:cs typeface="Montserrat"/>
              <a:sym typeface="Montserrat"/>
            </a:endParaRPr>
          </a:p>
          <a:p>
            <a:pPr marL="285750" marR="0" lvl="0" indent="-285750" algn="just" rtl="0">
              <a:lnSpc>
                <a:spcPct val="100000"/>
              </a:lnSpc>
              <a:spcBef>
                <a:spcPts val="0"/>
              </a:spcBef>
              <a:spcAft>
                <a:spcPts val="0"/>
              </a:spcAft>
              <a:buClr>
                <a:srgbClr val="000000"/>
              </a:buClr>
              <a:buSzPts val="1400"/>
              <a:buFont typeface="Arial"/>
              <a:buChar char="•"/>
            </a:pPr>
            <a:r>
              <a:rPr lang="en-IN" sz="1400" b="0" i="0" u="none" strike="noStrike" cap="none">
                <a:solidFill>
                  <a:schemeClr val="accent2"/>
                </a:solidFill>
                <a:latin typeface="Montserrat"/>
                <a:ea typeface="Montserrat"/>
                <a:cs typeface="Montserrat"/>
                <a:sym typeface="Montserrat"/>
              </a:rPr>
              <a:t>There are Null values in the features: </a:t>
            </a:r>
            <a:endParaRPr/>
          </a:p>
          <a:p>
            <a:pPr marL="0" marR="0" lvl="1" indent="0" algn="just" rtl="0">
              <a:lnSpc>
                <a:spcPct val="100000"/>
              </a:lnSpc>
              <a:spcBef>
                <a:spcPts val="0"/>
              </a:spcBef>
              <a:spcAft>
                <a:spcPts val="0"/>
              </a:spcAft>
              <a:buNone/>
            </a:pPr>
            <a:r>
              <a:rPr lang="en-IN" sz="1400" b="0" i="0" u="none" strike="noStrike" cap="none">
                <a:solidFill>
                  <a:schemeClr val="accent2"/>
                </a:solidFill>
                <a:latin typeface="Montserrat"/>
                <a:ea typeface="Montserrat"/>
                <a:cs typeface="Montserrat"/>
                <a:sym typeface="Montserrat"/>
              </a:rPr>
              <a:t>	1. Director</a:t>
            </a:r>
            <a:endParaRPr/>
          </a:p>
          <a:p>
            <a:pPr marL="0" marR="0" lvl="1" indent="0" algn="just" rtl="0">
              <a:lnSpc>
                <a:spcPct val="100000"/>
              </a:lnSpc>
              <a:spcBef>
                <a:spcPts val="0"/>
              </a:spcBef>
              <a:spcAft>
                <a:spcPts val="0"/>
              </a:spcAft>
              <a:buNone/>
            </a:pPr>
            <a:r>
              <a:rPr lang="en-IN" sz="1400" b="0" i="0" u="none" strike="noStrike" cap="none">
                <a:solidFill>
                  <a:schemeClr val="accent2"/>
                </a:solidFill>
                <a:latin typeface="Montserrat"/>
                <a:ea typeface="Montserrat"/>
                <a:cs typeface="Montserrat"/>
                <a:sym typeface="Montserrat"/>
              </a:rPr>
              <a:t>	2. Cast</a:t>
            </a:r>
            <a:endParaRPr/>
          </a:p>
          <a:p>
            <a:pPr marL="0" marR="0" lvl="1" indent="0" algn="just" rtl="0">
              <a:lnSpc>
                <a:spcPct val="100000"/>
              </a:lnSpc>
              <a:spcBef>
                <a:spcPts val="0"/>
              </a:spcBef>
              <a:spcAft>
                <a:spcPts val="0"/>
              </a:spcAft>
              <a:buNone/>
            </a:pPr>
            <a:r>
              <a:rPr lang="en-IN" sz="1400" b="0" i="0" u="none" strike="noStrike" cap="none">
                <a:solidFill>
                  <a:schemeClr val="accent2"/>
                </a:solidFill>
                <a:latin typeface="Montserrat"/>
                <a:ea typeface="Montserrat"/>
                <a:cs typeface="Montserrat"/>
                <a:sym typeface="Montserrat"/>
              </a:rPr>
              <a:t>	3. Country</a:t>
            </a:r>
            <a:endParaRPr/>
          </a:p>
          <a:p>
            <a:pPr marL="0" marR="0" lvl="1" indent="0" algn="just" rtl="0">
              <a:lnSpc>
                <a:spcPct val="100000"/>
              </a:lnSpc>
              <a:spcBef>
                <a:spcPts val="0"/>
              </a:spcBef>
              <a:spcAft>
                <a:spcPts val="0"/>
              </a:spcAft>
              <a:buNone/>
            </a:pPr>
            <a:r>
              <a:rPr lang="en-IN" sz="1400" b="0" i="0" u="none" strike="noStrike" cap="none">
                <a:solidFill>
                  <a:schemeClr val="accent2"/>
                </a:solidFill>
                <a:latin typeface="Montserrat"/>
                <a:ea typeface="Montserrat"/>
                <a:cs typeface="Montserrat"/>
                <a:sym typeface="Montserrat"/>
              </a:rPr>
              <a:t>	4.date_added</a:t>
            </a:r>
            <a:endParaRPr/>
          </a:p>
          <a:p>
            <a:pPr marL="0" marR="0" lvl="1" indent="0" algn="just" rtl="0">
              <a:lnSpc>
                <a:spcPct val="100000"/>
              </a:lnSpc>
              <a:spcBef>
                <a:spcPts val="0"/>
              </a:spcBef>
              <a:spcAft>
                <a:spcPts val="0"/>
              </a:spcAft>
              <a:buNone/>
            </a:pPr>
            <a:r>
              <a:rPr lang="en-IN" sz="1400" b="0" i="0" u="none" strike="noStrike" cap="none">
                <a:solidFill>
                  <a:schemeClr val="accent2"/>
                </a:solidFill>
                <a:latin typeface="Montserrat"/>
                <a:ea typeface="Montserrat"/>
                <a:cs typeface="Montserrat"/>
                <a:sym typeface="Montserrat"/>
              </a:rPr>
              <a:t>	5. rating</a:t>
            </a:r>
            <a:endParaRPr/>
          </a:p>
        </p:txBody>
      </p:sp>
      <p:pic>
        <p:nvPicPr>
          <p:cNvPr id="107" name="Google Shape;107;p9"/>
          <p:cNvPicPr preferRelativeResize="0"/>
          <p:nvPr/>
        </p:nvPicPr>
        <p:blipFill rotWithShape="1">
          <a:blip r:embed="rId3">
            <a:alphaModFix/>
          </a:blip>
          <a:srcRect b="5849"/>
          <a:stretch/>
        </p:blipFill>
        <p:spPr>
          <a:xfrm>
            <a:off x="984250" y="1190686"/>
            <a:ext cx="3903634" cy="336468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1357</Words>
  <Application>Microsoft Office PowerPoint</Application>
  <PresentationFormat>On-screen Show (16:9)</PresentationFormat>
  <Paragraphs>151</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Montserrat</vt:lpstr>
      <vt:lpstr>Arial</vt:lpstr>
      <vt:lpstr>Roboto</vt:lpstr>
      <vt:lpstr>Simple Light</vt:lpstr>
      <vt:lpstr>           Capstone Project-4  Un-Supervised ML on Netflix Movie and TV shows (Clustering)       -  Shivaswaroop J P(Pro Flex) -     swaroopjp56@gmail.com     </vt:lpstr>
      <vt:lpstr>Contents</vt:lpstr>
      <vt:lpstr>Problem Statement</vt:lpstr>
      <vt:lpstr>Introduction </vt:lpstr>
      <vt:lpstr>Variable Information</vt:lpstr>
      <vt:lpstr>Data Wrangling</vt:lpstr>
      <vt:lpstr>The snippet of Our dataset looks like:</vt:lpstr>
      <vt:lpstr>Let's look at some statistics of the Data</vt:lpstr>
      <vt:lpstr>Checking for any NULL values in the whole Dataset</vt:lpstr>
      <vt:lpstr>Checking for any Duplicate Values:</vt:lpstr>
      <vt:lpstr>1. Checking the Distribution the variable type( movie or TV Show)</vt:lpstr>
      <vt:lpstr>PowerPoint Presentation</vt:lpstr>
      <vt:lpstr>3. Relation between Type and Rating</vt:lpstr>
      <vt:lpstr>3. Let’s plot the distribution of the data after dropping null Values</vt:lpstr>
      <vt:lpstr>4. Plotting the frequency of number of titles released per year</vt:lpstr>
      <vt:lpstr>5. Plotting the frequency of the different Genres in the titles released in Netflix</vt:lpstr>
      <vt:lpstr>6. Plotting a Word Cloud of different Countries</vt:lpstr>
      <vt:lpstr>7. Plotting Word Cloud of different Directors</vt:lpstr>
      <vt:lpstr>Data Modelling</vt:lpstr>
      <vt:lpstr>Testing NLP:</vt:lpstr>
      <vt:lpstr>PowerPoint Presentation</vt:lpstr>
      <vt:lpstr>2. K-Means Clustering</vt:lpstr>
      <vt:lpstr>Testing K-Means Clustering</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Project-4  Un-Supervised ML on Netflix Movie and TV shows (Clustering)       -  Shivaswaroop J P(Pro Flex) -     swaroopjp56@gmail.com     </dc:title>
  <dc:creator>Shivaswaroop J P</dc:creator>
  <cp:lastModifiedBy>Shivaswaroop J P</cp:lastModifiedBy>
  <cp:revision>1</cp:revision>
  <dcterms:modified xsi:type="dcterms:W3CDTF">2021-12-04T06:39:00Z</dcterms:modified>
</cp:coreProperties>
</file>