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j0gouuzBBgPGD+65Cd7lPp/gwM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9c807f3fc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39c807f3f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9c807f3fc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39c807f3f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 name="Google Shape;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9c807f3fc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39c807f3fc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9c807f3fc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139c807f3f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 name="Shape 18"/>
        <p:cNvGrpSpPr/>
        <p:nvPr/>
      </p:nvGrpSpPr>
      <p:grpSpPr>
        <a:xfrm>
          <a:off x="0" y="0"/>
          <a:ext cx="0" cy="0"/>
          <a:chOff x="0" y="0"/>
          <a:chExt cx="0" cy="0"/>
        </a:xfrm>
      </p:grpSpPr>
      <p:sp>
        <p:nvSpPr>
          <p:cNvPr id="19" name="Google Shape;1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 name="Google Shape;2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 name="Shape 31"/>
        <p:cNvGrpSpPr/>
        <p:nvPr/>
      </p:nvGrpSpPr>
      <p:grpSpPr>
        <a:xfrm>
          <a:off x="0" y="0"/>
          <a:ext cx="0" cy="0"/>
          <a:chOff x="0" y="0"/>
          <a:chExt cx="0" cy="0"/>
        </a:xfrm>
      </p:grpSpPr>
      <p:sp>
        <p:nvSpPr>
          <p:cNvPr id="32" name="Google Shape;32;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3" name="Google Shape;3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7" name="Google Shape;3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6"/>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waroopjp56@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hyperlink" Target="https://en.wikipedia.org/wiki/Spectral_density" TargetMode="External"/><Relationship Id="rId6" Type="http://schemas.openxmlformats.org/officeDocument/2006/relationships/hyperlink" Target="https://en.wikipedia.org/wiki/Frequencies" TargetMode="External"/><Relationship Id="rId7" Type="http://schemas.openxmlformats.org/officeDocument/2006/relationships/hyperlink" Target="https://en.wikipedia.org/wiki/Audio_signa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ctrTitle"/>
          </p:nvPr>
        </p:nvSpPr>
        <p:spPr>
          <a:xfrm>
            <a:off x="315750" y="1052425"/>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           Capstone Project-5</a:t>
            </a:r>
            <a:br>
              <a:rPr b="1" lang="en-IN" sz="4200">
                <a:solidFill>
                  <a:srgbClr val="CC0000"/>
                </a:solidFill>
                <a:latin typeface="Montserrat"/>
                <a:ea typeface="Montserrat"/>
                <a:cs typeface="Montserrat"/>
                <a:sym typeface="Montserrat"/>
              </a:rPr>
            </a:br>
            <a:endParaRPr b="1" sz="16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3600">
                <a:solidFill>
                  <a:schemeClr val="lt1"/>
                </a:solidFill>
                <a:latin typeface="Montserrat"/>
                <a:ea typeface="Montserrat"/>
                <a:cs typeface="Montserrat"/>
                <a:sym typeface="Montserrat"/>
              </a:rPr>
              <a:t>Speech Emotion Recognition</a:t>
            </a:r>
            <a:br>
              <a:rPr b="1" lang="en-IN" sz="3600">
                <a:solidFill>
                  <a:schemeClr val="lt1"/>
                </a:solidFill>
                <a:latin typeface="Montserrat"/>
                <a:ea typeface="Montserrat"/>
                <a:cs typeface="Montserrat"/>
                <a:sym typeface="Montserrat"/>
              </a:rPr>
            </a:br>
            <a:r>
              <a:rPr b="1" lang="en-IN" sz="3600">
                <a:solidFill>
                  <a:schemeClr val="lt1"/>
                </a:solidFill>
                <a:latin typeface="Montserrat"/>
                <a:ea typeface="Montserrat"/>
                <a:cs typeface="Montserrat"/>
                <a:sym typeface="Montserrat"/>
              </a:rPr>
              <a:t>(Deep Learning)</a:t>
            </a:r>
            <a:br>
              <a:rPr b="1" lang="en-IN" sz="3600">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r">
              <a:lnSpc>
                <a:spcPct val="100000"/>
              </a:lnSpc>
              <a:spcBef>
                <a:spcPts val="0"/>
              </a:spcBef>
              <a:spcAft>
                <a:spcPts val="0"/>
              </a:spcAft>
              <a:buSzPts val="5200"/>
              <a:buNone/>
            </a:pPr>
            <a:r>
              <a:rPr b="1" lang="en-IN" sz="1200">
                <a:solidFill>
                  <a:schemeClr val="lt1"/>
                </a:solidFill>
                <a:latin typeface="Montserrat"/>
                <a:ea typeface="Montserrat"/>
                <a:cs typeface="Montserrat"/>
                <a:sym typeface="Montserrat"/>
              </a:rPr>
              <a:t>     -  Soma Pavan Kumar(Pro Flex)</a:t>
            </a:r>
            <a:br>
              <a:rPr b="1" lang="en-IN" sz="1200">
                <a:solidFill>
                  <a:schemeClr val="lt1"/>
                </a:solidFill>
                <a:latin typeface="Montserrat"/>
                <a:ea typeface="Montserrat"/>
                <a:cs typeface="Montserrat"/>
                <a:sym typeface="Montserrat"/>
              </a:rPr>
            </a:br>
            <a:r>
              <a:rPr b="1" lang="en-IN" sz="1200">
                <a:solidFill>
                  <a:schemeClr val="lt1"/>
                </a:solidFill>
                <a:latin typeface="Montserrat"/>
                <a:ea typeface="Montserrat"/>
                <a:cs typeface="Montserrat"/>
                <a:sym typeface="Montserrat"/>
              </a:rPr>
              <a:t>-     </a:t>
            </a:r>
            <a:r>
              <a:rPr b="1" lang="en-IN" sz="1200" u="sng">
                <a:solidFill>
                  <a:schemeClr val="lt1"/>
                </a:solidFill>
                <a:latin typeface="Montserrat"/>
                <a:ea typeface="Montserrat"/>
                <a:cs typeface="Montserrat"/>
                <a:sym typeface="Montserrat"/>
                <a:hlinkClick r:id="rId3">
                  <a:extLst>
                    <a:ext uri="{A12FA001-AC4F-418D-AE19-62706E023703}">
                      <ahyp:hlinkClr val="tx"/>
                    </a:ext>
                  </a:extLst>
                </a:hlinkClick>
              </a:rPr>
              <a:t>spkumar1998@gmail.com</a:t>
            </a:r>
            <a:r>
              <a:rPr b="1" lang="en-IN" sz="1200">
                <a:solidFill>
                  <a:schemeClr val="lt1"/>
                </a:solidFill>
                <a:latin typeface="Montserrat"/>
                <a:ea typeface="Montserrat"/>
                <a:cs typeface="Montserrat"/>
                <a:sym typeface="Montserrat"/>
              </a:rPr>
              <a:t>   </a:t>
            </a:r>
            <a:endParaRPr b="1" sz="12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Exploratory Data Analysis: </a:t>
            </a:r>
            <a:endParaRPr/>
          </a:p>
        </p:txBody>
      </p:sp>
      <p:sp>
        <p:nvSpPr>
          <p:cNvPr id="97" name="Google Shape;9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800"/>
              <a:buNone/>
            </a:pPr>
            <a:r>
              <a:rPr lang="en-IN" sz="1600">
                <a:solidFill>
                  <a:srgbClr val="0E101A"/>
                </a:solidFill>
                <a:latin typeface="Montserrat"/>
                <a:ea typeface="Montserrat"/>
                <a:cs typeface="Montserrat"/>
                <a:sym typeface="Montserrat"/>
              </a:rPr>
              <a:t>The First Thing First EDA using this we get intuition about how the data is structured.</a:t>
            </a:r>
            <a:endParaRPr sz="1600">
              <a:solidFill>
                <a:srgbClr val="0E101A"/>
              </a:solidFill>
              <a:latin typeface="Montserrat"/>
              <a:ea typeface="Montserrat"/>
              <a:cs typeface="Montserrat"/>
              <a:sym typeface="Montserrat"/>
            </a:endParaRPr>
          </a:p>
          <a:p>
            <a:pPr indent="0" lvl="0" marL="457200" rtl="0" algn="l">
              <a:lnSpc>
                <a:spcPct val="100000"/>
              </a:lnSpc>
              <a:spcBef>
                <a:spcPts val="0"/>
              </a:spcBef>
              <a:spcAft>
                <a:spcPts val="0"/>
              </a:spcAft>
              <a:buSzPts val="1800"/>
              <a:buNone/>
            </a:pPr>
            <a:r>
              <a:t/>
            </a:r>
            <a:endParaRPr sz="1600">
              <a:solidFill>
                <a:srgbClr val="0E101A"/>
              </a:solidFill>
              <a:latin typeface="Montserrat"/>
              <a:ea typeface="Montserrat"/>
              <a:cs typeface="Montserrat"/>
              <a:sym typeface="Montserrat"/>
            </a:endParaRPr>
          </a:p>
          <a:p>
            <a:pPr indent="0" lvl="0" marL="457200" rtl="0" algn="l">
              <a:lnSpc>
                <a:spcPct val="100000"/>
              </a:lnSpc>
              <a:spcBef>
                <a:spcPts val="0"/>
              </a:spcBef>
              <a:spcAft>
                <a:spcPts val="0"/>
              </a:spcAft>
              <a:buSzPts val="1800"/>
              <a:buNone/>
            </a:pPr>
            <a:r>
              <a:rPr lang="en-IN" sz="1600">
                <a:solidFill>
                  <a:srgbClr val="0E101A"/>
                </a:solidFill>
                <a:latin typeface="Montserrat"/>
                <a:ea typeface="Montserrat"/>
                <a:cs typeface="Montserrat"/>
                <a:sym typeface="Montserrat"/>
              </a:rPr>
              <a:t>After saw the data set first we analysis how many emotion are present in the dataset so after that we got most common seven emotion. </a:t>
            </a:r>
            <a:r>
              <a:rPr lang="en-IN" sz="1600">
                <a:solidFill>
                  <a:srgbClr val="000000"/>
                </a:solidFill>
                <a:latin typeface="Montserrat"/>
                <a:ea typeface="Montserrat"/>
                <a:cs typeface="Montserrat"/>
                <a:sym typeface="Montserrat"/>
              </a:rPr>
              <a:t>It helped us understand which features behave in which ways in relation to the target variable.</a:t>
            </a:r>
            <a:endParaRPr sz="1600">
              <a:solidFill>
                <a:srgbClr val="000000"/>
              </a:solidFill>
              <a:latin typeface="Montserrat"/>
              <a:ea typeface="Montserrat"/>
              <a:cs typeface="Montserrat"/>
              <a:sym typeface="Montserrat"/>
            </a:endParaRPr>
          </a:p>
          <a:p>
            <a:pPr indent="0" lvl="0" marL="457200" rtl="0" algn="l">
              <a:lnSpc>
                <a:spcPct val="100000"/>
              </a:lnSpc>
              <a:spcBef>
                <a:spcPts val="0"/>
              </a:spcBef>
              <a:spcAft>
                <a:spcPts val="0"/>
              </a:spcAft>
              <a:buSzPts val="1800"/>
              <a:buNone/>
            </a:pPr>
            <a:r>
              <a:t/>
            </a:r>
            <a:endParaRPr sz="1600">
              <a:solidFill>
                <a:srgbClr val="000000"/>
              </a:solidFill>
              <a:latin typeface="Montserrat"/>
              <a:ea typeface="Montserrat"/>
              <a:cs typeface="Montserrat"/>
              <a:sym typeface="Montserrat"/>
            </a:endParaRPr>
          </a:p>
          <a:p>
            <a:pPr indent="0" lvl="0" marL="457200" rtl="0" algn="l">
              <a:lnSpc>
                <a:spcPct val="100000"/>
              </a:lnSpc>
              <a:spcBef>
                <a:spcPts val="0"/>
              </a:spcBef>
              <a:spcAft>
                <a:spcPts val="0"/>
              </a:spcAft>
              <a:buSzPts val="1800"/>
              <a:buNone/>
            </a:pPr>
            <a:r>
              <a:t/>
            </a:r>
            <a:endParaRPr sz="1600">
              <a:solidFill>
                <a:srgbClr val="000000"/>
              </a:solidFill>
              <a:latin typeface="Montserrat"/>
              <a:ea typeface="Montserrat"/>
              <a:cs typeface="Montserrat"/>
              <a:sym typeface="Montserrat"/>
            </a:endParaRPr>
          </a:p>
        </p:txBody>
      </p:sp>
      <p:pic>
        <p:nvPicPr>
          <p:cNvPr id="98" name="Google Shape;98;p40"/>
          <p:cNvPicPr preferRelativeResize="0"/>
          <p:nvPr/>
        </p:nvPicPr>
        <p:blipFill rotWithShape="1">
          <a:blip r:embed="rId3">
            <a:alphaModFix/>
          </a:blip>
          <a:srcRect b="0" l="0" r="0" t="0"/>
          <a:stretch/>
        </p:blipFill>
        <p:spPr>
          <a:xfrm>
            <a:off x="2290763" y="2647950"/>
            <a:ext cx="3705225" cy="249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39c807f3fc_0_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 </a:t>
            </a:r>
            <a:endParaRPr/>
          </a:p>
        </p:txBody>
      </p:sp>
      <p:sp>
        <p:nvSpPr>
          <p:cNvPr id="104" name="Google Shape;104;g139c807f3fc_0_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05" name="Google Shape;105;g139c807f3fc_0_31"/>
          <p:cNvPicPr preferRelativeResize="0"/>
          <p:nvPr/>
        </p:nvPicPr>
        <p:blipFill rotWithShape="1">
          <a:blip r:embed="rId3">
            <a:alphaModFix/>
          </a:blip>
          <a:srcRect b="0" l="0" r="0" t="0"/>
          <a:stretch/>
        </p:blipFill>
        <p:spPr>
          <a:xfrm>
            <a:off x="3911775" y="132675"/>
            <a:ext cx="3249225" cy="2240250"/>
          </a:xfrm>
          <a:prstGeom prst="rect">
            <a:avLst/>
          </a:prstGeom>
          <a:noFill/>
          <a:ln>
            <a:noFill/>
          </a:ln>
        </p:spPr>
      </p:pic>
      <p:pic>
        <p:nvPicPr>
          <p:cNvPr id="106" name="Google Shape;106;g139c807f3fc_0_31"/>
          <p:cNvPicPr preferRelativeResize="0"/>
          <p:nvPr/>
        </p:nvPicPr>
        <p:blipFill rotWithShape="1">
          <a:blip r:embed="rId4">
            <a:alphaModFix/>
          </a:blip>
          <a:srcRect b="0" l="0" r="0" t="0"/>
          <a:stretch/>
        </p:blipFill>
        <p:spPr>
          <a:xfrm>
            <a:off x="2550300" y="2372913"/>
            <a:ext cx="5972175" cy="2695575"/>
          </a:xfrm>
          <a:prstGeom prst="rect">
            <a:avLst/>
          </a:prstGeom>
          <a:noFill/>
          <a:ln>
            <a:noFill/>
          </a:ln>
        </p:spPr>
      </p:pic>
      <p:sp>
        <p:nvSpPr>
          <p:cNvPr id="107" name="Google Shape;107;g139c807f3fc_0_31"/>
          <p:cNvSpPr txBox="1"/>
          <p:nvPr/>
        </p:nvSpPr>
        <p:spPr>
          <a:xfrm>
            <a:off x="375050" y="482200"/>
            <a:ext cx="2003700" cy="352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50"/>
              <a:buFont typeface="Arial"/>
              <a:buNone/>
            </a:pPr>
            <a:r>
              <a:rPr b="0" i="0" lang="en-IN" sz="1550" u="none" cap="none" strike="noStrike">
                <a:solidFill>
                  <a:srgbClr val="111111"/>
                </a:solidFill>
                <a:highlight>
                  <a:srgbClr val="FFFFFF"/>
                </a:highlight>
                <a:latin typeface="Montserrat"/>
                <a:ea typeface="Montserrat"/>
                <a:cs typeface="Montserrat"/>
                <a:sym typeface="Montserrat"/>
              </a:rPr>
              <a:t>A </a:t>
            </a:r>
            <a:r>
              <a:rPr b="1" i="0" lang="en-IN" sz="1550" u="none" cap="none" strike="noStrike">
                <a:solidFill>
                  <a:srgbClr val="111111"/>
                </a:solidFill>
                <a:highlight>
                  <a:srgbClr val="FFFFFF"/>
                </a:highlight>
                <a:latin typeface="Montserrat"/>
                <a:ea typeface="Montserrat"/>
                <a:cs typeface="Montserrat"/>
                <a:sym typeface="Montserrat"/>
              </a:rPr>
              <a:t>spectrogram</a:t>
            </a:r>
            <a:r>
              <a:rPr b="0" i="0" lang="en-IN" sz="1550" u="none" cap="none" strike="noStrike">
                <a:solidFill>
                  <a:srgbClr val="111111"/>
                </a:solidFill>
                <a:highlight>
                  <a:srgbClr val="FFFFFF"/>
                </a:highlight>
                <a:latin typeface="Montserrat"/>
                <a:ea typeface="Montserrat"/>
                <a:cs typeface="Montserrat"/>
                <a:sym typeface="Montserrat"/>
              </a:rPr>
              <a:t> is a visual representation of the </a:t>
            </a:r>
            <a:r>
              <a:rPr b="0" i="0" lang="en-IN" sz="1550" u="none" cap="none" strike="noStrike">
                <a:solidFill>
                  <a:srgbClr val="111111"/>
                </a:solidFill>
                <a:highlight>
                  <a:srgbClr val="FFFFFF"/>
                </a:highlight>
                <a:uFill>
                  <a:noFill/>
                </a:uFill>
                <a:latin typeface="Montserrat"/>
                <a:ea typeface="Montserrat"/>
                <a:cs typeface="Montserrat"/>
                <a:sym typeface="Montserrat"/>
                <a:hlinkClick r:id="rId5">
                  <a:extLst>
                    <a:ext uri="{A12FA001-AC4F-418D-AE19-62706E023703}">
                      <ahyp:hlinkClr val="tx"/>
                    </a:ext>
                  </a:extLst>
                </a:hlinkClick>
              </a:rPr>
              <a:t>spectrum</a:t>
            </a:r>
            <a:r>
              <a:rPr b="0" i="0" lang="en-IN" sz="1550" u="none" cap="none" strike="noStrike">
                <a:solidFill>
                  <a:srgbClr val="111111"/>
                </a:solidFill>
                <a:highlight>
                  <a:srgbClr val="FFFFFF"/>
                </a:highlight>
                <a:latin typeface="Montserrat"/>
                <a:ea typeface="Montserrat"/>
                <a:cs typeface="Montserrat"/>
                <a:sym typeface="Montserrat"/>
              </a:rPr>
              <a:t> of </a:t>
            </a:r>
            <a:r>
              <a:rPr b="0" i="0" lang="en-IN" sz="1550" u="none" cap="none" strike="noStrike">
                <a:solidFill>
                  <a:srgbClr val="111111"/>
                </a:solidFill>
                <a:highlight>
                  <a:srgbClr val="FFFFFF"/>
                </a:highlight>
                <a:uFill>
                  <a:noFill/>
                </a:uFill>
                <a:latin typeface="Montserrat"/>
                <a:ea typeface="Montserrat"/>
                <a:cs typeface="Montserrat"/>
                <a:sym typeface="Montserrat"/>
                <a:hlinkClick r:id="rId6">
                  <a:extLst>
                    <a:ext uri="{A12FA001-AC4F-418D-AE19-62706E023703}">
                      <ahyp:hlinkClr val="tx"/>
                    </a:ext>
                  </a:extLst>
                </a:hlinkClick>
              </a:rPr>
              <a:t>frequencies</a:t>
            </a:r>
            <a:r>
              <a:rPr b="0" i="0" lang="en-IN" sz="1550" u="none" cap="none" strike="noStrike">
                <a:solidFill>
                  <a:srgbClr val="111111"/>
                </a:solidFill>
                <a:highlight>
                  <a:srgbClr val="FFFFFF"/>
                </a:highlight>
                <a:latin typeface="Montserrat"/>
                <a:ea typeface="Montserrat"/>
                <a:cs typeface="Montserrat"/>
                <a:sym typeface="Montserrat"/>
              </a:rPr>
              <a:t> of a signal as it varies with time. When applied to an </a:t>
            </a:r>
            <a:r>
              <a:rPr b="0" i="0" lang="en-IN" sz="1550" u="none" cap="none" strike="noStrike">
                <a:solidFill>
                  <a:srgbClr val="111111"/>
                </a:solidFill>
                <a:highlight>
                  <a:srgbClr val="FFFFFF"/>
                </a:highlight>
                <a:uFill>
                  <a:noFill/>
                </a:uFill>
                <a:latin typeface="Montserrat"/>
                <a:ea typeface="Montserrat"/>
                <a:cs typeface="Montserrat"/>
                <a:sym typeface="Montserrat"/>
                <a:hlinkClick r:id="rId7">
                  <a:extLst>
                    <a:ext uri="{A12FA001-AC4F-418D-AE19-62706E023703}">
                      <ahyp:hlinkClr val="tx"/>
                    </a:ext>
                  </a:extLst>
                </a:hlinkClick>
              </a:rPr>
              <a:t>audio signal</a:t>
            </a:r>
            <a:r>
              <a:rPr b="0" i="0" lang="en-IN" sz="1550" u="none" cap="none" strike="noStrike">
                <a:solidFill>
                  <a:srgbClr val="111111"/>
                </a:solidFill>
                <a:highlight>
                  <a:srgbClr val="FFFFFF"/>
                </a:highlight>
                <a:latin typeface="Montserrat"/>
                <a:ea typeface="Montserrat"/>
                <a:cs typeface="Montserrat"/>
                <a:sym typeface="Montserrat"/>
              </a:rPr>
              <a:t>, spectrograms are sometimes called </a:t>
            </a:r>
            <a:r>
              <a:rPr b="1" i="0" lang="en-IN" sz="1550" u="none" cap="none" strike="noStrike">
                <a:solidFill>
                  <a:srgbClr val="111111"/>
                </a:solidFill>
                <a:highlight>
                  <a:srgbClr val="FFFFFF"/>
                </a:highlight>
                <a:latin typeface="Montserrat"/>
                <a:ea typeface="Montserrat"/>
                <a:cs typeface="Montserrat"/>
                <a:sym typeface="Montserrat"/>
              </a:rPr>
              <a:t>sonographs</a:t>
            </a:r>
            <a:r>
              <a:rPr b="0" i="0" lang="en-IN" sz="1550" u="none" cap="none" strike="noStrike">
                <a:solidFill>
                  <a:srgbClr val="111111"/>
                </a:solidFill>
                <a:highlight>
                  <a:srgbClr val="FFFFFF"/>
                </a:highlight>
                <a:latin typeface="Montserrat"/>
                <a:ea typeface="Montserrat"/>
                <a:cs typeface="Montserrat"/>
                <a:sym typeface="Montserrat"/>
              </a:rPr>
              <a:t>, </a:t>
            </a:r>
            <a:r>
              <a:rPr b="1" i="0" lang="en-IN" sz="1550" u="none" cap="none" strike="noStrike">
                <a:solidFill>
                  <a:srgbClr val="111111"/>
                </a:solidFill>
                <a:highlight>
                  <a:srgbClr val="FFFFFF"/>
                </a:highlight>
                <a:latin typeface="Montserrat"/>
                <a:ea typeface="Montserrat"/>
                <a:cs typeface="Montserrat"/>
                <a:sym typeface="Montserrat"/>
              </a:rPr>
              <a:t>voiceprints</a:t>
            </a:r>
            <a:r>
              <a:rPr b="0" i="0" lang="en-IN" sz="1550" u="none" cap="none" strike="noStrike">
                <a:solidFill>
                  <a:srgbClr val="111111"/>
                </a:solidFill>
                <a:highlight>
                  <a:srgbClr val="FFFFFF"/>
                </a:highlight>
                <a:latin typeface="Montserrat"/>
                <a:ea typeface="Montserrat"/>
                <a:cs typeface="Montserrat"/>
                <a:sym typeface="Montserrat"/>
              </a:rPr>
              <a:t>, or </a:t>
            </a:r>
            <a:r>
              <a:rPr b="1" i="0" lang="en-IN" sz="1550" u="none" cap="none" strike="noStrike">
                <a:solidFill>
                  <a:srgbClr val="111111"/>
                </a:solidFill>
                <a:highlight>
                  <a:srgbClr val="FFFFFF"/>
                </a:highlight>
                <a:latin typeface="Montserrat"/>
                <a:ea typeface="Montserrat"/>
                <a:cs typeface="Montserrat"/>
                <a:sym typeface="Montserrat"/>
              </a:rPr>
              <a:t>voicegrams</a:t>
            </a:r>
            <a:r>
              <a:rPr b="0" i="0" lang="en-IN" sz="1550" u="none" cap="none" strike="noStrike">
                <a:solidFill>
                  <a:srgbClr val="111111"/>
                </a:solidFill>
                <a:highlight>
                  <a:srgbClr val="FFFFFF"/>
                </a:highlight>
                <a:latin typeface="Montserrat"/>
                <a:ea typeface="Montserrat"/>
                <a:cs typeface="Montserrat"/>
                <a:sym typeface="Montserrat"/>
              </a:rPr>
              <a:t>.</a:t>
            </a:r>
            <a:endParaRPr b="0" i="0" sz="1900" u="none" cap="none" strike="noStrike">
              <a:solidFill>
                <a:srgbClr val="11111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Feature Extraction :</a:t>
            </a:r>
            <a:endParaRPr/>
          </a:p>
        </p:txBody>
      </p:sp>
      <p:sp>
        <p:nvSpPr>
          <p:cNvPr id="113" name="Google Shape;113;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1400"/>
              </a:spcBef>
              <a:spcAft>
                <a:spcPts val="0"/>
              </a:spcAft>
              <a:buClr>
                <a:schemeClr val="accent2"/>
              </a:buClr>
              <a:buSzPts val="2200"/>
              <a:buFont typeface="Montserrat"/>
              <a:buChar char="●"/>
            </a:pPr>
            <a:r>
              <a:rPr lang="en-IN" sz="1600">
                <a:solidFill>
                  <a:srgbClr val="000000"/>
                </a:solidFill>
                <a:latin typeface="Montserrat"/>
                <a:ea typeface="Montserrat"/>
                <a:cs typeface="Montserrat"/>
                <a:sym typeface="Montserrat"/>
              </a:rPr>
              <a:t>MFCC (Mel Frequency Cepstral Coefficients)- MFCC can be used to extract the distinctive properties of human voice, and this MFCC also represents the short-term power spectrum of human voice. MFCC is used to produce the coefficients that describe the frequency Cepstral; these coefficients are based on the linear cosine transform of the log power spectrum on the nonlinear Mel scale frequency.</a:t>
            </a:r>
            <a:endParaRPr sz="2200">
              <a:latin typeface="Montserrat"/>
              <a:ea typeface="Montserrat"/>
              <a:cs typeface="Montserrat"/>
              <a:sym typeface="Montserrat"/>
            </a:endParaRPr>
          </a:p>
          <a:p>
            <a:pPr indent="0" lvl="0" marL="114300" rtl="0" algn="just">
              <a:lnSpc>
                <a:spcPct val="115000"/>
              </a:lnSpc>
              <a:spcBef>
                <a:spcPts val="1400"/>
              </a:spcBef>
              <a:spcAft>
                <a:spcPts val="0"/>
              </a:spcAft>
              <a:buClr>
                <a:schemeClr val="accent2"/>
              </a:buClr>
              <a:buSzPts val="1800"/>
              <a:buNone/>
            </a:pPr>
            <a:r>
              <a:t/>
            </a:r>
            <a:endParaRPr b="0" i="0">
              <a:solidFill>
                <a:srgbClr val="11111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b="0" i="0" lang="en-IN">
                <a:solidFill>
                  <a:srgbClr val="111111"/>
                </a:solidFill>
                <a:latin typeface="Montserrat"/>
                <a:ea typeface="Montserrat"/>
                <a:cs typeface="Montserrat"/>
                <a:sym typeface="Montserrat"/>
              </a:rPr>
              <a:t> </a:t>
            </a:r>
            <a:r>
              <a:rPr lang="en-IN" sz="1600">
                <a:solidFill>
                  <a:srgbClr val="000000"/>
                </a:solidFill>
                <a:latin typeface="Montserrat"/>
                <a:ea typeface="Montserrat"/>
                <a:cs typeface="Montserrat"/>
                <a:sym typeface="Montserrat"/>
              </a:rPr>
              <a:t>Mel Spectrogram- A Fast Fourier Transform is computed on overlapping windowed segments of the signal and that we get what's called the spectrogram A spectrogram may be a visual way of speaking to the flag quality, or “loudness”, of a flag over time at different frequencies display in a specific waveform.</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Algorithms Used:</a:t>
            </a:r>
            <a:endParaRPr b="1">
              <a:latin typeface="Montserrat"/>
              <a:ea typeface="Montserrat"/>
              <a:cs typeface="Montserrat"/>
              <a:sym typeface="Montserrat"/>
            </a:endParaRPr>
          </a:p>
          <a:p>
            <a:pPr indent="-406400" lvl="0" marL="457200" rtl="0" algn="l">
              <a:lnSpc>
                <a:spcPct val="100000"/>
              </a:lnSpc>
              <a:spcBef>
                <a:spcPts val="0"/>
              </a:spcBef>
              <a:spcAft>
                <a:spcPts val="0"/>
              </a:spcAft>
              <a:buSzPts val="2800"/>
              <a:buFont typeface="Montserrat"/>
              <a:buAutoNum type="arabicPeriod"/>
            </a:pPr>
            <a:r>
              <a:rPr b="1" lang="en-IN">
                <a:latin typeface="Montserrat"/>
                <a:ea typeface="Montserrat"/>
                <a:cs typeface="Montserrat"/>
                <a:sym typeface="Montserrat"/>
              </a:rPr>
              <a:t>MLP (Multi Layer Perceptron)</a:t>
            </a:r>
            <a:endParaRPr b="1">
              <a:latin typeface="Montserrat"/>
              <a:ea typeface="Montserrat"/>
              <a:cs typeface="Montserrat"/>
              <a:sym typeface="Montserrat"/>
            </a:endParaRPr>
          </a:p>
        </p:txBody>
      </p:sp>
      <p:sp>
        <p:nvSpPr>
          <p:cNvPr id="119" name="Google Shape;119;p42"/>
          <p:cNvSpPr txBox="1"/>
          <p:nvPr>
            <p:ph idx="1" type="body"/>
          </p:nvPr>
        </p:nvSpPr>
        <p:spPr>
          <a:xfrm>
            <a:off x="311700" y="142412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Montserrat"/>
              <a:buChar char="●"/>
            </a:pPr>
            <a:r>
              <a:rPr lang="en-IN" sz="1700">
                <a:solidFill>
                  <a:srgbClr val="000000"/>
                </a:solidFill>
                <a:latin typeface="Montserrat"/>
                <a:ea typeface="Montserrat"/>
                <a:cs typeface="Montserrat"/>
                <a:sym typeface="Montserrat"/>
              </a:rPr>
              <a:t>Multilayer perceptron (MLP) classifier is a supervised classification technique that uses backpropagation for training. It is one of the feed-forward artificial neural networks (ANN) classes. It consists of more than one perceptron. It consists of one output layer, one input layer, and in between these input and output layers, there may be an arbitrary number of hidden layers based on the user’s choice. </a:t>
            </a:r>
            <a:endParaRPr sz="17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600">
              <a:solidFill>
                <a:srgbClr val="000000"/>
              </a:solidFill>
              <a:latin typeface="Montserrat"/>
              <a:ea typeface="Montserrat"/>
              <a:cs typeface="Montserrat"/>
              <a:sym typeface="Montserrat"/>
            </a:endParaRPr>
          </a:p>
          <a:p>
            <a:pPr indent="-336550" lvl="0" marL="457200" rtl="0" algn="l">
              <a:lnSpc>
                <a:spcPct val="115000"/>
              </a:lnSpc>
              <a:spcBef>
                <a:spcPts val="0"/>
              </a:spcBef>
              <a:spcAft>
                <a:spcPts val="0"/>
              </a:spcAft>
              <a:buClr>
                <a:srgbClr val="000000"/>
              </a:buClr>
              <a:buSzPts val="1700"/>
              <a:buFont typeface="Montserrat"/>
              <a:buChar char="●"/>
            </a:pPr>
            <a:r>
              <a:rPr lang="en-IN" sz="1700">
                <a:solidFill>
                  <a:srgbClr val="000000"/>
                </a:solidFill>
                <a:latin typeface="Montserrat"/>
                <a:ea typeface="Montserrat"/>
                <a:cs typeface="Montserrat"/>
                <a:sym typeface="Montserrat"/>
              </a:rPr>
              <a:t>Its nonlinear activation function, multiple layers distinguish this from a single layer feed-forward neural network. Since it has nonlinear activation, it can be able to distinguish the data that is not linearly separable.</a:t>
            </a:r>
            <a:endParaRPr sz="2700">
              <a:solidFill>
                <a:srgbClr val="11111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2. LSTM (Long Short Term Memory)</a:t>
            </a:r>
            <a:endParaRPr b="1">
              <a:solidFill>
                <a:schemeClr val="dk1"/>
              </a:solidFill>
              <a:latin typeface="Montserrat"/>
              <a:ea typeface="Montserrat"/>
              <a:cs typeface="Montserrat"/>
              <a:sym typeface="Montserrat"/>
            </a:endParaRPr>
          </a:p>
        </p:txBody>
      </p:sp>
      <p:sp>
        <p:nvSpPr>
          <p:cNvPr id="125" name="Google Shape;125;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IN" sz="1600">
                <a:solidFill>
                  <a:srgbClr val="000000"/>
                </a:solidFill>
                <a:latin typeface="Montserrat"/>
                <a:ea typeface="Montserrat"/>
                <a:cs typeface="Montserrat"/>
                <a:sym typeface="Montserrat"/>
              </a:rPr>
              <a:t>Long Short-Term Memory systems are the special mode of RNN that have the capabilities to memorize long-term conditions and rectify choice to work in a profound assortment of problems. These are specially planned to manage with long-term conditions issues, by default behaviour, they can keep in mind data for a colossal span to time. Like the chain-like structure of rehashing modules of RNN, LSTM incorporates a distinctive structure of the rehashing modules, it has the set of four neural organize layer that connected with each other in a special way.</a:t>
            </a:r>
            <a:endParaRPr sz="16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rgbClr val="111111"/>
              </a:solidFill>
              <a:latin typeface="Montserrat"/>
              <a:ea typeface="Montserrat"/>
              <a:cs typeface="Montserrat"/>
              <a:sym typeface="Montserrat"/>
            </a:endParaRPr>
          </a:p>
          <a:p>
            <a:pPr indent="-228600" lvl="0" marL="457200" rtl="0" algn="l">
              <a:lnSpc>
                <a:spcPct val="115000"/>
              </a:lnSpc>
              <a:spcBef>
                <a:spcPts val="0"/>
              </a:spcBef>
              <a:spcAft>
                <a:spcPts val="0"/>
              </a:spcAft>
              <a:buClr>
                <a:schemeClr val="accent2"/>
              </a:buClr>
              <a:buSzPts val="1800"/>
              <a:buNone/>
            </a:pPr>
            <a:r>
              <a:t/>
            </a:r>
            <a:endParaRPr b="0" i="0">
              <a:solidFill>
                <a:srgbClr val="11111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latin typeface="Montserrat"/>
              <a:ea typeface="Montserrat"/>
              <a:cs typeface="Montserrat"/>
              <a:sym typeface="Montserrat"/>
            </a:endParaRPr>
          </a:p>
        </p:txBody>
      </p:sp>
      <p:pic>
        <p:nvPicPr>
          <p:cNvPr id="126" name="Google Shape;126;p43"/>
          <p:cNvPicPr preferRelativeResize="0"/>
          <p:nvPr/>
        </p:nvPicPr>
        <p:blipFill rotWithShape="1">
          <a:blip r:embed="rId3">
            <a:alphaModFix/>
          </a:blip>
          <a:srcRect b="0" l="0" r="0" t="0"/>
          <a:stretch/>
        </p:blipFill>
        <p:spPr>
          <a:xfrm>
            <a:off x="2863450" y="3517125"/>
            <a:ext cx="2858700" cy="151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Evaluation Metrics :</a:t>
            </a:r>
            <a:endParaRPr/>
          </a:p>
        </p:txBody>
      </p:sp>
      <p:sp>
        <p:nvSpPr>
          <p:cNvPr id="132" name="Google Shape;132;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accent2"/>
              </a:buClr>
              <a:buSzPts val="2100"/>
              <a:buFont typeface="Montserrat"/>
              <a:buChar char="●"/>
            </a:pPr>
            <a:r>
              <a:rPr lang="en-IN" sz="1500">
                <a:solidFill>
                  <a:srgbClr val="000000"/>
                </a:solidFill>
                <a:latin typeface="Montserrat"/>
                <a:ea typeface="Montserrat"/>
                <a:cs typeface="Montserrat"/>
                <a:sym typeface="Montserrat"/>
              </a:rPr>
              <a:t>The confusion matrix is a table that summarizes how successful the classification model is in estimating examples related  to different  classes. One axis of the confusion matrix is the label predicted by  model , and the other axis is the actual label.</a:t>
            </a:r>
            <a:endParaRPr sz="2100">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rgbClr val="111111"/>
              </a:solidFill>
              <a:latin typeface="Montserrat"/>
              <a:ea typeface="Montserrat"/>
              <a:cs typeface="Montserrat"/>
              <a:sym typeface="Montserrat"/>
            </a:endParaRPr>
          </a:p>
          <a:p>
            <a:pPr indent="0" lvl="0" marL="457200" rtl="0" algn="just">
              <a:lnSpc>
                <a:spcPct val="115000"/>
              </a:lnSpc>
              <a:spcBef>
                <a:spcPts val="0"/>
              </a:spcBef>
              <a:spcAft>
                <a:spcPts val="0"/>
              </a:spcAft>
              <a:buSzPts val="1800"/>
              <a:buNone/>
            </a:pPr>
            <a:r>
              <a:t/>
            </a:r>
            <a:endParaRPr>
              <a:latin typeface="Montserrat"/>
              <a:ea typeface="Montserrat"/>
              <a:cs typeface="Montserrat"/>
              <a:sym typeface="Montserrat"/>
            </a:endParaRPr>
          </a:p>
        </p:txBody>
      </p:sp>
      <p:pic>
        <p:nvPicPr>
          <p:cNvPr descr="C:\Users\ChandraShekhar\Desktop\speech emotion recognition\download3.png" id="133" name="Google Shape;133;p46"/>
          <p:cNvPicPr preferRelativeResize="0"/>
          <p:nvPr/>
        </p:nvPicPr>
        <p:blipFill rotWithShape="1">
          <a:blip r:embed="rId3">
            <a:alphaModFix/>
          </a:blip>
          <a:srcRect b="0" l="0" r="0" t="0"/>
          <a:stretch/>
        </p:blipFill>
        <p:spPr>
          <a:xfrm>
            <a:off x="2445575" y="2207400"/>
            <a:ext cx="3550364" cy="279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39c807f3fc_0_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Classification report</a:t>
            </a:r>
            <a:endParaRPr b="1">
              <a:latin typeface="Montserrat"/>
              <a:ea typeface="Montserrat"/>
              <a:cs typeface="Montserrat"/>
              <a:sym typeface="Montserrat"/>
            </a:endParaRPr>
          </a:p>
        </p:txBody>
      </p:sp>
      <p:sp>
        <p:nvSpPr>
          <p:cNvPr id="139" name="Google Shape;139;g139c807f3fc_0_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sz="1500">
                <a:solidFill>
                  <a:srgbClr val="202124"/>
                </a:solidFill>
                <a:highlight>
                  <a:srgbClr val="FFFFFF"/>
                </a:highlight>
                <a:latin typeface="Montserrat"/>
                <a:ea typeface="Montserrat"/>
                <a:cs typeface="Montserrat"/>
                <a:sym typeface="Montserrat"/>
              </a:rPr>
              <a:t>A classification report is </a:t>
            </a:r>
            <a:r>
              <a:rPr b="1" lang="en-IN" sz="1500">
                <a:solidFill>
                  <a:srgbClr val="202124"/>
                </a:solidFill>
                <a:highlight>
                  <a:srgbClr val="FFFFFF"/>
                </a:highlight>
                <a:latin typeface="Montserrat"/>
                <a:ea typeface="Montserrat"/>
                <a:cs typeface="Montserrat"/>
                <a:sym typeface="Montserrat"/>
              </a:rPr>
              <a:t>a performance evaluation metric in machine learning</a:t>
            </a:r>
            <a:r>
              <a:rPr lang="en-IN" sz="1500">
                <a:solidFill>
                  <a:srgbClr val="202124"/>
                </a:solidFill>
                <a:highlight>
                  <a:srgbClr val="FFFFFF"/>
                </a:highlight>
                <a:latin typeface="Montserrat"/>
                <a:ea typeface="Montserrat"/>
                <a:cs typeface="Montserrat"/>
                <a:sym typeface="Montserrat"/>
              </a:rPr>
              <a:t>. It is used to show the precision, recall, F1 Score, and support of your trained classification model.</a:t>
            </a:r>
            <a:endParaRPr sz="2100">
              <a:latin typeface="Montserrat"/>
              <a:ea typeface="Montserrat"/>
              <a:cs typeface="Montserrat"/>
              <a:sym typeface="Montserrat"/>
            </a:endParaRPr>
          </a:p>
        </p:txBody>
      </p:sp>
      <p:pic>
        <p:nvPicPr>
          <p:cNvPr id="140" name="Google Shape;140;g139c807f3fc_0_24"/>
          <p:cNvPicPr preferRelativeResize="0"/>
          <p:nvPr/>
        </p:nvPicPr>
        <p:blipFill rotWithShape="1">
          <a:blip r:embed="rId3">
            <a:alphaModFix/>
          </a:blip>
          <a:srcRect b="0" l="0" r="0" t="0"/>
          <a:stretch/>
        </p:blipFill>
        <p:spPr>
          <a:xfrm>
            <a:off x="1609725" y="2190750"/>
            <a:ext cx="5924550" cy="278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Results from training the model</a:t>
            </a:r>
            <a:endParaRPr/>
          </a:p>
        </p:txBody>
      </p:sp>
      <p:sp>
        <p:nvSpPr>
          <p:cNvPr id="146" name="Google Shape;146;p47"/>
          <p:cNvSpPr txBox="1"/>
          <p:nvPr>
            <p:ph idx="1" type="body"/>
          </p:nvPr>
        </p:nvSpPr>
        <p:spPr>
          <a:xfrm>
            <a:off x="311700" y="1152475"/>
            <a:ext cx="8520600" cy="3796896"/>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last few epoch results from the training are shown below</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training Loss value is close to “0.01” and accuracy is “0.99” at 50 epochs.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Validation/Testing loss is  around“3.5” and accuracy is “0.60”.</a:t>
            </a:r>
            <a:endParaRPr/>
          </a:p>
        </p:txBody>
      </p:sp>
      <p:pic>
        <p:nvPicPr>
          <p:cNvPr id="147" name="Google Shape;147;p47"/>
          <p:cNvPicPr preferRelativeResize="0"/>
          <p:nvPr/>
        </p:nvPicPr>
        <p:blipFill rotWithShape="1">
          <a:blip r:embed="rId3">
            <a:alphaModFix/>
          </a:blip>
          <a:srcRect b="0" l="0" r="0" t="0"/>
          <a:stretch/>
        </p:blipFill>
        <p:spPr>
          <a:xfrm>
            <a:off x="472675" y="1581150"/>
            <a:ext cx="3676650" cy="2495550"/>
          </a:xfrm>
          <a:prstGeom prst="rect">
            <a:avLst/>
          </a:prstGeom>
          <a:noFill/>
          <a:ln>
            <a:noFill/>
          </a:ln>
        </p:spPr>
      </p:pic>
      <p:pic>
        <p:nvPicPr>
          <p:cNvPr id="148" name="Google Shape;148;p47"/>
          <p:cNvPicPr preferRelativeResize="0"/>
          <p:nvPr/>
        </p:nvPicPr>
        <p:blipFill rotWithShape="1">
          <a:blip r:embed="rId4">
            <a:alphaModFix/>
          </a:blip>
          <a:srcRect b="0" l="0" r="0" t="0"/>
          <a:stretch/>
        </p:blipFill>
        <p:spPr>
          <a:xfrm>
            <a:off x="4572000" y="1519250"/>
            <a:ext cx="3676650" cy="249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Deploying the model on Streamlit :</a:t>
            </a:r>
            <a:endParaRPr/>
          </a:p>
        </p:txBody>
      </p:sp>
      <p:sp>
        <p:nvSpPr>
          <p:cNvPr id="154" name="Google Shape;15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800"/>
              <a:buNone/>
            </a:pPr>
            <a:r>
              <a:t/>
            </a:r>
            <a:endParaRPr>
              <a:latin typeface="Montserrat"/>
              <a:ea typeface="Montserrat"/>
              <a:cs typeface="Montserrat"/>
              <a:sym typeface="Montserrat"/>
            </a:endParaRPr>
          </a:p>
        </p:txBody>
      </p:sp>
      <p:pic>
        <p:nvPicPr>
          <p:cNvPr id="155" name="Google Shape;155;p48"/>
          <p:cNvPicPr preferRelativeResize="0"/>
          <p:nvPr/>
        </p:nvPicPr>
        <p:blipFill rotWithShape="1">
          <a:blip r:embed="rId3">
            <a:alphaModFix/>
          </a:blip>
          <a:srcRect b="0" l="0" r="0" t="0"/>
          <a:stretch/>
        </p:blipFill>
        <p:spPr>
          <a:xfrm>
            <a:off x="578650" y="1017725"/>
            <a:ext cx="7661674" cy="4010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latin typeface="Montserrat"/>
                <a:ea typeface="Montserrat"/>
                <a:cs typeface="Montserrat"/>
                <a:sym typeface="Montserrat"/>
              </a:rPr>
              <a:t>Deploying on AWS (Amazon Web Service) servers: </a:t>
            </a:r>
            <a:endParaRPr/>
          </a:p>
        </p:txBody>
      </p:sp>
      <p:sp>
        <p:nvSpPr>
          <p:cNvPr id="161" name="Google Shape;161;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b="0" i="0" lang="en-IN">
                <a:solidFill>
                  <a:srgbClr val="51565E"/>
                </a:solidFill>
                <a:latin typeface="Montserrat"/>
                <a:ea typeface="Montserrat"/>
                <a:cs typeface="Montserrat"/>
                <a:sym typeface="Montserrat"/>
              </a:rPr>
              <a:t> AWS is The leading cloud provider in the marketplace is Amazon Web Services. It provides over 170 AWS services to the developers so they can access them from anywhere at the time of need. </a:t>
            </a:r>
            <a:endParaRPr/>
          </a:p>
          <a:p>
            <a:pPr indent="0" lvl="0" marL="114300" rtl="0" algn="just">
              <a:lnSpc>
                <a:spcPct val="115000"/>
              </a:lnSpc>
              <a:spcBef>
                <a:spcPts val="0"/>
              </a:spcBef>
              <a:spcAft>
                <a:spcPts val="0"/>
              </a:spcAft>
              <a:buClr>
                <a:schemeClr val="accent2"/>
              </a:buClr>
              <a:buSzPts val="1800"/>
              <a:buNone/>
            </a:pPr>
            <a:r>
              <a:t/>
            </a:r>
            <a:endParaRPr b="0" i="0">
              <a:solidFill>
                <a:srgbClr val="51565E"/>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b="0" i="0" lang="en-IN">
                <a:solidFill>
                  <a:srgbClr val="51565E"/>
                </a:solidFill>
                <a:latin typeface="Montserrat"/>
                <a:ea typeface="Montserrat"/>
                <a:cs typeface="Montserrat"/>
                <a:sym typeface="Montserrat"/>
              </a:rPr>
              <a:t>AWS has customers in over 190 countries worldwide, including 5000 ed-tech institutions and 2000 government organizations. Many companies like ESPN, Adobe, Twitter, Netflix, Facebook, BBC, etc., use AWS services.</a:t>
            </a:r>
            <a:endParaRPr/>
          </a:p>
          <a:p>
            <a:pPr indent="-228600" lvl="0" marL="457200" rtl="0" algn="just">
              <a:lnSpc>
                <a:spcPct val="115000"/>
              </a:lnSpc>
              <a:spcBef>
                <a:spcPts val="0"/>
              </a:spcBef>
              <a:spcAft>
                <a:spcPts val="0"/>
              </a:spcAft>
              <a:buClr>
                <a:schemeClr val="accent2"/>
              </a:buClr>
              <a:buSzPts val="1800"/>
              <a:buNone/>
            </a:pPr>
            <a:r>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Contents</a:t>
            </a:r>
            <a:endParaRPr/>
          </a:p>
        </p:txBody>
      </p:sp>
      <p:sp>
        <p:nvSpPr>
          <p:cNvPr id="50" name="Google Shape;5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1. Problem Statement</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2. Introduction</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3. Understanding Data</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4. Data Modelling and Model implementation</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5. Post Deployment on AWS</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6. Conclusion</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Snippet of EC2 instance deployed on aws:</a:t>
            </a:r>
            <a:endParaRPr/>
          </a:p>
        </p:txBody>
      </p:sp>
      <p:pic>
        <p:nvPicPr>
          <p:cNvPr id="167" name="Google Shape;167;p55"/>
          <p:cNvPicPr preferRelativeResize="0"/>
          <p:nvPr/>
        </p:nvPicPr>
        <p:blipFill rotWithShape="1">
          <a:blip r:embed="rId3">
            <a:alphaModFix/>
          </a:blip>
          <a:srcRect b="0" l="0" r="0" t="0"/>
          <a:stretch/>
        </p:blipFill>
        <p:spPr>
          <a:xfrm>
            <a:off x="827500" y="1127250"/>
            <a:ext cx="6792845"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Conclusion:</a:t>
            </a:r>
            <a:endParaRPr/>
          </a:p>
        </p:txBody>
      </p:sp>
      <p:sp>
        <p:nvSpPr>
          <p:cNvPr id="173" name="Google Shape;173;p25"/>
          <p:cNvSpPr txBox="1"/>
          <p:nvPr>
            <p:ph idx="1" type="body"/>
          </p:nvPr>
        </p:nvSpPr>
        <p:spPr>
          <a:xfrm>
            <a:off x="311700" y="1079903"/>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sz="1600">
                <a:solidFill>
                  <a:schemeClr val="accent2"/>
                </a:solidFill>
                <a:latin typeface="Montserrat"/>
                <a:ea typeface="Montserrat"/>
                <a:cs typeface="Montserrat"/>
                <a:sym typeface="Montserrat"/>
              </a:rPr>
              <a:t>The Experiment I chose is to an end to end deployable model of Speech Emotion Recognition based on Deep Learning</a:t>
            </a:r>
            <a:r>
              <a:rPr lang="en-IN">
                <a:solidFill>
                  <a:schemeClr val="accent2"/>
                </a:solidFill>
                <a:latin typeface="Montserrat"/>
                <a:ea typeface="Montserrat"/>
                <a:cs typeface="Montserrat"/>
                <a:sym typeface="Montserrat"/>
              </a:rPr>
              <a:t>.</a:t>
            </a:r>
            <a:endParaRPr>
              <a:solidFill>
                <a:schemeClr val="accent2"/>
              </a:solidFill>
              <a:latin typeface="Montserrat"/>
              <a:ea typeface="Montserrat"/>
              <a:cs typeface="Montserrat"/>
              <a:sym typeface="Montserrat"/>
            </a:endParaRPr>
          </a:p>
          <a:p>
            <a:pPr indent="-368300" lvl="0" marL="457200" rtl="0" algn="l">
              <a:lnSpc>
                <a:spcPct val="100000"/>
              </a:lnSpc>
              <a:spcBef>
                <a:spcPts val="1400"/>
              </a:spcBef>
              <a:spcAft>
                <a:spcPts val="0"/>
              </a:spcAft>
              <a:buClr>
                <a:schemeClr val="accent2"/>
              </a:buClr>
              <a:buSzPts val="2200"/>
              <a:buFont typeface="Montserrat"/>
              <a:buChar char="●"/>
            </a:pPr>
            <a:r>
              <a:rPr lang="en-IN" sz="1600">
                <a:solidFill>
                  <a:schemeClr val="accent2"/>
                </a:solidFill>
                <a:latin typeface="Montserrat"/>
                <a:ea typeface="Montserrat"/>
                <a:cs typeface="Montserrat"/>
                <a:sym typeface="Montserrat"/>
              </a:rPr>
              <a:t>In this Project, we utilize a few excellent procedures like  LSTM, GRU. After utilizing all demonstrate LSTM gave a good accuracy. After that we also use Data Augmentation could be a strategy utilized to extend the sum of information by including marginally adjusted duplicates of as of now existing information or recently made engineered information from existing information. It acts as a regularizer and makes a difference decrease overfitting when preparing a machine learning demonstrate. </a:t>
            </a:r>
            <a:endParaRPr>
              <a:solidFill>
                <a:schemeClr val="accent2"/>
              </a:solidFill>
              <a:latin typeface="Montserrat"/>
              <a:ea typeface="Montserrat"/>
              <a:cs typeface="Montserrat"/>
              <a:sym typeface="Montserrat"/>
            </a:endParaRPr>
          </a:p>
          <a:p>
            <a:pPr indent="-342900" lvl="0" marL="457200" rtl="0" algn="just">
              <a:lnSpc>
                <a:spcPct val="115000"/>
              </a:lnSpc>
              <a:spcBef>
                <a:spcPts val="1400"/>
              </a:spcBef>
              <a:spcAft>
                <a:spcPts val="0"/>
              </a:spcAft>
              <a:buClr>
                <a:schemeClr val="accent2"/>
              </a:buClr>
              <a:buSzPts val="1800"/>
              <a:buChar char="●"/>
            </a:pPr>
            <a:r>
              <a:rPr lang="en-IN">
                <a:solidFill>
                  <a:schemeClr val="accent2"/>
                </a:solidFill>
                <a:latin typeface="Montserrat"/>
                <a:ea typeface="Montserrat"/>
                <a:cs typeface="Montserrat"/>
                <a:sym typeface="Montserrat"/>
              </a:rPr>
              <a:t>The model was further deployed on Azure from Amazon Web Service by creating an EC2 instance.</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39c807f3fc_0_42"/>
          <p:cNvSpPr txBox="1"/>
          <p:nvPr>
            <p:ph type="title"/>
          </p:nvPr>
        </p:nvSpPr>
        <p:spPr>
          <a:xfrm>
            <a:off x="779100" y="316450"/>
            <a:ext cx="7585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                        </a:t>
            </a:r>
            <a:r>
              <a:rPr lang="en-IN" sz="3000"/>
              <a:t>THANK YOU</a:t>
            </a:r>
            <a:endParaRPr sz="3000"/>
          </a:p>
        </p:txBody>
      </p:sp>
      <p:sp>
        <p:nvSpPr>
          <p:cNvPr id="179" name="Google Shape;179;g139c807f3fc_0_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sz="8000">
                <a:solidFill>
                  <a:schemeClr val="dk1"/>
                </a:solidFill>
              </a:rPr>
              <a:t>   </a:t>
            </a:r>
            <a:endParaRPr sz="8000">
              <a:solidFill>
                <a:schemeClr val="dk1"/>
              </a:solidFill>
            </a:endParaRPr>
          </a:p>
        </p:txBody>
      </p:sp>
      <p:pic>
        <p:nvPicPr>
          <p:cNvPr id="180" name="Google Shape;180;g139c807f3fc_0_42"/>
          <p:cNvPicPr preferRelativeResize="0"/>
          <p:nvPr/>
        </p:nvPicPr>
        <p:blipFill rotWithShape="1">
          <a:blip r:embed="rId3">
            <a:alphaModFix/>
          </a:blip>
          <a:srcRect b="0" l="0" r="0" t="0"/>
          <a:stretch/>
        </p:blipFill>
        <p:spPr>
          <a:xfrm>
            <a:off x="1578725" y="1152475"/>
            <a:ext cx="5986549" cy="399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Problem Statement</a:t>
            </a:r>
            <a:endParaRPr/>
          </a:p>
        </p:txBody>
      </p:sp>
      <p:sp>
        <p:nvSpPr>
          <p:cNvPr id="56" name="Google Shape;56;p3"/>
          <p:cNvSpPr txBox="1"/>
          <p:nvPr>
            <p:ph idx="1" type="body"/>
          </p:nvPr>
        </p:nvSpPr>
        <p:spPr>
          <a:xfrm>
            <a:off x="311700" y="948267"/>
            <a:ext cx="8520600" cy="3896379"/>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Verbal Communication is valuable and sought after in workplace and classroom environments alike. There is no denying the notion that Indians lack verbal communication and consequently lag behind in the workplace or classroom environments. This happens despite them having strong technical competencies. </a:t>
            </a:r>
            <a:endParaRPr/>
          </a:p>
          <a:p>
            <a:pPr indent="0" lvl="0" marL="114300" rtl="0" algn="l">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Clear and comprehensive speech is the vital backbone of strong communication and presentation skills. Millions of people are affected by stuttering and other speech disfluencies, with the majority of the world having experienced mild stutters while communicating under stressful conditions.</a:t>
            </a:r>
            <a:endParaRPr>
              <a:solidFill>
                <a:schemeClr val="accent2"/>
              </a:solidFill>
              <a:latin typeface="Montserrat"/>
              <a:ea typeface="Montserrat"/>
              <a:cs typeface="Montserrat"/>
              <a:sym typeface="Montserrat"/>
            </a:endParaRPr>
          </a:p>
          <a:p>
            <a:pPr indent="0" lvl="0" marL="114300" rtl="0" algn="l">
              <a:lnSpc>
                <a:spcPct val="115000"/>
              </a:lnSpc>
              <a:spcBef>
                <a:spcPts val="0"/>
              </a:spcBef>
              <a:spcAft>
                <a:spcPts val="0"/>
              </a:spcAft>
              <a:buClr>
                <a:schemeClr val="accent2"/>
              </a:buClr>
              <a:buSzPts val="1800"/>
              <a:buNone/>
            </a:pPr>
            <a:r>
              <a:t/>
            </a:r>
            <a:endParaRPr b="0" i="0" sz="1100">
              <a:solidFill>
                <a:schemeClr val="accent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 </a:t>
            </a:r>
            <a:endParaRPr/>
          </a:p>
        </p:txBody>
      </p:sp>
      <p:sp>
        <p:nvSpPr>
          <p:cNvPr id="62" name="Google Shape;62;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Research shows that mild disfluencies can be cured without medical help, just practicing speech regularly and constructive feedbacks are effective ways to improve. We will solve the above-mentioned problem by applying deep learning algorithms to audio/speech data. The solution will be to identify emotions in speech</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We will solve the above-mentioned challenge by applying deep learning algorithms to audio speech data. The solution to this problem is by recognizing emotions in the speech.</a:t>
            </a:r>
            <a:r>
              <a:rPr lang="en-I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311700" y="19768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Introduction</a:t>
            </a:r>
            <a:br>
              <a:rPr lang="en-IN"/>
            </a:br>
            <a:endParaRPr/>
          </a:p>
        </p:txBody>
      </p:sp>
      <p:sp>
        <p:nvSpPr>
          <p:cNvPr id="68" name="Google Shape;68;p4"/>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accent2"/>
              </a:buClr>
              <a:buSzPts val="2200"/>
              <a:buFont typeface="Montserrat"/>
              <a:buChar char="●"/>
            </a:pPr>
            <a:r>
              <a:rPr lang="en-IN" sz="1600">
                <a:solidFill>
                  <a:srgbClr val="000000"/>
                </a:solidFill>
                <a:latin typeface="Montserrat"/>
                <a:ea typeface="Montserrat"/>
                <a:cs typeface="Montserrat"/>
                <a:sym typeface="Montserrat"/>
              </a:rPr>
              <a:t>Speech is the most natural form of communication between humans and computers speech is a complex signal. It contains information regarding message speaker language and emotion. so, emotion makes speech more attractive more effective more expressive. Speech emotion recognition means understanding the emotional state of a human by extracting or detecting the feature extracted by his/her voice.</a:t>
            </a:r>
            <a:endParaRPr sz="1600">
              <a:solidFill>
                <a:srgbClr val="000000"/>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sz="1600">
              <a:solidFill>
                <a:schemeClr val="accent2"/>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accent2"/>
              </a:buClr>
              <a:buSzPts val="2200"/>
              <a:buFont typeface="Montserrat"/>
              <a:buChar char="●"/>
            </a:pPr>
            <a:r>
              <a:rPr lang="en-IN" sz="1600">
                <a:solidFill>
                  <a:srgbClr val="000000"/>
                </a:solidFill>
                <a:latin typeface="Montserrat"/>
                <a:ea typeface="Montserrat"/>
                <a:cs typeface="Montserrat"/>
                <a:sym typeface="Montserrat"/>
              </a:rPr>
              <a:t>There are some universal emotions including Neutral, anger, joy, sadness in which any intelligent system with limited computer resources can be trained to recognize or synthesize as needed.</a:t>
            </a:r>
            <a:endParaRPr sz="2200">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sz="1600">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9"/>
          <p:cNvSpPr txBox="1"/>
          <p:nvPr>
            <p:ph idx="1" type="body"/>
          </p:nvPr>
        </p:nvSpPr>
        <p:spPr>
          <a:xfrm>
            <a:off x="311700" y="402956"/>
            <a:ext cx="8520600" cy="4165919"/>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Clr>
                <a:schemeClr val="accent2"/>
              </a:buClr>
              <a:buSzPts val="1800"/>
              <a:buNone/>
            </a:pPr>
            <a:r>
              <a:t/>
            </a:r>
            <a:endParaRPr sz="1600">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sz="1600">
                <a:solidFill>
                  <a:schemeClr val="accent2"/>
                </a:solidFill>
                <a:latin typeface="Montserrat"/>
                <a:ea typeface="Montserrat"/>
                <a:cs typeface="Montserrat"/>
                <a:sym typeface="Montserrat"/>
              </a:rPr>
              <a:t> While digital platforms have limitations in terms of physical surveillance but it comes with the power of data and machines which can work for you. It provides data in the form of video, audio, and texts which can be analyzed using deep learning algorithms. </a:t>
            </a:r>
            <a:endParaRPr/>
          </a:p>
          <a:p>
            <a:pPr indent="0" lvl="0" marL="114300" rtl="0" algn="just">
              <a:lnSpc>
                <a:spcPct val="115000"/>
              </a:lnSpc>
              <a:spcBef>
                <a:spcPts val="0"/>
              </a:spcBef>
              <a:spcAft>
                <a:spcPts val="0"/>
              </a:spcAft>
              <a:buClr>
                <a:schemeClr val="accent2"/>
              </a:buClr>
              <a:buSzPts val="1800"/>
              <a:buNone/>
            </a:pPr>
            <a:r>
              <a:t/>
            </a:r>
            <a:endParaRPr sz="1600">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sz="1600">
                <a:solidFill>
                  <a:schemeClr val="accent2"/>
                </a:solidFill>
                <a:latin typeface="Montserrat"/>
                <a:ea typeface="Montserrat"/>
                <a:cs typeface="Montserrat"/>
                <a:sym typeface="Montserrat"/>
              </a:rPr>
              <a:t>Deep learning backed system not only solves the speech emotion recognition issue, but it also removes the human bias from the system, and all information is no longer in a human brain rather translated in numbers that can be analyzed and tracked.</a:t>
            </a:r>
            <a:endParaRPr sz="1600">
              <a:solidFill>
                <a:schemeClr val="accent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Dataset Information</a:t>
            </a:r>
            <a:endParaRPr/>
          </a:p>
        </p:txBody>
      </p:sp>
      <p:sp>
        <p:nvSpPr>
          <p:cNvPr id="79" name="Google Shape;79;p6"/>
          <p:cNvSpPr txBox="1"/>
          <p:nvPr>
            <p:ph idx="1" type="body"/>
          </p:nvPr>
        </p:nvSpPr>
        <p:spPr>
          <a:xfrm>
            <a:off x="311700" y="1017725"/>
            <a:ext cx="8520600" cy="368075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accent2"/>
              </a:buClr>
              <a:buSzPts val="1600"/>
              <a:buFont typeface="Arial"/>
              <a:buChar char="•"/>
            </a:pPr>
            <a:r>
              <a:rPr b="0" i="0" lang="en-IN" sz="1600">
                <a:solidFill>
                  <a:schemeClr val="accent2"/>
                </a:solidFill>
                <a:latin typeface="Montserrat"/>
                <a:ea typeface="Montserrat"/>
                <a:cs typeface="Montserrat"/>
                <a:sym typeface="Montserrat"/>
              </a:rPr>
              <a:t>The data </a:t>
            </a:r>
            <a:r>
              <a:rPr lang="en-IN" sz="1600">
                <a:solidFill>
                  <a:schemeClr val="accent2"/>
                </a:solidFill>
                <a:latin typeface="Montserrat"/>
                <a:ea typeface="Montserrat"/>
                <a:cs typeface="Montserrat"/>
                <a:sym typeface="Montserrat"/>
              </a:rPr>
              <a:t>used here are audio files each of them about 2 to 3 seconds long and the some of them are 4 seconds long. All these audio files are publicly available in the TESS Toronto emotional speech set on Kaggle. </a:t>
            </a:r>
            <a:endParaRPr sz="1600"/>
          </a:p>
          <a:p>
            <a:pPr indent="0" lvl="0" marL="114300" rtl="0" algn="just">
              <a:lnSpc>
                <a:spcPct val="115000"/>
              </a:lnSpc>
              <a:spcBef>
                <a:spcPts val="0"/>
              </a:spcBef>
              <a:spcAft>
                <a:spcPts val="0"/>
              </a:spcAft>
              <a:buClr>
                <a:schemeClr val="accent2"/>
              </a:buClr>
              <a:buSzPts val="1800"/>
              <a:buNone/>
            </a:pPr>
            <a:r>
              <a:t/>
            </a:r>
            <a:endParaRPr b="0" i="0">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Font typeface="Arial"/>
              <a:buChar char="•"/>
            </a:pPr>
            <a:r>
              <a:rPr lang="en-IN">
                <a:solidFill>
                  <a:schemeClr val="accent2"/>
                </a:solidFill>
                <a:latin typeface="Montserrat"/>
                <a:ea typeface="Montserrat"/>
                <a:cs typeface="Montserrat"/>
                <a:sym typeface="Montserrat"/>
              </a:rPr>
              <a:t>Some information on the dataset: </a:t>
            </a:r>
            <a:r>
              <a:rPr lang="en-IN" sz="1600">
                <a:solidFill>
                  <a:srgbClr val="111111"/>
                </a:solidFill>
                <a:highlight>
                  <a:srgbClr val="FFFFFF"/>
                </a:highlight>
                <a:latin typeface="Montserrat"/>
                <a:ea typeface="Montserrat"/>
                <a:cs typeface="Montserrat"/>
                <a:sym typeface="Montserrat"/>
              </a:rPr>
              <a:t>A dataset for training emotion (7 cardinal emotions) classification in audio.</a:t>
            </a:r>
            <a:r>
              <a:rPr lang="en-IN" sz="1600">
                <a:solidFill>
                  <a:srgbClr val="5F6368"/>
                </a:solidFill>
                <a:highlight>
                  <a:srgbClr val="FFFFFF"/>
                </a:highlight>
                <a:latin typeface="Montserrat"/>
                <a:ea typeface="Montserrat"/>
                <a:cs typeface="Montserrat"/>
                <a:sym typeface="Montserrat"/>
              </a:rPr>
              <a:t> </a:t>
            </a:r>
            <a:r>
              <a:rPr lang="en-IN" sz="1600">
                <a:solidFill>
                  <a:srgbClr val="000000"/>
                </a:solidFill>
                <a:highlight>
                  <a:srgbClr val="FFFFFF"/>
                </a:highlight>
                <a:latin typeface="Montserrat"/>
                <a:ea typeface="Montserrat"/>
                <a:cs typeface="Montserrat"/>
                <a:sym typeface="Montserrat"/>
              </a:rPr>
              <a:t>What's interesting is that this dataset is female only and is of very high quality audio. Most of the other dataset is skewed towards male speakers and thus brings about a slightly imbalance representation. So because of that, this dataset would serve a very good training dataset for the emotion classifier in terms of generalisation (not overfitting).</a:t>
            </a:r>
            <a:endParaRPr sz="1600">
              <a:solidFill>
                <a:schemeClr val="accent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39c807f3fc_0_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 </a:t>
            </a:r>
            <a:endParaRPr/>
          </a:p>
        </p:txBody>
      </p:sp>
      <p:sp>
        <p:nvSpPr>
          <p:cNvPr id="85" name="Google Shape;85;g139c807f3fc_0_8"/>
          <p:cNvSpPr txBox="1"/>
          <p:nvPr>
            <p:ph idx="1" type="body"/>
          </p:nvPr>
        </p:nvSpPr>
        <p:spPr>
          <a:xfrm>
            <a:off x="258125"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800"/>
              <a:buNone/>
            </a:pPr>
            <a:r>
              <a:rPr lang="en-IN" sz="1650">
                <a:solidFill>
                  <a:srgbClr val="000000"/>
                </a:solidFill>
                <a:highlight>
                  <a:srgbClr val="FFFFFF"/>
                </a:highlight>
                <a:latin typeface="Montserrat"/>
                <a:ea typeface="Montserrat"/>
                <a:cs typeface="Montserrat"/>
                <a:sym typeface="Montserrat"/>
              </a:rPr>
              <a:t>There are a set of 200 target words were spoken in the carrier phrase "Say the word _' by two actresses (aged 26 and 64 years) and recordings were made of the set portraying each of seven emotions (anger, disgust, fear, happiness, pleasant surprise, sadness, and neutral). There are 2800 data points (audio files) in total.</a:t>
            </a:r>
            <a:endParaRPr sz="1650">
              <a:solidFill>
                <a:srgbClr val="000000"/>
              </a:solidFill>
              <a:highlight>
                <a:srgbClr val="FFFFFF"/>
              </a:highlight>
              <a:latin typeface="Montserrat"/>
              <a:ea typeface="Montserrat"/>
              <a:cs typeface="Montserrat"/>
              <a:sym typeface="Montserrat"/>
            </a:endParaRPr>
          </a:p>
          <a:p>
            <a:pPr indent="0" lvl="0" marL="0" rtl="0" algn="l">
              <a:lnSpc>
                <a:spcPct val="115000"/>
              </a:lnSpc>
              <a:spcBef>
                <a:spcPts val="800"/>
              </a:spcBef>
              <a:spcAft>
                <a:spcPts val="0"/>
              </a:spcAft>
              <a:buSzPts val="1800"/>
              <a:buNone/>
            </a:pPr>
            <a:r>
              <a:rPr lang="en-IN" sz="1650">
                <a:solidFill>
                  <a:srgbClr val="000000"/>
                </a:solidFill>
                <a:highlight>
                  <a:srgbClr val="FFFFFF"/>
                </a:highlight>
                <a:latin typeface="Montserrat"/>
                <a:ea typeface="Montserrat"/>
                <a:cs typeface="Montserrat"/>
                <a:sym typeface="Montserrat"/>
              </a:rPr>
              <a:t>The dataset is organised such that each of the two female actor and their emotions are contain within its own folder. And within that, all 200 target words audio file can be found. The format of the audio file is a WAV format.</a:t>
            </a:r>
            <a:endParaRPr sz="1650">
              <a:solidFill>
                <a:srgbClr val="000000"/>
              </a:solidFill>
              <a:highlight>
                <a:srgbClr val="FFFFFF"/>
              </a:highlight>
              <a:latin typeface="Montserrat"/>
              <a:ea typeface="Montserrat"/>
              <a:cs typeface="Montserrat"/>
              <a:sym typeface="Montserrat"/>
            </a:endParaRPr>
          </a:p>
          <a:p>
            <a:pPr indent="0" lvl="0" marL="0" rtl="0" algn="l">
              <a:lnSpc>
                <a:spcPct val="115000"/>
              </a:lnSpc>
              <a:spcBef>
                <a:spcPts val="8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Data Augmentation:</a:t>
            </a:r>
            <a:endParaRPr/>
          </a:p>
        </p:txBody>
      </p:sp>
      <p:sp>
        <p:nvSpPr>
          <p:cNvPr id="91" name="Google Shape;91;p7"/>
          <p:cNvSpPr txBox="1"/>
          <p:nvPr/>
        </p:nvSpPr>
        <p:spPr>
          <a:xfrm>
            <a:off x="202842" y="1141757"/>
            <a:ext cx="8941200" cy="35601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000000"/>
              </a:buClr>
              <a:buSzPts val="1800"/>
              <a:buFont typeface="Montserrat"/>
              <a:buChar char="•"/>
            </a:pPr>
            <a:r>
              <a:rPr b="0" i="0" lang="en-IN" sz="1600" u="none" cap="none" strike="noStrike">
                <a:solidFill>
                  <a:srgbClr val="000000"/>
                </a:solidFill>
                <a:latin typeface="Montserrat"/>
                <a:ea typeface="Montserrat"/>
                <a:cs typeface="Montserrat"/>
                <a:sym typeface="Montserrat"/>
              </a:rPr>
              <a:t>Data augmentation is that the method by which we make unused engineered information tests by including little annoyances to our introductory preparing set.</a:t>
            </a:r>
            <a:endParaRPr b="0" i="0" sz="1600" u="none" cap="none" strike="noStrike">
              <a:solidFill>
                <a:srgbClr val="000000"/>
              </a:solidFill>
              <a:latin typeface="Montserrat"/>
              <a:ea typeface="Montserrat"/>
              <a:cs typeface="Montserrat"/>
              <a:sym typeface="Montserrat"/>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000000"/>
              </a:buClr>
              <a:buSzPts val="1800"/>
              <a:buFont typeface="Montserrat"/>
              <a:buChar char="•"/>
            </a:pPr>
            <a:r>
              <a:rPr b="0" i="0" lang="en-IN" sz="1600" u="none" cap="none" strike="noStrike">
                <a:solidFill>
                  <a:srgbClr val="000000"/>
                </a:solidFill>
                <a:latin typeface="Montserrat"/>
                <a:ea typeface="Montserrat"/>
                <a:cs typeface="Montserrat"/>
                <a:sym typeface="Montserrat"/>
              </a:rPr>
              <a:t>To create syntactic data for sound, we are going to apply commotion infusion, moving time, changing pitch, and speed.</a:t>
            </a:r>
            <a:endParaRPr b="0" i="0" sz="1600" u="none" cap="none" strike="noStrike">
              <a:solidFill>
                <a:srgbClr val="000000"/>
              </a:solidFill>
              <a:latin typeface="Montserrat"/>
              <a:ea typeface="Montserrat"/>
              <a:cs typeface="Montserrat"/>
              <a:sym typeface="Montserrat"/>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000000"/>
              </a:buClr>
              <a:buSzPts val="1800"/>
              <a:buFont typeface="Montserrat"/>
              <a:buChar char="•"/>
            </a:pPr>
            <a:r>
              <a:rPr b="0" i="0" lang="en-IN" sz="1600" u="none" cap="none" strike="noStrike">
                <a:solidFill>
                  <a:srgbClr val="000000"/>
                </a:solidFill>
                <a:latin typeface="Montserrat"/>
                <a:ea typeface="Montserrat"/>
                <a:cs typeface="Montserrat"/>
                <a:sym typeface="Montserrat"/>
              </a:rPr>
              <a:t>Data augmentation is a technique that it reduces the overfitting of model and act as a regularizer.</a:t>
            </a:r>
            <a:endParaRPr b="0" i="0" sz="1600" u="none" cap="none" strike="noStrike">
              <a:solidFill>
                <a:srgbClr val="000000"/>
              </a:solidFill>
              <a:latin typeface="Montserrat"/>
              <a:ea typeface="Montserrat"/>
              <a:cs typeface="Montserrat"/>
              <a:sym typeface="Montserrat"/>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15000"/>
              </a:lnSpc>
              <a:spcBef>
                <a:spcPts val="0"/>
              </a:spcBef>
              <a:spcAft>
                <a:spcPts val="0"/>
              </a:spcAft>
              <a:buClr>
                <a:srgbClr val="000000"/>
              </a:buClr>
              <a:buSzPts val="1600"/>
              <a:buFont typeface="Montserrat"/>
              <a:buChar char="•"/>
            </a:pPr>
            <a:r>
              <a:rPr b="0" i="0" lang="en-IN" sz="1600" u="none" cap="none" strike="noStrike">
                <a:solidFill>
                  <a:srgbClr val="000000"/>
                </a:solidFill>
                <a:latin typeface="Montserrat"/>
                <a:ea typeface="Montserrat"/>
                <a:cs typeface="Montserrat"/>
                <a:sym typeface="Montserrat"/>
              </a:rPr>
              <a:t>More data is generated using the training set by applying transformations. It is required if the training set is not sufficient enough to learn representation.</a:t>
            </a:r>
            <a:endParaRPr b="0" i="0" sz="1600" u="none" cap="none" strike="noStrike">
              <a:solidFill>
                <a:srgbClr val="000000"/>
              </a:solidFill>
              <a:latin typeface="Montserrat"/>
              <a:ea typeface="Montserrat"/>
              <a:cs typeface="Montserrat"/>
              <a:sym typeface="Montserrat"/>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Shivaswaroop J P</dc:creator>
</cp:coreProperties>
</file>